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</p:sldIdLst>
  <p:sldSz cy="5143500" cx="9144000"/>
  <p:notesSz cx="6858000" cy="9144000"/>
  <p:embeddedFontLst>
    <p:embeddedFont>
      <p:font typeface="Helvetica Neue"/>
      <p:regular r:id="rId181"/>
      <p:bold r:id="rId182"/>
      <p:italic r:id="rId183"/>
      <p:boldItalic r:id="rId1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84" Type="http://schemas.openxmlformats.org/officeDocument/2006/relationships/font" Target="fonts/HelveticaNeue-boldItalic.fntdata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font" Target="fonts/HelveticaNeue-italic.fntdata"/><Relationship Id="rId32" Type="http://schemas.openxmlformats.org/officeDocument/2006/relationships/slide" Target="slides/slide27.xml"/><Relationship Id="rId182" Type="http://schemas.openxmlformats.org/officeDocument/2006/relationships/font" Target="fonts/HelveticaNeue-bold.fntdata"/><Relationship Id="rId35" Type="http://schemas.openxmlformats.org/officeDocument/2006/relationships/slide" Target="slides/slide30.xml"/><Relationship Id="rId181" Type="http://schemas.openxmlformats.org/officeDocument/2006/relationships/font" Target="fonts/HelveticaNeue-regular.fntdata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ciencedirect.com/science/article/pii/S0092867410006732?via%3Dihub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ook.bionumbers.org/what-is-the-turnover-time-of-metabolites-and-trnas/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nk.springer.com/article/10.1007/s00239-015-9681-0#Fig1" TargetMode="Externa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1357dda3e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1357dda3e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4b2a5c2e7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4b2a5c2e7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g101357dda3e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4" name="Google Shape;2954;g101357dda3e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9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g101357dda3e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1" name="Google Shape;2961;g101357dda3e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g101357dda3e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1" name="Google Shape;2971;g101357dda3e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g101357dda3e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9" name="Google Shape;2979;g101357dda3e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g101357dda3e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5" name="Google Shape;2985;g101357dda3e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6" name="Google Shape;2996;g104b2a5c2e7_0_3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g104b2a5c2e7_0_3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104b2a5c2e7_0_31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3" name="Google Shape;3003;g104b2a5c2e7_0_3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6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104b2a5c2e7_0_3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104b2a5c2e7_0_3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g104b2a5c2e7_0_3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4" name="Google Shape;3014;g104b2a5c2e7_0_3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g104b2a5c2e7_0_3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3" name="Google Shape;3023;g104b2a5c2e7_0_3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4ae8a5f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4ae8a5f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g104b2a5c2e7_0_3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1" name="Google Shape;3031;g104b2a5c2e7_0_3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g104b2a5c2e7_0_3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9" name="Google Shape;3039;g104b2a5c2e7_0_3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5" name="Shape 3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6" name="Google Shape;3046;g104b2a5c2e7_0_3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7" name="Google Shape;3047;g104b2a5c2e7_0_3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2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g104b2a5c2e7_0_3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4" name="Google Shape;3054;g104b2a5c2e7_0_3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g104b2a5c2e7_0_3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1" name="Google Shape;3061;g104b2a5c2e7_0_3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g104b2a5c2e7_0_3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8" name="Google Shape;3068;g104b2a5c2e7_0_3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g104b2a5c2e7_0_3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5" name="Google Shape;3075;g104b2a5c2e7_0_3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104b2a5c2e7_0_2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104b2a5c2e7_0_2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7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Google Shape;3088;g104b2a5c2e7_0_2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9" name="Google Shape;3089;g104b2a5c2e7_0_2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g104b2a5c2e7_0_2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5" name="Google Shape;3095;g104b2a5c2e7_0_2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4ae8a5f5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4ae8a5f5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9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ec3c4245b3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1" name="Google Shape;3101;gec3c4245b3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Google Shape;3105;gec3c4245b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6" name="Google Shape;3106;gec3c4245b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3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gec3c4245b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5" name="Google Shape;3115;gec3c4245b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gec3c4245b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4" name="Google Shape;3124;gec3c4245b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0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Google Shape;3131;gec3c4245b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2" name="Google Shape;3132;gec3c4245b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6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gec3c4245b3_0_1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8" name="Google Shape;3138;gec3c4245b3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gec3c4245b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3" name="Google Shape;3143;gec3c4245b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7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gec3c4245b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9" name="Google Shape;3149;gec3c4245b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5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gec3c4245b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7" name="Google Shape;3157;gec3c4245b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3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gec3c4245b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5" name="Google Shape;3165;gec3c4245b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4ae8a5f5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4ae8a5f5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0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gec3c4245b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2" name="Google Shape;3172;gec3c4245b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gec3c4245b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0" name="Google Shape;3180;gec3c4245b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6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" name="Google Shape;3187;gec3c4245b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8" name="Google Shape;3188;gec3c4245b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gec3c4245b3_0_1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4" name="Google Shape;3194;gec3c4245b3_0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7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" name="Google Shape;3198;gec3c4245b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9" name="Google Shape;3199;gec3c4245b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gec3c4245b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5" name="Google Shape;3205;gec3c4245b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2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gec3c4245b3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4" name="Google Shape;3214;gec3c4245b3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9" name="Shape 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Google Shape;3220;gec3c4245b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1" name="Google Shape;3221;gec3c4245b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5" name="Shape 3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ec3c4245b3_0_1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7" name="Google Shape;3227;gec3c4245b3_0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gec3c4245b3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2" name="Google Shape;3232;gec3c4245b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4ae8a5f5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4ae8a5f5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gec3c4245b3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8" name="Google Shape;3238;gec3c4245b3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2" name="Shape 3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" name="Google Shape;3243;gec3c4245b3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4" name="Google Shape;3244;gec3c4245b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0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gec3c4245b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2" name="Google Shape;3252;gec3c4245b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7" name="Shape 3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8" name="Google Shape;3258;gec3c4245b3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9" name="Google Shape;3259;gec3c4245b3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8" name="Shape 3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9" name="Google Shape;3269;gec3c4245b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0" name="Google Shape;3270;gec3c4245b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gec3c4245b3_0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6" name="Google Shape;3276;gec3c4245b3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gec3c4245b3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1" name="Google Shape;3281;gec3c4245b3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5" name="Shape 3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" name="Google Shape;3286;gec3c4245b3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7" name="Google Shape;3287;gec3c4245b3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3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gec3c4245b3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5" name="Google Shape;3295;gec3c4245b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0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Google Shape;3301;gec3c4245b3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2" name="Google Shape;3302;gec3c4245b3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4ae8a5f5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4ae8a5f5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0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1" name="Google Shape;3311;gec3c4245b3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2" name="Google Shape;3312;gec3c4245b3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7" name="Shape 3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8" name="Google Shape;3318;gec3c4245b3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9" name="Google Shape;3319;gec3c4245b3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6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Google Shape;3327;gec3c4245b3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8" name="Google Shape;3328;gec3c4245b3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4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Google Shape;3335;gec3c4245b3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6" name="Google Shape;3336;gec3c4245b3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0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ec3c4245b3_0_2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2" name="Google Shape;3342;gec3c4245b3_0_2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5" name="Shape 3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Google Shape;3346;gec3c4245b3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7" name="Google Shape;3347;gec3c4245b3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gec3c4245b3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3" name="Google Shape;3353;gec3c4245b3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0" name="Shape 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1" name="Google Shape;3361;gec3c4245b3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2" name="Google Shape;3362;gec3c4245b3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gec3c4245b3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0" name="Google Shape;3370;gec3c4245b3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5" name="Shape 3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6" name="Google Shape;3376;gec3c4245b3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7" name="Google Shape;3377;gec3c4245b3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04ae8a5f50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04ae8a5f5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3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gec3c4245b3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5" name="Google Shape;3385;gec3c4245b3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9" name="Shape 3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0" name="Google Shape;3390;gec3c4245b3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1" name="Google Shape;3391;gec3c4245b3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g101357dda3e_0_7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7" name="Google Shape;3397;g101357dda3e_0_7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1" name="Shape 3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Google Shape;3402;g101357dda3e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3" name="Google Shape;3403;g101357dda3e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4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g101357dda3e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6" name="Google Shape;3416;g101357dda3e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6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g101357dda3e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8" name="Google Shape;3428;g101357dda3e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6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Google Shape;3437;g101357dda3e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8" name="Google Shape;3438;g101357dda3e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6" name="Shape 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7" name="Google Shape;3447;g101357dda3e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8" name="Google Shape;3448;g101357dda3e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6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g101357dda3e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8" name="Google Shape;3458;g101357dda3e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g101357dda3e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5" name="Google Shape;3465;g101357dda3e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4b2a5c2e7_0_29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104b2a5c2e7_0_29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g101357dda3e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3" name="Google Shape;3473;g101357dda3e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g101357dda3e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1" name="Google Shape;3481;g101357dda3e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8" name="Shape 3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" name="Google Shape;3489;g101357dda3e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0" name="Google Shape;3490;g101357dda3e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101357dda3e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101357dda3e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2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Google Shape;3513;g101357dda3e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4" name="Google Shape;3514;g101357dda3e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3" name="Shape 3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Google Shape;3524;g101357dda3e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5" name="Google Shape;3525;g101357dda3e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4b2a5c2e7_0_2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04b2a5c2e7_0_2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4b2a5c2e7_0_2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04b2a5c2e7_0_2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1357dda3e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1357dda3e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04b2a5c2e7_0_2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04b2a5c2e7_0_2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4b2a5c2e7_0_3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04b2a5c2e7_0_3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4b2a5c2e7_0_3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04b2a5c2e7_0_3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04b2a5c2e7_0_3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04b2a5c2e7_0_3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4b2a5c2e7_0_3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04b2a5c2e7_0_3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04b2a5c2e7_0_3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04b2a5c2e7_0_3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4b2a5c2e7_0_3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4b2a5c2e7_0_3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4b2a5c2e7_0_3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4b2a5c2e7_0_3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04b2a5c2e7_0_3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04b2a5c2e7_0_3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04b2a5c2e7_0_3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04b2a5c2e7_0_3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1357dda3e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1357dda3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4b2a5c2e7_0_2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04b2a5c2e7_0_2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04b2a5c2e7_0_2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04b2a5c2e7_0_2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https://www.sciencedirect.com/science/article/pii/S0092867410006732?via%3Dihub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04b2a5c2e7_0_2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04b2a5c2e7_0_2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04b2a5c2e7_0_2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04b2a5c2e7_0_2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http://book.bionumbers.org/what-is-the-turnover-time-of-metabolites-and-trnas/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04b2a5c2e7_0_2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04b2a5c2e7_0_2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4b2a5c2e7_0_2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04b2a5c2e7_0_2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04b2a5c2e7_0_2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04b2a5c2e7_0_2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04b2a5c2e7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04b2a5c2e7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04b2a5c2e7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04b2a5c2e7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04b2a5c2e7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04b2a5c2e7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1357dda3e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1357dda3e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04b2a5c2e7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04b2a5c2e7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04b2a5c2e7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04b2a5c2e7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104b2a5c2e7_0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104b2a5c2e7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104b2a5c2e7_0_1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104b2a5c2e7_0_1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104b2a5c2e7_0_1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104b2a5c2e7_0_1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104b2a5c2e7_0_1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104b2a5c2e7_0_1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104b2a5c2e7_0_1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104b2a5c2e7_0_1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104b2a5c2e7_0_1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104b2a5c2e7_0_1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04b2a5c2e7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04b2a5c2e7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104b2a5c2e7_0_1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104b2a5c2e7_0_1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4b2a5c2e7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4b2a5c2e7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104b2a5c2e7_0_1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104b2a5c2e7_0_1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104b2a5c2e7_0_1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104b2a5c2e7_0_1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104b2a5c2e7_0_1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104b2a5c2e7_0_1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104b2a5c2e7_0_1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104b2a5c2e7_0_1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104b2a5c2e7_0_1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104b2a5c2e7_0_1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104b2a5c2e7_0_1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Google Shape;1955;g104b2a5c2e7_0_1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104b2a5c2e7_0_1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104b2a5c2e7_0_1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g104b2a5c2e7_0_1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2" name="Google Shape;2022;g104b2a5c2e7_0_1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104b2a5c2e7_0_1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104b2a5c2e7_0_1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104b2a5c2e7_0_1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104b2a5c2e7_0_1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4b2a5c2e7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4b2a5c2e7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104b2a5c2e7_0_1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104b2a5c2e7_0_1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104b2a5c2e7_0_1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104b2a5c2e7_0_1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104b2a5c2e7_0_1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104b2a5c2e7_0_1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104b2a5c2e7_0_2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104b2a5c2e7_0_2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104b2a5c2e7_0_3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" name="Google Shape;2154;g104b2a5c2e7_0_3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104b2a5c2e7_0_2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104b2a5c2e7_0_2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104b2a5c2e7_0_2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104b2a5c2e7_0_2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104b2a5c2e7_0_2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104b2a5c2e7_0_2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104b2a5c2e7_0_2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104b2a5c2e7_0_2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https://link.springer.com/article/10.1007/s00239-015-9681-0#Fig1</a:t>
            </a:r>
            <a:endParaRPr sz="1350">
              <a:solidFill>
                <a:srgbClr val="333333"/>
              </a:solidFill>
              <a:highlight>
                <a:srgbClr val="FCFCFC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104b2a5c2e7_0_2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104b2a5c2e7_0_2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4b2a5c2e7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4b2a5c2e7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104b2a5c2e7_0_2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104b2a5c2e7_0_2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104b2a5c2e7_0_2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104b2a5c2e7_0_2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g104b2a5c2e7_0_2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0" name="Google Shape;2300;g104b2a5c2e7_0_2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104b2a5c2e7_0_2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104b2a5c2e7_0_2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104b2a5c2e7_0_2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Google Shape;2395;g104b2a5c2e7_0_2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104b2a5c2e7_0_2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5" name="Google Shape;2455;g104b2a5c2e7_0_2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g104b2a5c2e7_0_2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2" name="Google Shape;2502;g104b2a5c2e7_0_2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g104b2a5c2e7_0_2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2" name="Google Shape;2592;g104b2a5c2e7_0_2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101357dda3e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101357dda3e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g104b2a5c2e7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2" name="Google Shape;2622;g104b2a5c2e7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4b2a5c2e7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4b2a5c2e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g104b2a5c2e7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8" name="Google Shape;2628;g104b2a5c2e7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g104b2a5c2e7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6" name="Google Shape;2656;g104b2a5c2e7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g104b2a5c2e7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6" name="Google Shape;2686;g104b2a5c2e7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g104b2a5c2e7_0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3" name="Google Shape;2733;g104b2a5c2e7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g104b2a5c2e7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4" name="Google Shape;2764;g104b2a5c2e7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g104b2a5c2e7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2" name="Google Shape;2812;g104b2a5c2e7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g101357dda3e_0_10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g101357dda3e_0_10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7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g101357dda3e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9" name="Google Shape;2849;g101357dda3e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4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g101357dda3e_0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6" name="Google Shape;2856;g101357dda3e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g101357dda3e_0_1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3" name="Google Shape;2863;g101357dda3e_0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4b2a5c2e7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4b2a5c2e7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g101357dda3e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2" name="Google Shape;2872;g101357dda3e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8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g101357dda3e_0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" name="Google Shape;2880;g101357dda3e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8" name="Shape 2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9" name="Google Shape;2889;g101357dda3e_0_8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g101357dda3e_0_8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4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Google Shape;2895;g101357dda3e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6" name="Google Shape;2896;g101357dda3e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g101357dda3e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2" name="Google Shape;2902;g101357dda3e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g101357dda3e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8" name="Google Shape;2908;g101357dda3e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4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Google Shape;2915;g101357dda3e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6" name="Google Shape;2916;g101357dda3e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4" name="Shape 2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5" name="Google Shape;2925;g101357dda3e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6" name="Google Shape;2926;g101357dda3e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g101357dda3e_0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6" name="Google Shape;2936;g101357dda3e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g101357dda3e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4" name="Google Shape;2944;g101357dda3e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1202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None/>
              <a:defRPr i="0" sz="4800" u="none" cap="none" strike="noStrike">
                <a:solidFill>
                  <a:srgbClr val="13294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685800" y="23828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2400"/>
              <a:buNone/>
              <a:defRPr i="0" sz="2400" u="none" cap="none" strike="noStrike">
                <a:solidFill>
                  <a:srgbClr val="6D707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knowledgements">
  <p:cSld name="CUSTOM_2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" type="subTitle"/>
          </p:nvPr>
        </p:nvSpPr>
        <p:spPr>
          <a:xfrm>
            <a:off x="1071600" y="10750"/>
            <a:ext cx="70008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b="1" sz="2400">
                <a:solidFill>
                  <a:srgbClr val="13294B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2" type="subTitle"/>
          </p:nvPr>
        </p:nvSpPr>
        <p:spPr>
          <a:xfrm>
            <a:off x="344700" y="690600"/>
            <a:ext cx="4221000" cy="3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rgbClr val="6D7076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11"/>
          <p:cNvSpPr/>
          <p:nvPr/>
        </p:nvSpPr>
        <p:spPr>
          <a:xfrm>
            <a:off x="0" y="4255200"/>
            <a:ext cx="9144000" cy="88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595309" y="47667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642650" y="47572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4063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400"/>
              <a:buFont typeface="Calibri"/>
              <a:buNone/>
              <a:defRPr b="0" i="0" sz="135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4063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400"/>
              <a:buFont typeface="Calibri"/>
              <a:buNone/>
              <a:defRPr b="0" i="0" sz="135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4063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400"/>
              <a:buFont typeface="Calibri"/>
              <a:buNone/>
              <a:defRPr b="0" i="0" sz="135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4063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400"/>
              <a:buFont typeface="Calibri"/>
              <a:buNone/>
              <a:defRPr b="0" i="0" sz="135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4063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400"/>
              <a:buFont typeface="Calibri"/>
              <a:buNone/>
              <a:defRPr b="0" i="0" sz="135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4063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400"/>
              <a:buFont typeface="Calibri"/>
              <a:buNone/>
              <a:defRPr b="0" i="0" sz="135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4063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400"/>
              <a:buFont typeface="Calibri"/>
              <a:buNone/>
              <a:defRPr b="0" i="0" sz="135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4063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400"/>
              <a:buFont typeface="Calibri"/>
              <a:buNone/>
              <a:defRPr b="0" i="0" sz="135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Times New Roman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Times New Roman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Times New Roman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Times New Roman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Times New Roman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Times New Roman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Times New Roman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Times New Roman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Times New Roman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311700" y="2106475"/>
            <a:ext cx="6406800" cy="17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311700" y="3870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2800"/>
              <a:buNone/>
              <a:defRPr sz="2800">
                <a:solidFill>
                  <a:srgbClr val="999999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None/>
              <a:defRPr sz="2800">
                <a:solidFill>
                  <a:srgbClr val="13294B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57200" y="969075"/>
            <a:ext cx="8229600" cy="3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480"/>
              </a:spcBef>
              <a:spcAft>
                <a:spcPts val="0"/>
              </a:spcAft>
              <a:buClr>
                <a:srgbClr val="13294B"/>
              </a:buClr>
              <a:buSzPts val="1800"/>
              <a:buChar char="➢"/>
              <a:defRPr sz="1800">
                <a:solidFill>
                  <a:srgbClr val="13294B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600"/>
              <a:buChar char="○"/>
              <a:defRPr sz="1600">
                <a:solidFill>
                  <a:srgbClr val="6D7076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■"/>
              <a:defRPr sz="1400">
                <a:solidFill>
                  <a:srgbClr val="6D707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●"/>
              <a:defRPr sz="1400">
                <a:solidFill>
                  <a:srgbClr val="6D707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○"/>
              <a:defRPr sz="1400">
                <a:solidFill>
                  <a:srgbClr val="6D707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■"/>
              <a:defRPr sz="1400">
                <a:solidFill>
                  <a:srgbClr val="6D707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●"/>
              <a:defRPr sz="1400">
                <a:solidFill>
                  <a:srgbClr val="6D707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○"/>
              <a:defRPr sz="1400">
                <a:solidFill>
                  <a:srgbClr val="6D7076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■"/>
              <a:defRPr sz="1400">
                <a:solidFill>
                  <a:srgbClr val="6D7076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6329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0761AF"/>
                </a:solidFill>
              </a:defRPr>
            </a:lvl1pPr>
            <a:lvl2pPr lvl="1" rtl="0">
              <a:buNone/>
              <a:defRPr sz="1300">
                <a:solidFill>
                  <a:srgbClr val="0761AF"/>
                </a:solidFill>
              </a:defRPr>
            </a:lvl2pPr>
            <a:lvl3pPr lvl="2" rtl="0">
              <a:buNone/>
              <a:defRPr sz="1300">
                <a:solidFill>
                  <a:srgbClr val="0761AF"/>
                </a:solidFill>
              </a:defRPr>
            </a:lvl3pPr>
            <a:lvl4pPr lvl="3" rtl="0">
              <a:buNone/>
              <a:defRPr sz="1300">
                <a:solidFill>
                  <a:srgbClr val="0761AF"/>
                </a:solidFill>
              </a:defRPr>
            </a:lvl4pPr>
            <a:lvl5pPr lvl="4" rtl="0">
              <a:buNone/>
              <a:defRPr sz="1300">
                <a:solidFill>
                  <a:srgbClr val="0761AF"/>
                </a:solidFill>
              </a:defRPr>
            </a:lvl5pPr>
            <a:lvl6pPr lvl="5" rtl="0">
              <a:buNone/>
              <a:defRPr sz="1300">
                <a:solidFill>
                  <a:srgbClr val="0761AF"/>
                </a:solidFill>
              </a:defRPr>
            </a:lvl6pPr>
            <a:lvl7pPr lvl="6" rtl="0">
              <a:buNone/>
              <a:defRPr sz="1300">
                <a:solidFill>
                  <a:srgbClr val="0761AF"/>
                </a:solidFill>
              </a:defRPr>
            </a:lvl7pPr>
            <a:lvl8pPr lvl="7" rtl="0">
              <a:buNone/>
              <a:defRPr sz="1300">
                <a:solidFill>
                  <a:srgbClr val="0761AF"/>
                </a:solidFill>
              </a:defRPr>
            </a:lvl8pPr>
            <a:lvl9pPr lvl="8" rtl="0">
              <a:buNone/>
              <a:defRPr sz="1300">
                <a:solidFill>
                  <a:srgbClr val="0761A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60575" y="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None/>
              <a:defRPr sz="3600">
                <a:solidFill>
                  <a:srgbClr val="13294B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457200" y="973925"/>
            <a:ext cx="3994500" cy="3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13294B"/>
              </a:buClr>
              <a:buSzPts val="1800"/>
              <a:buChar char="➢"/>
              <a:defRPr sz="1800">
                <a:solidFill>
                  <a:srgbClr val="13294B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600"/>
              <a:buChar char="○"/>
              <a:defRPr sz="1600">
                <a:solidFill>
                  <a:srgbClr val="6D7076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■"/>
              <a:defRPr sz="1400">
                <a:solidFill>
                  <a:srgbClr val="6D707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●"/>
              <a:defRPr sz="1400">
                <a:solidFill>
                  <a:srgbClr val="6D707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○"/>
              <a:defRPr sz="1400">
                <a:solidFill>
                  <a:srgbClr val="6D707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■"/>
              <a:defRPr sz="1400">
                <a:solidFill>
                  <a:srgbClr val="6D707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●"/>
              <a:defRPr sz="1400">
                <a:solidFill>
                  <a:srgbClr val="6D707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○"/>
              <a:defRPr sz="1400">
                <a:solidFill>
                  <a:srgbClr val="6D7076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■"/>
              <a:defRPr sz="1400">
                <a:solidFill>
                  <a:srgbClr val="6D7076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4692275" y="973925"/>
            <a:ext cx="3994500" cy="3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13294B"/>
              </a:buClr>
              <a:buSzPts val="1800"/>
              <a:buChar char="➢"/>
              <a:defRPr sz="1800">
                <a:solidFill>
                  <a:srgbClr val="13294B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600"/>
              <a:buChar char="○"/>
              <a:defRPr sz="1600">
                <a:solidFill>
                  <a:srgbClr val="6D7076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■"/>
              <a:defRPr sz="1400">
                <a:solidFill>
                  <a:srgbClr val="6D707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●"/>
              <a:defRPr sz="1400">
                <a:solidFill>
                  <a:srgbClr val="6D707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○"/>
              <a:defRPr sz="1400">
                <a:solidFill>
                  <a:srgbClr val="6D707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■"/>
              <a:defRPr sz="1400">
                <a:solidFill>
                  <a:srgbClr val="6D707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●"/>
              <a:defRPr sz="1400">
                <a:solidFill>
                  <a:srgbClr val="6D707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○"/>
              <a:defRPr sz="1400">
                <a:solidFill>
                  <a:srgbClr val="6D7076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■"/>
              <a:defRPr sz="1400">
                <a:solidFill>
                  <a:srgbClr val="6D7076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6329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0761AF"/>
                </a:solidFill>
              </a:defRPr>
            </a:lvl1pPr>
            <a:lvl2pPr lvl="1" rtl="0">
              <a:buNone/>
              <a:defRPr sz="1300">
                <a:solidFill>
                  <a:srgbClr val="0761AF"/>
                </a:solidFill>
              </a:defRPr>
            </a:lvl2pPr>
            <a:lvl3pPr lvl="2" rtl="0">
              <a:buNone/>
              <a:defRPr sz="1300">
                <a:solidFill>
                  <a:srgbClr val="0761AF"/>
                </a:solidFill>
              </a:defRPr>
            </a:lvl3pPr>
            <a:lvl4pPr lvl="3" rtl="0">
              <a:buNone/>
              <a:defRPr sz="1300">
                <a:solidFill>
                  <a:srgbClr val="0761AF"/>
                </a:solidFill>
              </a:defRPr>
            </a:lvl4pPr>
            <a:lvl5pPr lvl="4" rtl="0">
              <a:buNone/>
              <a:defRPr sz="1300">
                <a:solidFill>
                  <a:srgbClr val="0761AF"/>
                </a:solidFill>
              </a:defRPr>
            </a:lvl5pPr>
            <a:lvl6pPr lvl="5" rtl="0">
              <a:buNone/>
              <a:defRPr sz="1300">
                <a:solidFill>
                  <a:srgbClr val="0761AF"/>
                </a:solidFill>
              </a:defRPr>
            </a:lvl6pPr>
            <a:lvl7pPr lvl="6" rtl="0">
              <a:buNone/>
              <a:defRPr sz="1300">
                <a:solidFill>
                  <a:srgbClr val="0761AF"/>
                </a:solidFill>
              </a:defRPr>
            </a:lvl7pPr>
            <a:lvl8pPr lvl="7" rtl="0">
              <a:buNone/>
              <a:defRPr sz="1300">
                <a:solidFill>
                  <a:srgbClr val="0761AF"/>
                </a:solidFill>
              </a:defRPr>
            </a:lvl8pPr>
            <a:lvl9pPr lvl="8" rtl="0">
              <a:buNone/>
              <a:defRPr sz="1300">
                <a:solidFill>
                  <a:srgbClr val="0761A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460575" y="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12840"/>
              </a:buClr>
              <a:buSzPts val="3000"/>
              <a:buNone/>
              <a:defRPr sz="3000">
                <a:solidFill>
                  <a:srgbClr val="01284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595309" y="47667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33400" y="1077550"/>
            <a:ext cx="51834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spcBef>
                <a:spcPts val="600"/>
              </a:spcBef>
              <a:spcAft>
                <a:spcPts val="0"/>
              </a:spcAft>
              <a:buNone/>
              <a:defRPr b="1" sz="2400">
                <a:solidFill>
                  <a:srgbClr val="13294B"/>
                </a:solidFill>
              </a:defRPr>
            </a:lvl1pPr>
            <a:lvl2pPr lvl="1" rtl="0" algn="just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just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just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just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just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just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just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just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2" type="subTitle"/>
          </p:nvPr>
        </p:nvSpPr>
        <p:spPr>
          <a:xfrm>
            <a:off x="233400" y="1528800"/>
            <a:ext cx="51834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6D7076"/>
                </a:solidFill>
              </a:defRPr>
            </a:lvl1pPr>
            <a:lvl2pPr lvl="1" rtl="0" algn="just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just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just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just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just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just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just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just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3" type="subTitle"/>
          </p:nvPr>
        </p:nvSpPr>
        <p:spPr>
          <a:xfrm>
            <a:off x="233400" y="2570500"/>
            <a:ext cx="51834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spcBef>
                <a:spcPts val="600"/>
              </a:spcBef>
              <a:spcAft>
                <a:spcPts val="0"/>
              </a:spcAft>
              <a:buNone/>
              <a:defRPr b="1" sz="2400">
                <a:solidFill>
                  <a:srgbClr val="13294B"/>
                </a:solidFill>
              </a:defRPr>
            </a:lvl1pPr>
            <a:lvl2pPr lvl="1" rtl="0" algn="just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just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just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just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just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just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just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just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4" type="subTitle"/>
          </p:nvPr>
        </p:nvSpPr>
        <p:spPr>
          <a:xfrm>
            <a:off x="233400" y="3021750"/>
            <a:ext cx="51834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6D7076"/>
                </a:solidFill>
              </a:defRPr>
            </a:lvl1pPr>
            <a:lvl2pPr lvl="1" rtl="0" algn="just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just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just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just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just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just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just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just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457200" y="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12840"/>
              </a:buClr>
              <a:buSzPts val="3000"/>
              <a:buNone/>
              <a:defRPr sz="3000">
                <a:solidFill>
                  <a:srgbClr val="012840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595309" y="47667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b="0">
                <a:solidFill>
                  <a:srgbClr val="13294B"/>
                </a:solidFill>
              </a:defRPr>
            </a:lvl1pPr>
            <a:lvl2pPr lvl="1" rtl="0">
              <a:buNone/>
              <a:defRPr b="0">
                <a:solidFill>
                  <a:srgbClr val="13294B"/>
                </a:solidFill>
              </a:defRPr>
            </a:lvl2pPr>
            <a:lvl3pPr lvl="2" rtl="0">
              <a:buNone/>
              <a:defRPr b="0">
                <a:solidFill>
                  <a:srgbClr val="13294B"/>
                </a:solidFill>
              </a:defRPr>
            </a:lvl3pPr>
            <a:lvl4pPr lvl="3" rtl="0">
              <a:buNone/>
              <a:defRPr b="0">
                <a:solidFill>
                  <a:srgbClr val="13294B"/>
                </a:solidFill>
              </a:defRPr>
            </a:lvl4pPr>
            <a:lvl5pPr lvl="4" rtl="0">
              <a:buNone/>
              <a:defRPr b="0">
                <a:solidFill>
                  <a:srgbClr val="13294B"/>
                </a:solidFill>
              </a:defRPr>
            </a:lvl5pPr>
            <a:lvl6pPr lvl="5" rtl="0">
              <a:buNone/>
              <a:defRPr b="0">
                <a:solidFill>
                  <a:srgbClr val="13294B"/>
                </a:solidFill>
              </a:defRPr>
            </a:lvl6pPr>
            <a:lvl7pPr lvl="6" rtl="0">
              <a:buNone/>
              <a:defRPr b="0">
                <a:solidFill>
                  <a:srgbClr val="13294B"/>
                </a:solidFill>
              </a:defRPr>
            </a:lvl7pPr>
            <a:lvl8pPr lvl="7" rtl="0">
              <a:buNone/>
              <a:defRPr b="0">
                <a:solidFill>
                  <a:srgbClr val="13294B"/>
                </a:solidFill>
              </a:defRPr>
            </a:lvl8pPr>
            <a:lvl9pPr lvl="8" rtl="0">
              <a:buNone/>
              <a:defRPr b="0">
                <a:solidFill>
                  <a:srgbClr val="13294B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page">
  <p:cSld name="CUSTOM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1071600" y="1229950"/>
            <a:ext cx="70008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b="1">
                <a:solidFill>
                  <a:srgbClr val="13294B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2" type="subTitle"/>
          </p:nvPr>
        </p:nvSpPr>
        <p:spPr>
          <a:xfrm>
            <a:off x="1071600" y="1909800"/>
            <a:ext cx="70008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6D7076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595309" y="47667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s page">
  <p:cSld name="CUSTOM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233400" y="1077550"/>
            <a:ext cx="51834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spcBef>
                <a:spcPts val="600"/>
              </a:spcBef>
              <a:spcAft>
                <a:spcPts val="0"/>
              </a:spcAft>
              <a:buNone/>
              <a:defRPr b="1" sz="2400">
                <a:solidFill>
                  <a:srgbClr val="0761AF"/>
                </a:solidFill>
              </a:defRPr>
            </a:lvl1pPr>
            <a:lvl2pPr lvl="1" rtl="0" algn="just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just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just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just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just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just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just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just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2" type="subTitle"/>
          </p:nvPr>
        </p:nvSpPr>
        <p:spPr>
          <a:xfrm>
            <a:off x="233400" y="1528800"/>
            <a:ext cx="51834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6D7076"/>
                </a:solidFill>
              </a:defRPr>
            </a:lvl1pPr>
            <a:lvl2pPr lvl="1" rtl="0" algn="just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just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just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just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just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just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just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just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3" type="subTitle"/>
          </p:nvPr>
        </p:nvSpPr>
        <p:spPr>
          <a:xfrm>
            <a:off x="233400" y="2570500"/>
            <a:ext cx="51834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spcBef>
                <a:spcPts val="600"/>
              </a:spcBef>
              <a:spcAft>
                <a:spcPts val="0"/>
              </a:spcAft>
              <a:buNone/>
              <a:defRPr b="1" sz="2400">
                <a:solidFill>
                  <a:srgbClr val="0761AF"/>
                </a:solidFill>
              </a:defRPr>
            </a:lvl1pPr>
            <a:lvl2pPr lvl="1" rtl="0" algn="just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just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just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just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just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just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just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just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4" type="subTitle"/>
          </p:nvPr>
        </p:nvSpPr>
        <p:spPr>
          <a:xfrm>
            <a:off x="233400" y="3021750"/>
            <a:ext cx="51834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6D7076"/>
                </a:solidFill>
              </a:defRPr>
            </a:lvl1pPr>
            <a:lvl2pPr lvl="1" rtl="0" algn="just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just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just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just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just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just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just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just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457200" y="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12840"/>
              </a:buClr>
              <a:buSzPts val="3000"/>
              <a:buNone/>
              <a:defRPr sz="3000">
                <a:solidFill>
                  <a:srgbClr val="012840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95309" y="47667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b="0">
                <a:solidFill>
                  <a:srgbClr val="13294B"/>
                </a:solidFill>
              </a:defRPr>
            </a:lvl1pPr>
            <a:lvl2pPr lvl="1" rtl="0">
              <a:buNone/>
              <a:defRPr b="0">
                <a:solidFill>
                  <a:srgbClr val="13294B"/>
                </a:solidFill>
              </a:defRPr>
            </a:lvl2pPr>
            <a:lvl3pPr lvl="2" rtl="0">
              <a:buNone/>
              <a:defRPr b="0">
                <a:solidFill>
                  <a:srgbClr val="13294B"/>
                </a:solidFill>
              </a:defRPr>
            </a:lvl3pPr>
            <a:lvl4pPr lvl="3" rtl="0">
              <a:buNone/>
              <a:defRPr b="0">
                <a:solidFill>
                  <a:srgbClr val="13294B"/>
                </a:solidFill>
              </a:defRPr>
            </a:lvl4pPr>
            <a:lvl5pPr lvl="4" rtl="0">
              <a:buNone/>
              <a:defRPr b="0">
                <a:solidFill>
                  <a:srgbClr val="13294B"/>
                </a:solidFill>
              </a:defRPr>
            </a:lvl5pPr>
            <a:lvl6pPr lvl="5" rtl="0">
              <a:buNone/>
              <a:defRPr b="0">
                <a:solidFill>
                  <a:srgbClr val="13294B"/>
                </a:solidFill>
              </a:defRPr>
            </a:lvl6pPr>
            <a:lvl7pPr lvl="6" rtl="0">
              <a:buNone/>
              <a:defRPr b="0">
                <a:solidFill>
                  <a:srgbClr val="13294B"/>
                </a:solidFill>
              </a:defRPr>
            </a:lvl7pPr>
            <a:lvl8pPr lvl="7" rtl="0">
              <a:buNone/>
              <a:defRPr b="0">
                <a:solidFill>
                  <a:srgbClr val="13294B"/>
                </a:solidFill>
              </a:defRPr>
            </a:lvl8pPr>
            <a:lvl9pPr lvl="8" rtl="0">
              <a:buNone/>
              <a:defRPr b="0">
                <a:solidFill>
                  <a:srgbClr val="13294B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595309" y="47667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ferences">
  <p:cSld name="CUSTOM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1071600" y="10750"/>
            <a:ext cx="70008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b="1" sz="2400">
                <a:solidFill>
                  <a:srgbClr val="13294B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2" type="subTitle"/>
          </p:nvPr>
        </p:nvSpPr>
        <p:spPr>
          <a:xfrm>
            <a:off x="344700" y="690600"/>
            <a:ext cx="84546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600"/>
              </a:spcBef>
              <a:spcAft>
                <a:spcPts val="0"/>
              </a:spcAft>
              <a:buNone/>
              <a:defRPr sz="1000">
                <a:solidFill>
                  <a:srgbClr val="6D7076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595309" y="47667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4.png"/><Relationship Id="rId2" Type="http://schemas.openxmlformats.org/officeDocument/2006/relationships/image" Target="../media/image1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brg_logo_ucsd_blue_noshadow.png"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206236" y="4795975"/>
            <a:ext cx="1638839" cy="335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CSanDiego-Bioengineering-Blue_Gold-CMYK.jpg" id="9" name="Google Shape;9;p1"/>
          <p:cNvPicPr preferRelativeResize="0"/>
          <p:nvPr/>
        </p:nvPicPr>
        <p:blipFill rotWithShape="1">
          <a:blip r:embed="rId2">
            <a:alphaModFix/>
          </a:blip>
          <a:srcRect b="25477" l="11159" r="11561" t="24389"/>
          <a:stretch/>
        </p:blipFill>
        <p:spPr>
          <a:xfrm>
            <a:off x="76200" y="4766750"/>
            <a:ext cx="1152198" cy="3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329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0761AF"/>
                </a:solidFill>
              </a:defRPr>
            </a:lvl1pPr>
            <a:lvl2pPr lvl="1" rtl="0" algn="r">
              <a:buNone/>
              <a:defRPr sz="1300">
                <a:solidFill>
                  <a:srgbClr val="0761AF"/>
                </a:solidFill>
              </a:defRPr>
            </a:lvl2pPr>
            <a:lvl3pPr lvl="2" rtl="0" algn="r">
              <a:buNone/>
              <a:defRPr sz="1300">
                <a:solidFill>
                  <a:srgbClr val="0761AF"/>
                </a:solidFill>
              </a:defRPr>
            </a:lvl3pPr>
            <a:lvl4pPr lvl="3" rtl="0" algn="r">
              <a:buNone/>
              <a:defRPr sz="1300">
                <a:solidFill>
                  <a:srgbClr val="0761AF"/>
                </a:solidFill>
              </a:defRPr>
            </a:lvl4pPr>
            <a:lvl5pPr lvl="4" rtl="0" algn="r">
              <a:buNone/>
              <a:defRPr sz="1300">
                <a:solidFill>
                  <a:srgbClr val="0761AF"/>
                </a:solidFill>
              </a:defRPr>
            </a:lvl5pPr>
            <a:lvl6pPr lvl="5" rtl="0" algn="r">
              <a:buNone/>
              <a:defRPr sz="1300">
                <a:solidFill>
                  <a:srgbClr val="0761AF"/>
                </a:solidFill>
              </a:defRPr>
            </a:lvl6pPr>
            <a:lvl7pPr lvl="6" rtl="0" algn="r">
              <a:buNone/>
              <a:defRPr sz="1300">
                <a:solidFill>
                  <a:srgbClr val="0761AF"/>
                </a:solidFill>
              </a:defRPr>
            </a:lvl7pPr>
            <a:lvl8pPr lvl="7" rtl="0" algn="r">
              <a:buNone/>
              <a:defRPr sz="1300">
                <a:solidFill>
                  <a:srgbClr val="0761AF"/>
                </a:solidFill>
              </a:defRPr>
            </a:lvl8pPr>
            <a:lvl9pPr lvl="8" rtl="0" algn="r">
              <a:buNone/>
              <a:defRPr sz="1300">
                <a:solidFill>
                  <a:srgbClr val="0761A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7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80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37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8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8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8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38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38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382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86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38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390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391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5.png"/><Relationship Id="rId9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8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394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39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392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406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396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40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1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402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397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401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403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3" Type="http://schemas.openxmlformats.org/officeDocument/2006/relationships/image" Target="../media/image28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Relationship Id="rId15" Type="http://schemas.openxmlformats.org/officeDocument/2006/relationships/image" Target="../media/image37.png"/><Relationship Id="rId14" Type="http://schemas.openxmlformats.org/officeDocument/2006/relationships/image" Target="../media/image35.png"/><Relationship Id="rId5" Type="http://schemas.openxmlformats.org/officeDocument/2006/relationships/image" Target="../media/image20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400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399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407.png"/><Relationship Id="rId4" Type="http://schemas.openxmlformats.org/officeDocument/2006/relationships/image" Target="../media/image398.png"/><Relationship Id="rId5" Type="http://schemas.openxmlformats.org/officeDocument/2006/relationships/image" Target="../media/image409.png"/><Relationship Id="rId6" Type="http://schemas.openxmlformats.org/officeDocument/2006/relationships/image" Target="../media/image404.png"/><Relationship Id="rId7" Type="http://schemas.openxmlformats.org/officeDocument/2006/relationships/image" Target="../media/image400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408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411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410.png"/><Relationship Id="rId4" Type="http://schemas.openxmlformats.org/officeDocument/2006/relationships/image" Target="../media/image4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45.png"/><Relationship Id="rId9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4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412.png"/><Relationship Id="rId4" Type="http://schemas.openxmlformats.org/officeDocument/2006/relationships/image" Target="../media/image415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413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422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417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418.png"/><Relationship Id="rId4" Type="http://schemas.openxmlformats.org/officeDocument/2006/relationships/image" Target="../media/image420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416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419.png"/><Relationship Id="rId4" Type="http://schemas.openxmlformats.org/officeDocument/2006/relationships/image" Target="../media/image421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47.png"/><Relationship Id="rId13" Type="http://schemas.openxmlformats.org/officeDocument/2006/relationships/image" Target="../media/image34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5" Type="http://schemas.openxmlformats.org/officeDocument/2006/relationships/image" Target="../media/image35.png"/><Relationship Id="rId14" Type="http://schemas.openxmlformats.org/officeDocument/2006/relationships/image" Target="../media/image28.png"/><Relationship Id="rId16" Type="http://schemas.openxmlformats.org/officeDocument/2006/relationships/image" Target="../media/image37.png"/><Relationship Id="rId5" Type="http://schemas.openxmlformats.org/officeDocument/2006/relationships/image" Target="../media/image32.png"/><Relationship Id="rId6" Type="http://schemas.openxmlformats.org/officeDocument/2006/relationships/image" Target="../media/image44.png"/><Relationship Id="rId7" Type="http://schemas.openxmlformats.org/officeDocument/2006/relationships/image" Target="../media/image54.png"/><Relationship Id="rId8" Type="http://schemas.openxmlformats.org/officeDocument/2006/relationships/image" Target="../media/image46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426.png"/><Relationship Id="rId4" Type="http://schemas.openxmlformats.org/officeDocument/2006/relationships/image" Target="../media/image423.png"/><Relationship Id="rId5" Type="http://schemas.openxmlformats.org/officeDocument/2006/relationships/image" Target="../media/image427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445.png"/><Relationship Id="rId4" Type="http://schemas.openxmlformats.org/officeDocument/2006/relationships/image" Target="../media/image427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425.png"/><Relationship Id="rId4" Type="http://schemas.openxmlformats.org/officeDocument/2006/relationships/image" Target="../media/image428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424.png"/><Relationship Id="rId4" Type="http://schemas.openxmlformats.org/officeDocument/2006/relationships/image" Target="../media/image431.png"/><Relationship Id="rId5" Type="http://schemas.openxmlformats.org/officeDocument/2006/relationships/image" Target="../media/image429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430.png"/><Relationship Id="rId4" Type="http://schemas.openxmlformats.org/officeDocument/2006/relationships/image" Target="../media/image436.png"/><Relationship Id="rId5" Type="http://schemas.openxmlformats.org/officeDocument/2006/relationships/image" Target="../media/image434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443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4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442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438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437.png"/><Relationship Id="rId4" Type="http://schemas.openxmlformats.org/officeDocument/2006/relationships/image" Target="../media/image433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432.png"/><Relationship Id="rId4" Type="http://schemas.openxmlformats.org/officeDocument/2006/relationships/image" Target="../media/image435.png"/><Relationship Id="rId5" Type="http://schemas.openxmlformats.org/officeDocument/2006/relationships/image" Target="../media/image439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441.png"/><Relationship Id="rId4" Type="http://schemas.openxmlformats.org/officeDocument/2006/relationships/image" Target="../media/image440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5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Relationship Id="rId5" Type="http://schemas.openxmlformats.org/officeDocument/2006/relationships/image" Target="../media/image51.png"/><Relationship Id="rId6" Type="http://schemas.openxmlformats.org/officeDocument/2006/relationships/image" Target="../media/image64.jpg"/><Relationship Id="rId7" Type="http://schemas.openxmlformats.org/officeDocument/2006/relationships/image" Target="../media/image53.png"/><Relationship Id="rId8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Relationship Id="rId5" Type="http://schemas.openxmlformats.org/officeDocument/2006/relationships/image" Target="../media/image56.png"/><Relationship Id="rId6" Type="http://schemas.openxmlformats.org/officeDocument/2006/relationships/image" Target="../media/image6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jpg"/><Relationship Id="rId4" Type="http://schemas.openxmlformats.org/officeDocument/2006/relationships/image" Target="../media/image63.png"/><Relationship Id="rId5" Type="http://schemas.openxmlformats.org/officeDocument/2006/relationships/image" Target="../media/image6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4.png"/><Relationship Id="rId10" Type="http://schemas.openxmlformats.org/officeDocument/2006/relationships/image" Target="../media/image68.png"/><Relationship Id="rId1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9" Type="http://schemas.openxmlformats.org/officeDocument/2006/relationships/image" Target="../media/image81.png"/><Relationship Id="rId5" Type="http://schemas.openxmlformats.org/officeDocument/2006/relationships/image" Target="../media/image73.png"/><Relationship Id="rId6" Type="http://schemas.openxmlformats.org/officeDocument/2006/relationships/image" Target="../media/image72.png"/><Relationship Id="rId7" Type="http://schemas.openxmlformats.org/officeDocument/2006/relationships/image" Target="../media/image71.png"/><Relationship Id="rId8" Type="http://schemas.openxmlformats.org/officeDocument/2006/relationships/image" Target="../media/image75.pn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74.png"/><Relationship Id="rId13" Type="http://schemas.openxmlformats.org/officeDocument/2006/relationships/image" Target="../media/image78.png"/><Relationship Id="rId1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9" Type="http://schemas.openxmlformats.org/officeDocument/2006/relationships/image" Target="../media/image68.png"/><Relationship Id="rId14" Type="http://schemas.openxmlformats.org/officeDocument/2006/relationships/image" Target="../media/image79.png"/><Relationship Id="rId5" Type="http://schemas.openxmlformats.org/officeDocument/2006/relationships/image" Target="../media/image72.png"/><Relationship Id="rId6" Type="http://schemas.openxmlformats.org/officeDocument/2006/relationships/image" Target="../media/image71.png"/><Relationship Id="rId7" Type="http://schemas.openxmlformats.org/officeDocument/2006/relationships/image" Target="../media/image75.png"/><Relationship Id="rId8" Type="http://schemas.openxmlformats.org/officeDocument/2006/relationships/image" Target="../media/image8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20" Type="http://schemas.openxmlformats.org/officeDocument/2006/relationships/image" Target="../media/image93.png"/><Relationship Id="rId22" Type="http://schemas.openxmlformats.org/officeDocument/2006/relationships/image" Target="../media/image96.png"/><Relationship Id="rId21" Type="http://schemas.openxmlformats.org/officeDocument/2006/relationships/image" Target="../media/image68.png"/><Relationship Id="rId24" Type="http://schemas.openxmlformats.org/officeDocument/2006/relationships/image" Target="../media/image95.png"/><Relationship Id="rId23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0.png"/><Relationship Id="rId4" Type="http://schemas.openxmlformats.org/officeDocument/2006/relationships/image" Target="../media/image72.png"/><Relationship Id="rId9" Type="http://schemas.openxmlformats.org/officeDocument/2006/relationships/image" Target="../media/image90.png"/><Relationship Id="rId26" Type="http://schemas.openxmlformats.org/officeDocument/2006/relationships/image" Target="../media/image99.png"/><Relationship Id="rId25" Type="http://schemas.openxmlformats.org/officeDocument/2006/relationships/image" Target="../media/image74.png"/><Relationship Id="rId28" Type="http://schemas.openxmlformats.org/officeDocument/2006/relationships/image" Target="../media/image102.png"/><Relationship Id="rId27" Type="http://schemas.openxmlformats.org/officeDocument/2006/relationships/image" Target="../media/image65.png"/><Relationship Id="rId5" Type="http://schemas.openxmlformats.org/officeDocument/2006/relationships/image" Target="../media/image82.png"/><Relationship Id="rId6" Type="http://schemas.openxmlformats.org/officeDocument/2006/relationships/image" Target="../media/image85.png"/><Relationship Id="rId29" Type="http://schemas.openxmlformats.org/officeDocument/2006/relationships/image" Target="../media/image97.png"/><Relationship Id="rId7" Type="http://schemas.openxmlformats.org/officeDocument/2006/relationships/image" Target="../media/image89.png"/><Relationship Id="rId8" Type="http://schemas.openxmlformats.org/officeDocument/2006/relationships/image" Target="../media/image83.png"/><Relationship Id="rId31" Type="http://schemas.openxmlformats.org/officeDocument/2006/relationships/image" Target="../media/image105.png"/><Relationship Id="rId30" Type="http://schemas.openxmlformats.org/officeDocument/2006/relationships/image" Target="../media/image103.png"/><Relationship Id="rId11" Type="http://schemas.openxmlformats.org/officeDocument/2006/relationships/image" Target="../media/image87.png"/><Relationship Id="rId33" Type="http://schemas.openxmlformats.org/officeDocument/2006/relationships/image" Target="../media/image104.png"/><Relationship Id="rId10" Type="http://schemas.openxmlformats.org/officeDocument/2006/relationships/image" Target="../media/image86.png"/><Relationship Id="rId32" Type="http://schemas.openxmlformats.org/officeDocument/2006/relationships/image" Target="../media/image100.png"/><Relationship Id="rId13" Type="http://schemas.openxmlformats.org/officeDocument/2006/relationships/image" Target="../media/image71.png"/><Relationship Id="rId12" Type="http://schemas.openxmlformats.org/officeDocument/2006/relationships/image" Target="../media/image88.png"/><Relationship Id="rId34" Type="http://schemas.openxmlformats.org/officeDocument/2006/relationships/image" Target="../media/image107.png"/><Relationship Id="rId15" Type="http://schemas.openxmlformats.org/officeDocument/2006/relationships/image" Target="../media/image91.png"/><Relationship Id="rId14" Type="http://schemas.openxmlformats.org/officeDocument/2006/relationships/image" Target="../media/image98.png"/><Relationship Id="rId17" Type="http://schemas.openxmlformats.org/officeDocument/2006/relationships/image" Target="../media/image81.png"/><Relationship Id="rId16" Type="http://schemas.openxmlformats.org/officeDocument/2006/relationships/image" Target="../media/image75.png"/><Relationship Id="rId19" Type="http://schemas.openxmlformats.org/officeDocument/2006/relationships/image" Target="../media/image94.png"/><Relationship Id="rId18" Type="http://schemas.openxmlformats.org/officeDocument/2006/relationships/image" Target="../media/image92.png"/></Relationships>
</file>

<file path=ppt/slides/_rels/slide4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6.png"/><Relationship Id="rId22" Type="http://schemas.openxmlformats.org/officeDocument/2006/relationships/image" Target="../media/image89.png"/><Relationship Id="rId21" Type="http://schemas.openxmlformats.org/officeDocument/2006/relationships/image" Target="../media/image83.png"/><Relationship Id="rId24" Type="http://schemas.openxmlformats.org/officeDocument/2006/relationships/image" Target="../media/image86.png"/><Relationship Id="rId23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4.png"/><Relationship Id="rId4" Type="http://schemas.openxmlformats.org/officeDocument/2006/relationships/image" Target="../media/image95.png"/><Relationship Id="rId9" Type="http://schemas.openxmlformats.org/officeDocument/2006/relationships/image" Target="../media/image75.png"/><Relationship Id="rId26" Type="http://schemas.openxmlformats.org/officeDocument/2006/relationships/image" Target="../media/image99.png"/><Relationship Id="rId25" Type="http://schemas.openxmlformats.org/officeDocument/2006/relationships/image" Target="../media/image65.png"/><Relationship Id="rId27" Type="http://schemas.openxmlformats.org/officeDocument/2006/relationships/image" Target="../media/image97.png"/><Relationship Id="rId5" Type="http://schemas.openxmlformats.org/officeDocument/2006/relationships/image" Target="../media/image68.png"/><Relationship Id="rId6" Type="http://schemas.openxmlformats.org/officeDocument/2006/relationships/image" Target="../media/image93.png"/><Relationship Id="rId7" Type="http://schemas.openxmlformats.org/officeDocument/2006/relationships/image" Target="../media/image81.png"/><Relationship Id="rId8" Type="http://schemas.openxmlformats.org/officeDocument/2006/relationships/image" Target="../media/image92.png"/><Relationship Id="rId11" Type="http://schemas.openxmlformats.org/officeDocument/2006/relationships/image" Target="../media/image71.png"/><Relationship Id="rId10" Type="http://schemas.openxmlformats.org/officeDocument/2006/relationships/image" Target="../media/image91.png"/><Relationship Id="rId13" Type="http://schemas.openxmlformats.org/officeDocument/2006/relationships/image" Target="../media/image72.png"/><Relationship Id="rId12" Type="http://schemas.openxmlformats.org/officeDocument/2006/relationships/image" Target="../media/image88.png"/><Relationship Id="rId15" Type="http://schemas.openxmlformats.org/officeDocument/2006/relationships/image" Target="../media/image85.png"/><Relationship Id="rId14" Type="http://schemas.openxmlformats.org/officeDocument/2006/relationships/image" Target="../media/image82.png"/><Relationship Id="rId17" Type="http://schemas.openxmlformats.org/officeDocument/2006/relationships/image" Target="../media/image114.png"/><Relationship Id="rId16" Type="http://schemas.openxmlformats.org/officeDocument/2006/relationships/image" Target="../media/image110.png"/><Relationship Id="rId19" Type="http://schemas.openxmlformats.org/officeDocument/2006/relationships/image" Target="../media/image109.png"/><Relationship Id="rId18" Type="http://schemas.openxmlformats.org/officeDocument/2006/relationships/image" Target="../media/image1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3.png"/><Relationship Id="rId4" Type="http://schemas.openxmlformats.org/officeDocument/2006/relationships/image" Target="../media/image72.png"/><Relationship Id="rId9" Type="http://schemas.openxmlformats.org/officeDocument/2006/relationships/image" Target="../media/image74.png"/><Relationship Id="rId5" Type="http://schemas.openxmlformats.org/officeDocument/2006/relationships/image" Target="../media/image71.png"/><Relationship Id="rId6" Type="http://schemas.openxmlformats.org/officeDocument/2006/relationships/image" Target="../media/image75.png"/><Relationship Id="rId7" Type="http://schemas.openxmlformats.org/officeDocument/2006/relationships/image" Target="../media/image81.png"/><Relationship Id="rId8" Type="http://schemas.openxmlformats.org/officeDocument/2006/relationships/image" Target="../media/image68.png"/><Relationship Id="rId11" Type="http://schemas.openxmlformats.org/officeDocument/2006/relationships/image" Target="../media/image115.png"/><Relationship Id="rId10" Type="http://schemas.openxmlformats.org/officeDocument/2006/relationships/image" Target="../media/image6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1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8.png"/><Relationship Id="rId4" Type="http://schemas.openxmlformats.org/officeDocument/2006/relationships/image" Target="../media/image117.png"/><Relationship Id="rId9" Type="http://schemas.openxmlformats.org/officeDocument/2006/relationships/image" Target="../media/image128.png"/><Relationship Id="rId5" Type="http://schemas.openxmlformats.org/officeDocument/2006/relationships/image" Target="../media/image116.png"/><Relationship Id="rId6" Type="http://schemas.openxmlformats.org/officeDocument/2006/relationships/image" Target="../media/image122.png"/><Relationship Id="rId7" Type="http://schemas.openxmlformats.org/officeDocument/2006/relationships/image" Target="../media/image130.png"/><Relationship Id="rId8" Type="http://schemas.openxmlformats.org/officeDocument/2006/relationships/image" Target="../media/image123.png"/><Relationship Id="rId11" Type="http://schemas.openxmlformats.org/officeDocument/2006/relationships/image" Target="../media/image125.png"/><Relationship Id="rId10" Type="http://schemas.openxmlformats.org/officeDocument/2006/relationships/image" Target="../media/image121.png"/><Relationship Id="rId13" Type="http://schemas.openxmlformats.org/officeDocument/2006/relationships/image" Target="../media/image124.png"/><Relationship Id="rId12" Type="http://schemas.openxmlformats.org/officeDocument/2006/relationships/image" Target="../media/image133.png"/><Relationship Id="rId15" Type="http://schemas.openxmlformats.org/officeDocument/2006/relationships/image" Target="../media/image127.png"/><Relationship Id="rId14" Type="http://schemas.openxmlformats.org/officeDocument/2006/relationships/image" Target="../media/image11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1.png"/><Relationship Id="rId4" Type="http://schemas.openxmlformats.org/officeDocument/2006/relationships/image" Target="../media/image126.png"/><Relationship Id="rId9" Type="http://schemas.openxmlformats.org/officeDocument/2006/relationships/image" Target="../media/image135.png"/><Relationship Id="rId5" Type="http://schemas.openxmlformats.org/officeDocument/2006/relationships/image" Target="../media/image129.png"/><Relationship Id="rId6" Type="http://schemas.openxmlformats.org/officeDocument/2006/relationships/image" Target="../media/image132.png"/><Relationship Id="rId7" Type="http://schemas.openxmlformats.org/officeDocument/2006/relationships/image" Target="../media/image139.png"/><Relationship Id="rId8" Type="http://schemas.openxmlformats.org/officeDocument/2006/relationships/image" Target="../media/image134.png"/><Relationship Id="rId11" Type="http://schemas.openxmlformats.org/officeDocument/2006/relationships/image" Target="../media/image138.png"/><Relationship Id="rId10" Type="http://schemas.openxmlformats.org/officeDocument/2006/relationships/image" Target="../media/image143.png"/><Relationship Id="rId13" Type="http://schemas.openxmlformats.org/officeDocument/2006/relationships/image" Target="../media/image141.png"/><Relationship Id="rId12" Type="http://schemas.openxmlformats.org/officeDocument/2006/relationships/image" Target="../media/image1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4.png"/><Relationship Id="rId4" Type="http://schemas.openxmlformats.org/officeDocument/2006/relationships/image" Target="../media/image136.png"/><Relationship Id="rId9" Type="http://schemas.openxmlformats.org/officeDocument/2006/relationships/image" Target="../media/image146.png"/><Relationship Id="rId5" Type="http://schemas.openxmlformats.org/officeDocument/2006/relationships/image" Target="../media/image118.png"/><Relationship Id="rId6" Type="http://schemas.openxmlformats.org/officeDocument/2006/relationships/image" Target="../media/image145.png"/><Relationship Id="rId7" Type="http://schemas.openxmlformats.org/officeDocument/2006/relationships/image" Target="../media/image122.png"/><Relationship Id="rId8" Type="http://schemas.openxmlformats.org/officeDocument/2006/relationships/image" Target="../media/image117.png"/><Relationship Id="rId11" Type="http://schemas.openxmlformats.org/officeDocument/2006/relationships/image" Target="../media/image140.png"/><Relationship Id="rId10" Type="http://schemas.openxmlformats.org/officeDocument/2006/relationships/image" Target="../media/image116.png"/><Relationship Id="rId13" Type="http://schemas.openxmlformats.org/officeDocument/2006/relationships/image" Target="../media/image149.png"/><Relationship Id="rId12" Type="http://schemas.openxmlformats.org/officeDocument/2006/relationships/image" Target="../media/image142.png"/><Relationship Id="rId15" Type="http://schemas.openxmlformats.org/officeDocument/2006/relationships/image" Target="../media/image150.png"/><Relationship Id="rId14" Type="http://schemas.openxmlformats.org/officeDocument/2006/relationships/image" Target="../media/image147.png"/><Relationship Id="rId17" Type="http://schemas.openxmlformats.org/officeDocument/2006/relationships/image" Target="../media/image156.png"/><Relationship Id="rId16" Type="http://schemas.openxmlformats.org/officeDocument/2006/relationships/image" Target="../media/image148.png"/><Relationship Id="rId18" Type="http://schemas.openxmlformats.org/officeDocument/2006/relationships/image" Target="../media/image1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0.png"/><Relationship Id="rId22" Type="http://schemas.openxmlformats.org/officeDocument/2006/relationships/image" Target="../media/image169.png"/><Relationship Id="rId21" Type="http://schemas.openxmlformats.org/officeDocument/2006/relationships/image" Target="../media/image171.png"/><Relationship Id="rId24" Type="http://schemas.openxmlformats.org/officeDocument/2006/relationships/image" Target="../media/image173.png"/><Relationship Id="rId23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2.png"/><Relationship Id="rId4" Type="http://schemas.openxmlformats.org/officeDocument/2006/relationships/image" Target="../media/image151.png"/><Relationship Id="rId9" Type="http://schemas.openxmlformats.org/officeDocument/2006/relationships/image" Target="../media/image165.png"/><Relationship Id="rId26" Type="http://schemas.openxmlformats.org/officeDocument/2006/relationships/image" Target="../media/image176.png"/><Relationship Id="rId25" Type="http://schemas.openxmlformats.org/officeDocument/2006/relationships/image" Target="../media/image174.png"/><Relationship Id="rId28" Type="http://schemas.openxmlformats.org/officeDocument/2006/relationships/image" Target="../media/image177.png"/><Relationship Id="rId27" Type="http://schemas.openxmlformats.org/officeDocument/2006/relationships/image" Target="../media/image175.png"/><Relationship Id="rId5" Type="http://schemas.openxmlformats.org/officeDocument/2006/relationships/image" Target="../media/image157.png"/><Relationship Id="rId6" Type="http://schemas.openxmlformats.org/officeDocument/2006/relationships/image" Target="../media/image155.png"/><Relationship Id="rId29" Type="http://schemas.openxmlformats.org/officeDocument/2006/relationships/image" Target="../media/image182.png"/><Relationship Id="rId7" Type="http://schemas.openxmlformats.org/officeDocument/2006/relationships/image" Target="../media/image153.png"/><Relationship Id="rId8" Type="http://schemas.openxmlformats.org/officeDocument/2006/relationships/image" Target="../media/image158.png"/><Relationship Id="rId31" Type="http://schemas.openxmlformats.org/officeDocument/2006/relationships/image" Target="../media/image181.png"/><Relationship Id="rId30" Type="http://schemas.openxmlformats.org/officeDocument/2006/relationships/image" Target="../media/image178.png"/><Relationship Id="rId11" Type="http://schemas.openxmlformats.org/officeDocument/2006/relationships/image" Target="../media/image164.png"/><Relationship Id="rId10" Type="http://schemas.openxmlformats.org/officeDocument/2006/relationships/image" Target="../media/image159.png"/><Relationship Id="rId13" Type="http://schemas.openxmlformats.org/officeDocument/2006/relationships/image" Target="../media/image160.png"/><Relationship Id="rId12" Type="http://schemas.openxmlformats.org/officeDocument/2006/relationships/image" Target="../media/image163.png"/><Relationship Id="rId15" Type="http://schemas.openxmlformats.org/officeDocument/2006/relationships/image" Target="../media/image162.png"/><Relationship Id="rId14" Type="http://schemas.openxmlformats.org/officeDocument/2006/relationships/image" Target="../media/image161.png"/><Relationship Id="rId17" Type="http://schemas.openxmlformats.org/officeDocument/2006/relationships/image" Target="../media/image167.png"/><Relationship Id="rId16" Type="http://schemas.openxmlformats.org/officeDocument/2006/relationships/image" Target="../media/image168.png"/><Relationship Id="rId19" Type="http://schemas.openxmlformats.org/officeDocument/2006/relationships/image" Target="../media/image251.png"/><Relationship Id="rId18" Type="http://schemas.openxmlformats.org/officeDocument/2006/relationships/image" Target="../media/image1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40" Type="http://schemas.openxmlformats.org/officeDocument/2006/relationships/image" Target="../media/image181.png"/><Relationship Id="rId20" Type="http://schemas.openxmlformats.org/officeDocument/2006/relationships/image" Target="../media/image192.png"/><Relationship Id="rId42" Type="http://schemas.openxmlformats.org/officeDocument/2006/relationships/image" Target="../media/image203.png"/><Relationship Id="rId41" Type="http://schemas.openxmlformats.org/officeDocument/2006/relationships/image" Target="../media/image202.png"/><Relationship Id="rId22" Type="http://schemas.openxmlformats.org/officeDocument/2006/relationships/image" Target="../media/image190.png"/><Relationship Id="rId21" Type="http://schemas.openxmlformats.org/officeDocument/2006/relationships/image" Target="../media/image189.png"/><Relationship Id="rId24" Type="http://schemas.openxmlformats.org/officeDocument/2006/relationships/image" Target="../media/image194.png"/><Relationship Id="rId23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2.png"/><Relationship Id="rId4" Type="http://schemas.openxmlformats.org/officeDocument/2006/relationships/image" Target="../media/image179.png"/><Relationship Id="rId9" Type="http://schemas.openxmlformats.org/officeDocument/2006/relationships/image" Target="../media/image167.png"/><Relationship Id="rId26" Type="http://schemas.openxmlformats.org/officeDocument/2006/relationships/image" Target="../media/image193.png"/><Relationship Id="rId25" Type="http://schemas.openxmlformats.org/officeDocument/2006/relationships/image" Target="../media/image188.png"/><Relationship Id="rId28" Type="http://schemas.openxmlformats.org/officeDocument/2006/relationships/image" Target="../media/image198.png"/><Relationship Id="rId27" Type="http://schemas.openxmlformats.org/officeDocument/2006/relationships/image" Target="../media/image19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29" Type="http://schemas.openxmlformats.org/officeDocument/2006/relationships/image" Target="../media/image197.png"/><Relationship Id="rId7" Type="http://schemas.openxmlformats.org/officeDocument/2006/relationships/image" Target="../media/image169.png"/><Relationship Id="rId8" Type="http://schemas.openxmlformats.org/officeDocument/2006/relationships/image" Target="../media/image161.png"/><Relationship Id="rId31" Type="http://schemas.openxmlformats.org/officeDocument/2006/relationships/image" Target="../media/image201.png"/><Relationship Id="rId30" Type="http://schemas.openxmlformats.org/officeDocument/2006/relationships/image" Target="../media/image195.png"/><Relationship Id="rId11" Type="http://schemas.openxmlformats.org/officeDocument/2006/relationships/image" Target="../media/image251.png"/><Relationship Id="rId33" Type="http://schemas.openxmlformats.org/officeDocument/2006/relationships/image" Target="../media/image173.png"/><Relationship Id="rId10" Type="http://schemas.openxmlformats.org/officeDocument/2006/relationships/image" Target="../media/image166.png"/><Relationship Id="rId32" Type="http://schemas.openxmlformats.org/officeDocument/2006/relationships/image" Target="../media/image196.png"/><Relationship Id="rId13" Type="http://schemas.openxmlformats.org/officeDocument/2006/relationships/image" Target="../media/image184.png"/><Relationship Id="rId35" Type="http://schemas.openxmlformats.org/officeDocument/2006/relationships/image" Target="../media/image176.png"/><Relationship Id="rId12" Type="http://schemas.openxmlformats.org/officeDocument/2006/relationships/image" Target="../media/image187.png"/><Relationship Id="rId34" Type="http://schemas.openxmlformats.org/officeDocument/2006/relationships/image" Target="../media/image174.png"/><Relationship Id="rId15" Type="http://schemas.openxmlformats.org/officeDocument/2006/relationships/image" Target="../media/image186.png"/><Relationship Id="rId37" Type="http://schemas.openxmlformats.org/officeDocument/2006/relationships/image" Target="../media/image177.png"/><Relationship Id="rId14" Type="http://schemas.openxmlformats.org/officeDocument/2006/relationships/image" Target="../media/image180.png"/><Relationship Id="rId36" Type="http://schemas.openxmlformats.org/officeDocument/2006/relationships/image" Target="../media/image175.png"/><Relationship Id="rId17" Type="http://schemas.openxmlformats.org/officeDocument/2006/relationships/image" Target="../media/image162.png"/><Relationship Id="rId39" Type="http://schemas.openxmlformats.org/officeDocument/2006/relationships/image" Target="../media/image178.png"/><Relationship Id="rId16" Type="http://schemas.openxmlformats.org/officeDocument/2006/relationships/image" Target="../media/image185.png"/><Relationship Id="rId38" Type="http://schemas.openxmlformats.org/officeDocument/2006/relationships/image" Target="../media/image182.png"/><Relationship Id="rId19" Type="http://schemas.openxmlformats.org/officeDocument/2006/relationships/image" Target="../media/image191.png"/><Relationship Id="rId18" Type="http://schemas.openxmlformats.org/officeDocument/2006/relationships/image" Target="../media/image183.png"/></Relationships>
</file>

<file path=ppt/slides/_rels/slide5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8.png"/><Relationship Id="rId22" Type="http://schemas.openxmlformats.org/officeDocument/2006/relationships/image" Target="../media/image205.png"/><Relationship Id="rId21" Type="http://schemas.openxmlformats.org/officeDocument/2006/relationships/image" Target="../media/image206.png"/><Relationship Id="rId24" Type="http://schemas.openxmlformats.org/officeDocument/2006/relationships/image" Target="../media/image207.png"/><Relationship Id="rId23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0.png"/><Relationship Id="rId4" Type="http://schemas.openxmlformats.org/officeDocument/2006/relationships/image" Target="../media/image161.png"/><Relationship Id="rId9" Type="http://schemas.openxmlformats.org/officeDocument/2006/relationships/image" Target="../media/image167.png"/><Relationship Id="rId26" Type="http://schemas.openxmlformats.org/officeDocument/2006/relationships/image" Target="../media/image204.png"/><Relationship Id="rId25" Type="http://schemas.openxmlformats.org/officeDocument/2006/relationships/image" Target="../media/image209.png"/><Relationship Id="rId28" Type="http://schemas.openxmlformats.org/officeDocument/2006/relationships/image" Target="../media/image211.png"/><Relationship Id="rId27" Type="http://schemas.openxmlformats.org/officeDocument/2006/relationships/image" Target="../media/image212.png"/><Relationship Id="rId5" Type="http://schemas.openxmlformats.org/officeDocument/2006/relationships/image" Target="../media/image197.png"/><Relationship Id="rId6" Type="http://schemas.openxmlformats.org/officeDocument/2006/relationships/image" Target="../media/image195.png"/><Relationship Id="rId29" Type="http://schemas.openxmlformats.org/officeDocument/2006/relationships/image" Target="../media/image181.png"/><Relationship Id="rId7" Type="http://schemas.openxmlformats.org/officeDocument/2006/relationships/image" Target="../media/image201.png"/><Relationship Id="rId8" Type="http://schemas.openxmlformats.org/officeDocument/2006/relationships/image" Target="../media/image196.png"/><Relationship Id="rId11" Type="http://schemas.openxmlformats.org/officeDocument/2006/relationships/image" Target="../media/image174.png"/><Relationship Id="rId10" Type="http://schemas.openxmlformats.org/officeDocument/2006/relationships/image" Target="../media/image173.png"/><Relationship Id="rId13" Type="http://schemas.openxmlformats.org/officeDocument/2006/relationships/image" Target="../media/image175.png"/><Relationship Id="rId12" Type="http://schemas.openxmlformats.org/officeDocument/2006/relationships/image" Target="../media/image176.png"/><Relationship Id="rId15" Type="http://schemas.openxmlformats.org/officeDocument/2006/relationships/image" Target="../media/image182.png"/><Relationship Id="rId14" Type="http://schemas.openxmlformats.org/officeDocument/2006/relationships/image" Target="../media/image177.png"/><Relationship Id="rId17" Type="http://schemas.openxmlformats.org/officeDocument/2006/relationships/image" Target="../media/image172.png"/><Relationship Id="rId16" Type="http://schemas.openxmlformats.org/officeDocument/2006/relationships/image" Target="../media/image178.png"/><Relationship Id="rId19" Type="http://schemas.openxmlformats.org/officeDocument/2006/relationships/image" Target="../media/image162.png"/><Relationship Id="rId18" Type="http://schemas.openxmlformats.org/officeDocument/2006/relationships/image" Target="../media/image16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19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4.png"/><Relationship Id="rId7" Type="http://schemas.openxmlformats.org/officeDocument/2006/relationships/image" Target="../media/image218.png"/><Relationship Id="rId8" Type="http://schemas.openxmlformats.org/officeDocument/2006/relationships/image" Target="../media/image21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17.png"/><Relationship Id="rId4" Type="http://schemas.openxmlformats.org/officeDocument/2006/relationships/image" Target="../media/image22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2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3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25.png"/><Relationship Id="rId4" Type="http://schemas.openxmlformats.org/officeDocument/2006/relationships/image" Target="../media/image227.png"/><Relationship Id="rId5" Type="http://schemas.openxmlformats.org/officeDocument/2006/relationships/image" Target="../media/image23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28.png"/><Relationship Id="rId4" Type="http://schemas.openxmlformats.org/officeDocument/2006/relationships/image" Target="../media/image22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31.png"/><Relationship Id="rId4" Type="http://schemas.openxmlformats.org/officeDocument/2006/relationships/image" Target="../media/image224.png"/><Relationship Id="rId5" Type="http://schemas.openxmlformats.org/officeDocument/2006/relationships/image" Target="../media/image226.png"/><Relationship Id="rId6" Type="http://schemas.openxmlformats.org/officeDocument/2006/relationships/image" Target="../media/image230.png"/><Relationship Id="rId7" Type="http://schemas.openxmlformats.org/officeDocument/2006/relationships/image" Target="../media/image234.png"/><Relationship Id="rId8" Type="http://schemas.openxmlformats.org/officeDocument/2006/relationships/image" Target="../media/image23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pypi.org/project/masspy/" TargetMode="External"/><Relationship Id="rId4" Type="http://schemas.openxmlformats.org/officeDocument/2006/relationships/hyperlink" Target="https://github.com/SBRG/MASSpy" TargetMode="External"/><Relationship Id="rId5" Type="http://schemas.openxmlformats.org/officeDocument/2006/relationships/hyperlink" Target="https://masspy.readthedocs.io/en/latest/#" TargetMode="External"/><Relationship Id="rId6" Type="http://schemas.openxmlformats.org/officeDocument/2006/relationships/hyperlink" Target="https://masspy.readthedocs.io/en/latest/sb2_textbook.html" TargetMode="External"/><Relationship Id="rId7" Type="http://schemas.openxmlformats.org/officeDocument/2006/relationships/image" Target="../media/image27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37.png"/><Relationship Id="rId4" Type="http://schemas.openxmlformats.org/officeDocument/2006/relationships/image" Target="../media/image236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3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5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41.png"/><Relationship Id="rId4" Type="http://schemas.openxmlformats.org/officeDocument/2006/relationships/image" Target="../media/image23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50.png"/><Relationship Id="rId4" Type="http://schemas.openxmlformats.org/officeDocument/2006/relationships/image" Target="../media/image24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49.png"/><Relationship Id="rId4" Type="http://schemas.openxmlformats.org/officeDocument/2006/relationships/image" Target="../media/image24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9.png"/><Relationship Id="rId4" Type="http://schemas.openxmlformats.org/officeDocument/2006/relationships/image" Target="../media/image246.png"/><Relationship Id="rId9" Type="http://schemas.openxmlformats.org/officeDocument/2006/relationships/image" Target="../media/image260.png"/><Relationship Id="rId5" Type="http://schemas.openxmlformats.org/officeDocument/2006/relationships/image" Target="../media/image247.png"/><Relationship Id="rId6" Type="http://schemas.openxmlformats.org/officeDocument/2006/relationships/image" Target="../media/image245.png"/><Relationship Id="rId7" Type="http://schemas.openxmlformats.org/officeDocument/2006/relationships/image" Target="../media/image248.png"/><Relationship Id="rId8" Type="http://schemas.openxmlformats.org/officeDocument/2006/relationships/image" Target="../media/image244.png"/><Relationship Id="rId11" Type="http://schemas.openxmlformats.org/officeDocument/2006/relationships/image" Target="../media/image255.png"/><Relationship Id="rId10" Type="http://schemas.openxmlformats.org/officeDocument/2006/relationships/image" Target="../media/image259.png"/><Relationship Id="rId13" Type="http://schemas.openxmlformats.org/officeDocument/2006/relationships/image" Target="../media/image263.png"/><Relationship Id="rId12" Type="http://schemas.openxmlformats.org/officeDocument/2006/relationships/image" Target="../media/image25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52.png"/><Relationship Id="rId4" Type="http://schemas.openxmlformats.org/officeDocument/2006/relationships/image" Target="../media/image254.png"/><Relationship Id="rId9" Type="http://schemas.openxmlformats.org/officeDocument/2006/relationships/image" Target="../media/image262.png"/><Relationship Id="rId5" Type="http://schemas.openxmlformats.org/officeDocument/2006/relationships/image" Target="../media/image253.png"/><Relationship Id="rId6" Type="http://schemas.openxmlformats.org/officeDocument/2006/relationships/image" Target="../media/image257.png"/><Relationship Id="rId7" Type="http://schemas.openxmlformats.org/officeDocument/2006/relationships/image" Target="../media/image261.png"/><Relationship Id="rId8" Type="http://schemas.openxmlformats.org/officeDocument/2006/relationships/image" Target="../media/image256.png"/><Relationship Id="rId11" Type="http://schemas.openxmlformats.org/officeDocument/2006/relationships/image" Target="../media/image264.png"/><Relationship Id="rId10" Type="http://schemas.openxmlformats.org/officeDocument/2006/relationships/image" Target="../media/image268.png"/><Relationship Id="rId13" Type="http://schemas.openxmlformats.org/officeDocument/2006/relationships/image" Target="../media/image269.png"/><Relationship Id="rId12" Type="http://schemas.openxmlformats.org/officeDocument/2006/relationships/image" Target="../media/image265.png"/><Relationship Id="rId15" Type="http://schemas.openxmlformats.org/officeDocument/2006/relationships/image" Target="../media/image273.png"/><Relationship Id="rId14" Type="http://schemas.openxmlformats.org/officeDocument/2006/relationships/image" Target="../media/image26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54.png"/><Relationship Id="rId4" Type="http://schemas.openxmlformats.org/officeDocument/2006/relationships/image" Target="../media/image287.png"/><Relationship Id="rId9" Type="http://schemas.openxmlformats.org/officeDocument/2006/relationships/image" Target="../media/image276.png"/><Relationship Id="rId5" Type="http://schemas.openxmlformats.org/officeDocument/2006/relationships/image" Target="../media/image267.png"/><Relationship Id="rId6" Type="http://schemas.openxmlformats.org/officeDocument/2006/relationships/image" Target="../media/image272.png"/><Relationship Id="rId7" Type="http://schemas.openxmlformats.org/officeDocument/2006/relationships/image" Target="../media/image277.png"/><Relationship Id="rId8" Type="http://schemas.openxmlformats.org/officeDocument/2006/relationships/image" Target="../media/image275.png"/><Relationship Id="rId11" Type="http://schemas.openxmlformats.org/officeDocument/2006/relationships/image" Target="../media/image271.png"/><Relationship Id="rId10" Type="http://schemas.openxmlformats.org/officeDocument/2006/relationships/image" Target="../media/image269.png"/><Relationship Id="rId13" Type="http://schemas.openxmlformats.org/officeDocument/2006/relationships/image" Target="../media/image274.png"/><Relationship Id="rId12" Type="http://schemas.openxmlformats.org/officeDocument/2006/relationships/image" Target="../media/image279.png"/><Relationship Id="rId15" Type="http://schemas.openxmlformats.org/officeDocument/2006/relationships/image" Target="../media/image278.png"/><Relationship Id="rId14" Type="http://schemas.openxmlformats.org/officeDocument/2006/relationships/image" Target="../media/image281.png"/><Relationship Id="rId17" Type="http://schemas.openxmlformats.org/officeDocument/2006/relationships/image" Target="../media/image39.png"/><Relationship Id="rId16" Type="http://schemas.openxmlformats.org/officeDocument/2006/relationships/image" Target="../media/image4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86.png"/><Relationship Id="rId4" Type="http://schemas.openxmlformats.org/officeDocument/2006/relationships/image" Target="../media/image280.png"/><Relationship Id="rId5" Type="http://schemas.openxmlformats.org/officeDocument/2006/relationships/image" Target="../media/image283.png"/><Relationship Id="rId6" Type="http://schemas.openxmlformats.org/officeDocument/2006/relationships/image" Target="../media/image28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85.png"/><Relationship Id="rId4" Type="http://schemas.openxmlformats.org/officeDocument/2006/relationships/image" Target="../media/image282.png"/><Relationship Id="rId9" Type="http://schemas.openxmlformats.org/officeDocument/2006/relationships/image" Target="../media/image289.png"/><Relationship Id="rId5" Type="http://schemas.openxmlformats.org/officeDocument/2006/relationships/image" Target="../media/image284.png"/><Relationship Id="rId6" Type="http://schemas.openxmlformats.org/officeDocument/2006/relationships/image" Target="../media/image286.png"/><Relationship Id="rId7" Type="http://schemas.openxmlformats.org/officeDocument/2006/relationships/image" Target="../media/image297.png"/><Relationship Id="rId8" Type="http://schemas.openxmlformats.org/officeDocument/2006/relationships/image" Target="../media/image299.png"/><Relationship Id="rId11" Type="http://schemas.openxmlformats.org/officeDocument/2006/relationships/image" Target="../media/image300.png"/><Relationship Id="rId10" Type="http://schemas.openxmlformats.org/officeDocument/2006/relationships/image" Target="../media/image293.png"/><Relationship Id="rId13" Type="http://schemas.openxmlformats.org/officeDocument/2006/relationships/image" Target="../media/image298.png"/><Relationship Id="rId12" Type="http://schemas.openxmlformats.org/officeDocument/2006/relationships/image" Target="../media/image295.png"/><Relationship Id="rId15" Type="http://schemas.openxmlformats.org/officeDocument/2006/relationships/image" Target="../media/image291.png"/><Relationship Id="rId14" Type="http://schemas.openxmlformats.org/officeDocument/2006/relationships/image" Target="../media/image290.png"/><Relationship Id="rId17" Type="http://schemas.openxmlformats.org/officeDocument/2006/relationships/image" Target="../media/image292.png"/><Relationship Id="rId16" Type="http://schemas.openxmlformats.org/officeDocument/2006/relationships/image" Target="../media/image26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94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Relationship Id="rId5" Type="http://schemas.openxmlformats.org/officeDocument/2006/relationships/image" Target="../media/image303.png"/><Relationship Id="rId6" Type="http://schemas.openxmlformats.org/officeDocument/2006/relationships/image" Target="../media/image296.png"/><Relationship Id="rId7" Type="http://schemas.openxmlformats.org/officeDocument/2006/relationships/image" Target="../media/image302.png"/><Relationship Id="rId8" Type="http://schemas.openxmlformats.org/officeDocument/2006/relationships/image" Target="../media/image304.png"/><Relationship Id="rId11" Type="http://schemas.openxmlformats.org/officeDocument/2006/relationships/image" Target="../media/image309.png"/><Relationship Id="rId10" Type="http://schemas.openxmlformats.org/officeDocument/2006/relationships/image" Target="../media/image305.png"/><Relationship Id="rId13" Type="http://schemas.openxmlformats.org/officeDocument/2006/relationships/image" Target="../media/image311.png"/><Relationship Id="rId12" Type="http://schemas.openxmlformats.org/officeDocument/2006/relationships/image" Target="../media/image308.png"/><Relationship Id="rId15" Type="http://schemas.openxmlformats.org/officeDocument/2006/relationships/image" Target="../media/image310.png"/><Relationship Id="rId14" Type="http://schemas.openxmlformats.org/officeDocument/2006/relationships/image" Target="../media/image307.png"/><Relationship Id="rId17" Type="http://schemas.openxmlformats.org/officeDocument/2006/relationships/image" Target="../media/image286.png"/><Relationship Id="rId16" Type="http://schemas.openxmlformats.org/officeDocument/2006/relationships/image" Target="../media/image312.png"/><Relationship Id="rId18" Type="http://schemas.openxmlformats.org/officeDocument/2006/relationships/image" Target="../media/image313.png"/></Relationships>
</file>

<file path=ppt/slides/_rels/slide7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4.png"/><Relationship Id="rId22" Type="http://schemas.openxmlformats.org/officeDocument/2006/relationships/image" Target="../media/image329.png"/><Relationship Id="rId21" Type="http://schemas.openxmlformats.org/officeDocument/2006/relationships/image" Target="../media/image321.png"/><Relationship Id="rId24" Type="http://schemas.openxmlformats.org/officeDocument/2006/relationships/image" Target="../media/image323.png"/><Relationship Id="rId23" Type="http://schemas.openxmlformats.org/officeDocument/2006/relationships/image" Target="../media/image3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20.png"/><Relationship Id="rId26" Type="http://schemas.openxmlformats.org/officeDocument/2006/relationships/image" Target="../media/image300.png"/><Relationship Id="rId25" Type="http://schemas.openxmlformats.org/officeDocument/2006/relationships/image" Target="../media/image332.png"/><Relationship Id="rId28" Type="http://schemas.openxmlformats.org/officeDocument/2006/relationships/image" Target="../media/image313.png"/><Relationship Id="rId27" Type="http://schemas.openxmlformats.org/officeDocument/2006/relationships/image" Target="../media/image325.png"/><Relationship Id="rId5" Type="http://schemas.openxmlformats.org/officeDocument/2006/relationships/image" Target="../media/image311.png"/><Relationship Id="rId6" Type="http://schemas.openxmlformats.org/officeDocument/2006/relationships/image" Target="../media/image307.png"/><Relationship Id="rId7" Type="http://schemas.openxmlformats.org/officeDocument/2006/relationships/image" Target="../media/image310.png"/><Relationship Id="rId8" Type="http://schemas.openxmlformats.org/officeDocument/2006/relationships/image" Target="../media/image312.png"/><Relationship Id="rId11" Type="http://schemas.openxmlformats.org/officeDocument/2006/relationships/image" Target="../media/image315.png"/><Relationship Id="rId10" Type="http://schemas.openxmlformats.org/officeDocument/2006/relationships/image" Target="../media/image317.png"/><Relationship Id="rId13" Type="http://schemas.openxmlformats.org/officeDocument/2006/relationships/image" Target="../media/image328.png"/><Relationship Id="rId12" Type="http://schemas.openxmlformats.org/officeDocument/2006/relationships/image" Target="../media/image327.png"/><Relationship Id="rId15" Type="http://schemas.openxmlformats.org/officeDocument/2006/relationships/image" Target="../media/image316.png"/><Relationship Id="rId14" Type="http://schemas.openxmlformats.org/officeDocument/2006/relationships/image" Target="../media/image318.png"/><Relationship Id="rId17" Type="http://schemas.openxmlformats.org/officeDocument/2006/relationships/image" Target="../media/image314.png"/><Relationship Id="rId16" Type="http://schemas.openxmlformats.org/officeDocument/2006/relationships/image" Target="../media/image326.png"/><Relationship Id="rId19" Type="http://schemas.openxmlformats.org/officeDocument/2006/relationships/image" Target="../media/image319.png"/><Relationship Id="rId18" Type="http://schemas.openxmlformats.org/officeDocument/2006/relationships/image" Target="../media/image33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31.png"/><Relationship Id="rId4" Type="http://schemas.openxmlformats.org/officeDocument/2006/relationships/image" Target="../media/image39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38.png"/><Relationship Id="rId4" Type="http://schemas.openxmlformats.org/officeDocument/2006/relationships/image" Target="../media/image342.png"/><Relationship Id="rId5" Type="http://schemas.openxmlformats.org/officeDocument/2006/relationships/image" Target="../media/image340.png"/><Relationship Id="rId6" Type="http://schemas.openxmlformats.org/officeDocument/2006/relationships/image" Target="../media/image336.png"/><Relationship Id="rId7" Type="http://schemas.openxmlformats.org/officeDocument/2006/relationships/image" Target="../media/image34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37.png"/><Relationship Id="rId4" Type="http://schemas.openxmlformats.org/officeDocument/2006/relationships/image" Target="../media/image339.png"/><Relationship Id="rId5" Type="http://schemas.openxmlformats.org/officeDocument/2006/relationships/image" Target="../media/image346.png"/><Relationship Id="rId6" Type="http://schemas.openxmlformats.org/officeDocument/2006/relationships/image" Target="../media/image34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43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5" Type="http://schemas.openxmlformats.org/officeDocument/2006/relationships/image" Target="../media/image341.png"/><Relationship Id="rId6" Type="http://schemas.openxmlformats.org/officeDocument/2006/relationships/image" Target="../media/image349.png"/><Relationship Id="rId7" Type="http://schemas.openxmlformats.org/officeDocument/2006/relationships/image" Target="../media/image347.png"/><Relationship Id="rId8" Type="http://schemas.openxmlformats.org/officeDocument/2006/relationships/image" Target="../media/image35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4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41.png"/><Relationship Id="rId4" Type="http://schemas.openxmlformats.org/officeDocument/2006/relationships/image" Target="../media/image357.png"/><Relationship Id="rId5" Type="http://schemas.openxmlformats.org/officeDocument/2006/relationships/image" Target="../media/image356.png"/><Relationship Id="rId6" Type="http://schemas.openxmlformats.org/officeDocument/2006/relationships/image" Target="../media/image354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51.png"/><Relationship Id="rId4" Type="http://schemas.openxmlformats.org/officeDocument/2006/relationships/image" Target="../media/image365.png"/><Relationship Id="rId9" Type="http://schemas.openxmlformats.org/officeDocument/2006/relationships/image" Target="../media/image358.png"/><Relationship Id="rId5" Type="http://schemas.openxmlformats.org/officeDocument/2006/relationships/image" Target="../media/image363.png"/><Relationship Id="rId6" Type="http://schemas.openxmlformats.org/officeDocument/2006/relationships/image" Target="../media/image355.png"/><Relationship Id="rId7" Type="http://schemas.openxmlformats.org/officeDocument/2006/relationships/image" Target="../media/image361.png"/><Relationship Id="rId8" Type="http://schemas.openxmlformats.org/officeDocument/2006/relationships/image" Target="../media/image36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6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6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64.png"/><Relationship Id="rId4" Type="http://schemas.openxmlformats.org/officeDocument/2006/relationships/image" Target="../media/image36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72.png"/><Relationship Id="rId4" Type="http://schemas.openxmlformats.org/officeDocument/2006/relationships/image" Target="../media/image36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75.png"/><Relationship Id="rId4" Type="http://schemas.openxmlformats.org/officeDocument/2006/relationships/image" Target="../media/image37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8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384.png"/><Relationship Id="rId4" Type="http://schemas.openxmlformats.org/officeDocument/2006/relationships/image" Target="../media/image376.png"/><Relationship Id="rId5" Type="http://schemas.openxmlformats.org/officeDocument/2006/relationships/image" Target="../media/image37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67.png"/><Relationship Id="rId4" Type="http://schemas.openxmlformats.org/officeDocument/2006/relationships/image" Target="../media/image387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7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71.png"/><Relationship Id="rId4" Type="http://schemas.openxmlformats.org/officeDocument/2006/relationships/image" Target="../media/image37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Module 4: Kinetic and Thermodynamic Modeling</a:t>
            </a:r>
            <a:endParaRPr sz="3600"/>
          </a:p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685800" y="328460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Assumptions</a:t>
            </a: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275175" y="677075"/>
            <a:ext cx="8520600" cy="3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Continuum Assumption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Treat as a continuous medium rather than as individual molecules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Constant Volume Assumption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Ignore certain physico-chemical factors 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e.g., Electroneutrality, osmotic pressure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Finer spatial structure of cells and organelles is ignored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Medium is homogeneous at ~100 nm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Constant temperature and pressure (isothermal, isobaric)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5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p116"/>
          <p:cNvSpPr txBox="1"/>
          <p:nvPr>
            <p:ph idx="1" type="body"/>
          </p:nvPr>
        </p:nvSpPr>
        <p:spPr>
          <a:xfrm>
            <a:off x="685800" y="983425"/>
            <a:ext cx="6070800" cy="3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Objective: Find k to minimize SSD </a:t>
            </a:r>
            <a:endParaRPr sz="20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2400">
                <a:solidFill>
                  <a:schemeClr val="dk1"/>
                </a:solidFill>
              </a:rPr>
              <a:t>(f(k,x)- y</a:t>
            </a:r>
            <a:r>
              <a:rPr baseline="-25000" lang="en" sz="2400">
                <a:solidFill>
                  <a:schemeClr val="dk1"/>
                </a:solidFill>
              </a:rPr>
              <a:t>data</a:t>
            </a:r>
            <a:r>
              <a:rPr lang="en" sz="2400">
                <a:solidFill>
                  <a:schemeClr val="dk1"/>
                </a:solidFill>
              </a:rPr>
              <a:t>)</a:t>
            </a:r>
            <a:r>
              <a:rPr baseline="30000" lang="en" sz="2400">
                <a:solidFill>
                  <a:schemeClr val="dk1"/>
                </a:solidFill>
              </a:rPr>
              <a:t>2</a:t>
            </a:r>
            <a:endParaRPr sz="11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Challenges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f(k,x) is highly nonlinear</a:t>
            </a:r>
            <a:endParaRPr sz="18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Hard to fit, no guarantee of global minimum</a:t>
            </a:r>
            <a:endParaRPr sz="16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k spans many orders of magnitude</a:t>
            </a:r>
            <a:endParaRPr sz="18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Performance difficult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Strategy: Use two-stage approach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1) PSO to find initial points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2) LMA to solve</a:t>
            </a:r>
            <a:endParaRPr sz="2000"/>
          </a:p>
        </p:txBody>
      </p:sp>
      <p:sp>
        <p:nvSpPr>
          <p:cNvPr id="2957" name="Google Shape;2957;p116"/>
          <p:cNvSpPr txBox="1"/>
          <p:nvPr>
            <p:ph type="title"/>
          </p:nvPr>
        </p:nvSpPr>
        <p:spPr>
          <a:xfrm>
            <a:off x="685800" y="285750"/>
            <a:ext cx="7772400" cy="7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Step 4: Fit rate constants</a:t>
            </a:r>
            <a:endParaRPr sz="3200"/>
          </a:p>
        </p:txBody>
      </p:sp>
      <p:pic>
        <p:nvPicPr>
          <p:cNvPr id="2958" name="Google Shape;295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7325" y="1018050"/>
            <a:ext cx="2171600" cy="16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2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p117"/>
          <p:cNvSpPr txBox="1"/>
          <p:nvPr>
            <p:ph type="title"/>
          </p:nvPr>
        </p:nvSpPr>
        <p:spPr>
          <a:xfrm>
            <a:off x="685800" y="285750"/>
            <a:ext cx="77724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Levenberg-Marquardt</a:t>
            </a:r>
            <a:endParaRPr sz="3200"/>
          </a:p>
        </p:txBody>
      </p:sp>
      <p:sp>
        <p:nvSpPr>
          <p:cNvPr id="2964" name="Google Shape;2964;p117"/>
          <p:cNvSpPr txBox="1"/>
          <p:nvPr>
            <p:ph idx="1" type="body"/>
          </p:nvPr>
        </p:nvSpPr>
        <p:spPr>
          <a:xfrm>
            <a:off x="514325" y="1089550"/>
            <a:ext cx="5605500" cy="3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Also known as Damped Least-Squares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Derivative-based optimization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Utilizes gradient descent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Damping parameter helps with ill-scaling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Can move faster in flat regions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Still, often can’t solve with bad starting points</a:t>
            </a:r>
            <a:endParaRPr sz="2200"/>
          </a:p>
        </p:txBody>
      </p:sp>
      <p:pic>
        <p:nvPicPr>
          <p:cNvPr id="2965" name="Google Shape;2965;p117"/>
          <p:cNvPicPr preferRelativeResize="0"/>
          <p:nvPr/>
        </p:nvPicPr>
        <p:blipFill rotWithShape="1">
          <a:blip r:embed="rId3">
            <a:alphaModFix/>
          </a:blip>
          <a:srcRect b="38945" l="47039" r="12631" t="5615"/>
          <a:stretch/>
        </p:blipFill>
        <p:spPr>
          <a:xfrm>
            <a:off x="6224600" y="3099175"/>
            <a:ext cx="2189549" cy="16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6" name="Google Shape;2966;p117"/>
          <p:cNvPicPr preferRelativeResize="0"/>
          <p:nvPr/>
        </p:nvPicPr>
        <p:blipFill rotWithShape="1">
          <a:blip r:embed="rId3">
            <a:alphaModFix/>
          </a:blip>
          <a:srcRect b="34110" l="0" r="54189" t="0"/>
          <a:stretch/>
        </p:blipFill>
        <p:spPr>
          <a:xfrm>
            <a:off x="6119825" y="956075"/>
            <a:ext cx="2487200" cy="201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7" name="Google Shape;2967;p117"/>
          <p:cNvSpPr/>
          <p:nvPr/>
        </p:nvSpPr>
        <p:spPr>
          <a:xfrm>
            <a:off x="6140050" y="975125"/>
            <a:ext cx="2487300" cy="2012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8" name="Google Shape;2968;p117"/>
          <p:cNvSpPr/>
          <p:nvPr/>
        </p:nvSpPr>
        <p:spPr>
          <a:xfrm>
            <a:off x="6215075" y="3107525"/>
            <a:ext cx="2189400" cy="169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2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p118"/>
          <p:cNvSpPr txBox="1"/>
          <p:nvPr>
            <p:ph type="title"/>
          </p:nvPr>
        </p:nvSpPr>
        <p:spPr>
          <a:xfrm>
            <a:off x="685800" y="285750"/>
            <a:ext cx="7772400" cy="4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Dealing with local solutions</a:t>
            </a:r>
            <a:endParaRPr sz="3200"/>
          </a:p>
        </p:txBody>
      </p:sp>
      <p:sp>
        <p:nvSpPr>
          <p:cNvPr id="2974" name="Google Shape;2974;p118"/>
          <p:cNvSpPr txBox="1"/>
          <p:nvPr>
            <p:ph idx="1" type="body"/>
          </p:nvPr>
        </p:nvSpPr>
        <p:spPr>
          <a:xfrm>
            <a:off x="396450" y="969275"/>
            <a:ext cx="4676400" cy="39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48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Want random ‘decent’ starting points to find alternative solutions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Particle swarm optimization to find starting points for the LMA</a:t>
            </a:r>
            <a:endParaRPr sz="23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Derivative-free optimization</a:t>
            </a:r>
            <a:endParaRPr sz="1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PSO bad at refinement on its own</a:t>
            </a:r>
            <a:endParaRPr sz="2300"/>
          </a:p>
        </p:txBody>
      </p:sp>
      <p:pic>
        <p:nvPicPr>
          <p:cNvPr id="2975" name="Google Shape;297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560" y="1199312"/>
            <a:ext cx="3274092" cy="1709074"/>
          </a:xfrm>
          <a:prstGeom prst="rect">
            <a:avLst/>
          </a:prstGeom>
          <a:noFill/>
          <a:ln>
            <a:noFill/>
          </a:ln>
        </p:spPr>
      </p:pic>
      <p:sp>
        <p:nvSpPr>
          <p:cNvPr id="2976" name="Google Shape;2976;p118"/>
          <p:cNvSpPr/>
          <p:nvPr/>
        </p:nvSpPr>
        <p:spPr>
          <a:xfrm>
            <a:off x="5539950" y="1189425"/>
            <a:ext cx="3289800" cy="1738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119"/>
          <p:cNvSpPr txBox="1"/>
          <p:nvPr>
            <p:ph type="title"/>
          </p:nvPr>
        </p:nvSpPr>
        <p:spPr>
          <a:xfrm>
            <a:off x="685800" y="285750"/>
            <a:ext cx="7772400" cy="84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Step 5: Fit assessment</a:t>
            </a:r>
            <a:endParaRPr sz="3200"/>
          </a:p>
        </p:txBody>
      </p:sp>
      <p:sp>
        <p:nvSpPr>
          <p:cNvPr id="2982" name="Google Shape;2982;p119"/>
          <p:cNvSpPr txBox="1"/>
          <p:nvPr>
            <p:ph idx="1" type="body"/>
          </p:nvPr>
        </p:nvSpPr>
        <p:spPr>
          <a:xfrm>
            <a:off x="685800" y="1132275"/>
            <a:ext cx="77724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AutoNum type="arabicParenR"/>
            </a:pPr>
            <a:r>
              <a:rPr lang="en" sz="2000"/>
              <a:t>Goodness of fit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en" sz="1800"/>
              <a:t>SSE, back-calculated macroscopic parameters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 sz="2000"/>
              <a:t>Clustering properties of alternative solutions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en" sz="1800"/>
              <a:t>Can assess whether solutions were sampled sufficiently via convergence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 sz="2000"/>
              <a:t>Parameter uncertainty</a:t>
            </a:r>
            <a:endParaRPr sz="20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6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120"/>
          <p:cNvSpPr txBox="1"/>
          <p:nvPr>
            <p:ph type="title"/>
          </p:nvPr>
        </p:nvSpPr>
        <p:spPr>
          <a:xfrm>
            <a:off x="492850" y="1382300"/>
            <a:ext cx="3589800" cy="19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GAPD in Glycolysis</a:t>
            </a:r>
            <a:endParaRPr/>
          </a:p>
        </p:txBody>
      </p:sp>
      <p:pic>
        <p:nvPicPr>
          <p:cNvPr id="2988" name="Google Shape;298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425" y="274950"/>
            <a:ext cx="3158475" cy="4718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89" name="Google Shape;2989;p120"/>
          <p:cNvSpPr txBox="1"/>
          <p:nvPr/>
        </p:nvSpPr>
        <p:spPr>
          <a:xfrm>
            <a:off x="4082650" y="417925"/>
            <a:ext cx="1275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Mechanism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0" name="Google Shape;2990;p120"/>
          <p:cNvSpPr txBox="1"/>
          <p:nvPr/>
        </p:nvSpPr>
        <p:spPr>
          <a:xfrm>
            <a:off x="4374700" y="1745550"/>
            <a:ext cx="69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Data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1" name="Google Shape;2991;p120"/>
          <p:cNvSpPr/>
          <p:nvPr/>
        </p:nvSpPr>
        <p:spPr>
          <a:xfrm>
            <a:off x="5615000" y="289325"/>
            <a:ext cx="3158400" cy="4718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120"/>
          <p:cNvSpPr txBox="1"/>
          <p:nvPr/>
        </p:nvSpPr>
        <p:spPr>
          <a:xfrm>
            <a:off x="4029075" y="2800775"/>
            <a:ext cx="1414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Uncertainty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3" name="Google Shape;2993;p120"/>
          <p:cNvSpPr txBox="1"/>
          <p:nvPr/>
        </p:nvSpPr>
        <p:spPr>
          <a:xfrm>
            <a:off x="4196925" y="4164050"/>
            <a:ext cx="1161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4" name="Google Shape;2994;p120"/>
          <p:cNvSpPr txBox="1"/>
          <p:nvPr/>
        </p:nvSpPr>
        <p:spPr>
          <a:xfrm>
            <a:off x="7371125" y="1187475"/>
            <a:ext cx="1501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Fit Goodness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p121"/>
          <p:cNvSpPr txBox="1"/>
          <p:nvPr>
            <p:ph type="title"/>
          </p:nvPr>
        </p:nvSpPr>
        <p:spPr>
          <a:xfrm>
            <a:off x="722312" y="3305175"/>
            <a:ext cx="7772400" cy="18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538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Font typeface="Helvetica Neue"/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Using kinetics to inform multi-omic data analysis</a:t>
            </a:r>
            <a:endParaRPr/>
          </a:p>
        </p:txBody>
      </p:sp>
      <p:sp>
        <p:nvSpPr>
          <p:cNvPr id="3000" name="Google Shape;3000;p121"/>
          <p:cNvSpPr txBox="1"/>
          <p:nvPr>
            <p:ph idx="1" type="body"/>
          </p:nvPr>
        </p:nvSpPr>
        <p:spPr>
          <a:xfrm>
            <a:off x="722312" y="894159"/>
            <a:ext cx="7772400" cy="24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-2538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Font typeface="Arial"/>
              <a:buNone/>
            </a:pPr>
            <a:r>
              <a:rPr lang="en" sz="2000">
                <a:solidFill>
                  <a:srgbClr val="9B9B9B"/>
                </a:solidFill>
              </a:rPr>
              <a:t>How does kinetic information help in data analysis?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4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p122"/>
          <p:cNvSpPr txBox="1"/>
          <p:nvPr>
            <p:ph type="title"/>
          </p:nvPr>
        </p:nvSpPr>
        <p:spPr>
          <a:xfrm>
            <a:off x="722312" y="3305175"/>
            <a:ext cx="7772400" cy="18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538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Font typeface="Helvetica Neue"/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How is v controlled by x and E?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123"/>
          <p:cNvSpPr txBox="1"/>
          <p:nvPr>
            <p:ph type="title"/>
          </p:nvPr>
        </p:nvSpPr>
        <p:spPr>
          <a:xfrm>
            <a:off x="685800" y="285750"/>
            <a:ext cx="77724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flux controlled?</a:t>
            </a:r>
            <a:endParaRPr/>
          </a:p>
        </p:txBody>
      </p:sp>
      <p:sp>
        <p:nvSpPr>
          <p:cNvPr id="3011" name="Google Shape;3011;p123"/>
          <p:cNvSpPr txBox="1"/>
          <p:nvPr>
            <p:ph idx="1" type="body"/>
          </p:nvPr>
        </p:nvSpPr>
        <p:spPr>
          <a:xfrm>
            <a:off x="217125" y="903050"/>
            <a:ext cx="8428500" cy="22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Knowledge:</a:t>
            </a:r>
            <a:r>
              <a:rPr lang="en"/>
              <a:t> The rate law relates v to x and 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e.g. Michaelis Menten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Question:</a:t>
            </a:r>
            <a:r>
              <a:rPr lang="en"/>
              <a:t> Does x or E exert more control on flux </a:t>
            </a:r>
            <a:r>
              <a:rPr i="1" lang="en"/>
              <a:t>in vivo</a:t>
            </a:r>
            <a:r>
              <a:rPr lang="en"/>
              <a:t>?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Do </a:t>
            </a:r>
            <a:r>
              <a:rPr i="1" lang="en"/>
              <a:t>in vitro</a:t>
            </a:r>
            <a:r>
              <a:rPr lang="en"/>
              <a:t> kinetic rate laws even represent how flux is controlled </a:t>
            </a:r>
            <a:r>
              <a:rPr i="1" lang="en"/>
              <a:t>in vivo</a:t>
            </a:r>
            <a:r>
              <a:rPr lang="en"/>
              <a:t>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Study: </a:t>
            </a:r>
            <a:r>
              <a:rPr lang="en"/>
              <a:t>2016 Science paper from Rabinowitz lab on yeast across 25 growth conditions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5 substrates x 5 growth rates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5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p124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7" name="Google Shape;3017;p124"/>
          <p:cNvSpPr txBox="1"/>
          <p:nvPr>
            <p:ph idx="1" type="body"/>
          </p:nvPr>
        </p:nvSpPr>
        <p:spPr>
          <a:xfrm>
            <a:off x="457200" y="969075"/>
            <a:ext cx="8229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8" name="Google Shape;3018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400" y="272663"/>
            <a:ext cx="7082874" cy="4598174"/>
          </a:xfrm>
          <a:prstGeom prst="rect">
            <a:avLst/>
          </a:prstGeom>
          <a:noFill/>
          <a:ln>
            <a:noFill/>
          </a:ln>
        </p:spPr>
      </p:pic>
      <p:sp>
        <p:nvSpPr>
          <p:cNvPr id="3019" name="Google Shape;3019;p124"/>
          <p:cNvSpPr txBox="1"/>
          <p:nvPr/>
        </p:nvSpPr>
        <p:spPr>
          <a:xfrm>
            <a:off x="3981925" y="4939200"/>
            <a:ext cx="32388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http://science.sciencemag.org/content/sci/354/6311/aaf2786.full.pdf</a:t>
            </a:r>
            <a:endParaRPr sz="800"/>
          </a:p>
        </p:txBody>
      </p:sp>
      <p:sp>
        <p:nvSpPr>
          <p:cNvPr id="3020" name="Google Shape;3020;p124"/>
          <p:cNvSpPr/>
          <p:nvPr/>
        </p:nvSpPr>
        <p:spPr>
          <a:xfrm>
            <a:off x="1135400" y="272675"/>
            <a:ext cx="7083000" cy="459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4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Google Shape;3025;p125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6" name="Google Shape;3026;p125"/>
          <p:cNvSpPr txBox="1"/>
          <p:nvPr>
            <p:ph idx="1" type="body"/>
          </p:nvPr>
        </p:nvSpPr>
        <p:spPr>
          <a:xfrm>
            <a:off x="457200" y="969075"/>
            <a:ext cx="8229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7" name="Google Shape;302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75" y="190500"/>
            <a:ext cx="786765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8" name="Google Shape;3028;p125"/>
          <p:cNvSpPr/>
          <p:nvPr/>
        </p:nvSpPr>
        <p:spPr>
          <a:xfrm>
            <a:off x="638175" y="190500"/>
            <a:ext cx="7867800" cy="4762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ctrTitle"/>
          </p:nvPr>
        </p:nvSpPr>
        <p:spPr>
          <a:xfrm>
            <a:off x="311700" y="2106475"/>
            <a:ext cx="8441100" cy="17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Chemical Kinetics</a:t>
            </a:r>
            <a:endParaRPr/>
          </a:p>
        </p:txBody>
      </p:sp>
      <p:sp>
        <p:nvSpPr>
          <p:cNvPr id="172" name="Google Shape;172;p27"/>
          <p:cNvSpPr txBox="1"/>
          <p:nvPr>
            <p:ph idx="1" type="subTitle"/>
          </p:nvPr>
        </p:nvSpPr>
        <p:spPr>
          <a:xfrm>
            <a:off x="311700" y="3870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Introduction to rate laws and mass action kinetics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126"/>
          <p:cNvSpPr txBox="1"/>
          <p:nvPr>
            <p:ph type="title"/>
          </p:nvPr>
        </p:nvSpPr>
        <p:spPr>
          <a:xfrm>
            <a:off x="685800" y="285750"/>
            <a:ext cx="77724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PRPP aminotransferase</a:t>
            </a:r>
            <a:endParaRPr/>
          </a:p>
        </p:txBody>
      </p:sp>
      <p:sp>
        <p:nvSpPr>
          <p:cNvPr id="3034" name="Google Shape;3034;p126"/>
          <p:cNvSpPr txBox="1"/>
          <p:nvPr>
            <p:ph idx="1" type="body"/>
          </p:nvPr>
        </p:nvSpPr>
        <p:spPr>
          <a:xfrm>
            <a:off x="457200" y="969075"/>
            <a:ext cx="8229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5" name="Google Shape;303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25" y="993650"/>
            <a:ext cx="8419751" cy="36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6" name="Google Shape;3036;p126"/>
          <p:cNvSpPr/>
          <p:nvPr/>
        </p:nvSpPr>
        <p:spPr>
          <a:xfrm>
            <a:off x="362100" y="993675"/>
            <a:ext cx="8419800" cy="360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0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Google Shape;3041;p127"/>
          <p:cNvSpPr txBox="1"/>
          <p:nvPr>
            <p:ph type="title"/>
          </p:nvPr>
        </p:nvSpPr>
        <p:spPr>
          <a:xfrm>
            <a:off x="685800" y="285750"/>
            <a:ext cx="7772400" cy="6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Discovering new regulation</a:t>
            </a:r>
            <a:endParaRPr/>
          </a:p>
        </p:txBody>
      </p:sp>
      <p:sp>
        <p:nvSpPr>
          <p:cNvPr id="3042" name="Google Shape;3042;p127"/>
          <p:cNvSpPr txBox="1"/>
          <p:nvPr>
            <p:ph idx="1" type="body"/>
          </p:nvPr>
        </p:nvSpPr>
        <p:spPr>
          <a:xfrm>
            <a:off x="457200" y="969075"/>
            <a:ext cx="8229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3" name="Google Shape;304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050" y="955250"/>
            <a:ext cx="6409699" cy="39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4" name="Google Shape;3044;p127"/>
          <p:cNvSpPr/>
          <p:nvPr/>
        </p:nvSpPr>
        <p:spPr>
          <a:xfrm>
            <a:off x="1600050" y="955250"/>
            <a:ext cx="6409800" cy="397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128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128"/>
          <p:cNvSpPr txBox="1"/>
          <p:nvPr>
            <p:ph idx="1" type="body"/>
          </p:nvPr>
        </p:nvSpPr>
        <p:spPr>
          <a:xfrm>
            <a:off x="457200" y="969075"/>
            <a:ext cx="8229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1" name="Google Shape;305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62" y="118650"/>
            <a:ext cx="7871474" cy="490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129"/>
          <p:cNvSpPr txBox="1"/>
          <p:nvPr>
            <p:ph type="title"/>
          </p:nvPr>
        </p:nvSpPr>
        <p:spPr>
          <a:xfrm>
            <a:off x="685800" y="258275"/>
            <a:ext cx="77724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Pyruvate Kinase</a:t>
            </a:r>
            <a:endParaRPr/>
          </a:p>
        </p:txBody>
      </p:sp>
      <p:sp>
        <p:nvSpPr>
          <p:cNvPr id="3057" name="Google Shape;3057;p129"/>
          <p:cNvSpPr txBox="1"/>
          <p:nvPr>
            <p:ph idx="1" type="body"/>
          </p:nvPr>
        </p:nvSpPr>
        <p:spPr>
          <a:xfrm>
            <a:off x="457200" y="969075"/>
            <a:ext cx="8229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8" name="Google Shape;3058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25" y="858425"/>
            <a:ext cx="7823549" cy="414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2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Google Shape;3063;p130"/>
          <p:cNvSpPr txBox="1"/>
          <p:nvPr>
            <p:ph idx="1" type="body"/>
          </p:nvPr>
        </p:nvSpPr>
        <p:spPr>
          <a:xfrm>
            <a:off x="457200" y="969075"/>
            <a:ext cx="8229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4" name="Google Shape;306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38" y="1018450"/>
            <a:ext cx="8512526" cy="34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5" name="Google Shape;3065;p130"/>
          <p:cNvSpPr/>
          <p:nvPr/>
        </p:nvSpPr>
        <p:spPr>
          <a:xfrm>
            <a:off x="315750" y="1018450"/>
            <a:ext cx="8512500" cy="345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131"/>
          <p:cNvSpPr txBox="1"/>
          <p:nvPr>
            <p:ph type="title"/>
          </p:nvPr>
        </p:nvSpPr>
        <p:spPr>
          <a:xfrm>
            <a:off x="171675" y="1906400"/>
            <a:ext cx="3440400" cy="12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determines reaction rate?</a:t>
            </a:r>
            <a:endParaRPr/>
          </a:p>
        </p:txBody>
      </p:sp>
      <p:pic>
        <p:nvPicPr>
          <p:cNvPr id="3071" name="Google Shape;307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848" y="530000"/>
            <a:ext cx="5272401" cy="43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2" name="Google Shape;3072;p131"/>
          <p:cNvSpPr/>
          <p:nvPr/>
        </p:nvSpPr>
        <p:spPr>
          <a:xfrm>
            <a:off x="3698850" y="530000"/>
            <a:ext cx="5272500" cy="4305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132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8" name="Google Shape;3078;p132"/>
          <p:cNvSpPr txBox="1"/>
          <p:nvPr>
            <p:ph idx="1" type="body"/>
          </p:nvPr>
        </p:nvSpPr>
        <p:spPr>
          <a:xfrm>
            <a:off x="457200" y="969075"/>
            <a:ext cx="8229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9" name="Google Shape;3079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176" y="340675"/>
            <a:ext cx="7349001" cy="4527651"/>
          </a:xfrm>
          <a:prstGeom prst="rect">
            <a:avLst/>
          </a:prstGeom>
          <a:noFill/>
          <a:ln>
            <a:noFill/>
          </a:ln>
        </p:spPr>
      </p:pic>
      <p:sp>
        <p:nvSpPr>
          <p:cNvPr id="3080" name="Google Shape;3080;p132"/>
          <p:cNvSpPr/>
          <p:nvPr/>
        </p:nvSpPr>
        <p:spPr>
          <a:xfrm>
            <a:off x="863175" y="340675"/>
            <a:ext cx="7349100" cy="452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p133"/>
          <p:cNvSpPr txBox="1"/>
          <p:nvPr>
            <p:ph type="ctrTitle"/>
          </p:nvPr>
        </p:nvSpPr>
        <p:spPr>
          <a:xfrm>
            <a:off x="685800" y="1202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3086" name="Google Shape;3086;p133"/>
          <p:cNvSpPr txBox="1"/>
          <p:nvPr>
            <p:ph idx="1" type="subTitle"/>
          </p:nvPr>
        </p:nvSpPr>
        <p:spPr>
          <a:xfrm>
            <a:off x="685800" y="23828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0" name="Shape 3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Google Shape;3091;p134"/>
          <p:cNvSpPr txBox="1"/>
          <p:nvPr>
            <p:ph type="ctrTitle"/>
          </p:nvPr>
        </p:nvSpPr>
        <p:spPr>
          <a:xfrm>
            <a:off x="685800" y="1202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2" name="Google Shape;3092;p134"/>
          <p:cNvSpPr txBox="1"/>
          <p:nvPr>
            <p:ph idx="1" type="subTitle"/>
          </p:nvPr>
        </p:nvSpPr>
        <p:spPr>
          <a:xfrm>
            <a:off x="685800" y="23828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6" name="Shape 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Google Shape;3097;p135"/>
          <p:cNvSpPr txBox="1"/>
          <p:nvPr>
            <p:ph type="ctrTitle"/>
          </p:nvPr>
        </p:nvSpPr>
        <p:spPr>
          <a:xfrm>
            <a:off x="685800" y="1202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Slides</a:t>
            </a:r>
            <a:endParaRPr/>
          </a:p>
        </p:txBody>
      </p:sp>
      <p:sp>
        <p:nvSpPr>
          <p:cNvPr id="3098" name="Google Shape;3098;p135"/>
          <p:cNvSpPr txBox="1"/>
          <p:nvPr>
            <p:ph idx="1" type="subTitle"/>
          </p:nvPr>
        </p:nvSpPr>
        <p:spPr>
          <a:xfrm>
            <a:off x="685800" y="23828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39563" y="156700"/>
            <a:ext cx="8520600" cy="8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Kinetics and Rate Laws</a:t>
            </a:r>
            <a:endParaRPr/>
          </a:p>
        </p:txBody>
      </p:sp>
      <p:cxnSp>
        <p:nvCxnSpPr>
          <p:cNvPr id="178" name="Google Shape;178;p28"/>
          <p:cNvCxnSpPr/>
          <p:nvPr/>
        </p:nvCxnSpPr>
        <p:spPr>
          <a:xfrm>
            <a:off x="338813" y="1065606"/>
            <a:ext cx="8522100" cy="189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9" name="Google Shape;179;p28"/>
          <p:cNvGrpSpPr/>
          <p:nvPr/>
        </p:nvGrpSpPr>
        <p:grpSpPr>
          <a:xfrm>
            <a:off x="7120356" y="2268031"/>
            <a:ext cx="1586100" cy="746100"/>
            <a:chOff x="1580106" y="3730029"/>
            <a:chExt cx="1586100" cy="746100"/>
          </a:xfrm>
        </p:grpSpPr>
        <p:sp>
          <p:nvSpPr>
            <p:cNvPr id="180" name="Google Shape;180;p28"/>
            <p:cNvSpPr txBox="1"/>
            <p:nvPr/>
          </p:nvSpPr>
          <p:spPr>
            <a:xfrm>
              <a:off x="1580106" y="3730029"/>
              <a:ext cx="1586100" cy="7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2"/>
                  </a:solidFill>
                </a:rPr>
                <a:t>Concentrations and fluxes are non-negative quantities</a:t>
              </a:r>
              <a:endParaRPr sz="900">
                <a:solidFill>
                  <a:schemeClr val="dk2"/>
                </a:solidFill>
              </a:endParaRPr>
            </a:p>
          </p:txBody>
        </p:sp>
        <p:pic>
          <p:nvPicPr>
            <p:cNvPr id="181" name="Google Shape;181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22018" y="4149300"/>
              <a:ext cx="1502275" cy="20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2" name="Google Shape;182;p28"/>
          <p:cNvGrpSpPr/>
          <p:nvPr/>
        </p:nvGrpSpPr>
        <p:grpSpPr>
          <a:xfrm>
            <a:off x="2029486" y="3643926"/>
            <a:ext cx="2526550" cy="623599"/>
            <a:chOff x="2394700" y="3567726"/>
            <a:chExt cx="2526550" cy="623599"/>
          </a:xfrm>
        </p:grpSpPr>
        <p:sp>
          <p:nvSpPr>
            <p:cNvPr id="183" name="Google Shape;183;p28"/>
            <p:cNvSpPr txBox="1"/>
            <p:nvPr/>
          </p:nvSpPr>
          <p:spPr>
            <a:xfrm>
              <a:off x="2394700" y="3567726"/>
              <a:ext cx="17400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chemeClr val="dk2"/>
                  </a:solidFill>
                </a:rPr>
                <a:t>Lumped:</a:t>
              </a:r>
              <a:endParaRPr sz="1200" u="sng"/>
            </a:p>
          </p:txBody>
        </p:sp>
        <p:grpSp>
          <p:nvGrpSpPr>
            <p:cNvPr id="184" name="Google Shape;184;p28"/>
            <p:cNvGrpSpPr/>
            <p:nvPr/>
          </p:nvGrpSpPr>
          <p:grpSpPr>
            <a:xfrm>
              <a:off x="2765150" y="3876025"/>
              <a:ext cx="2156100" cy="315300"/>
              <a:chOff x="2765150" y="3876025"/>
              <a:chExt cx="2156100" cy="315300"/>
            </a:xfrm>
          </p:grpSpPr>
          <p:sp>
            <p:nvSpPr>
              <p:cNvPr id="185" name="Google Shape;185;p28"/>
              <p:cNvSpPr txBox="1"/>
              <p:nvPr/>
            </p:nvSpPr>
            <p:spPr>
              <a:xfrm>
                <a:off x="2765150" y="3876025"/>
                <a:ext cx="2156100" cy="3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2"/>
                    </a:solidFill>
                  </a:rPr>
                  <a:t>2𝛼 + 2𝛽	    𝛼</a:t>
                </a:r>
                <a:r>
                  <a:rPr baseline="-25000" lang="en" sz="1600">
                    <a:solidFill>
                      <a:schemeClr val="dk2"/>
                    </a:solidFill>
                  </a:rPr>
                  <a:t>2</a:t>
                </a:r>
                <a:r>
                  <a:rPr lang="en" sz="1600">
                    <a:solidFill>
                      <a:schemeClr val="dk2"/>
                    </a:solidFill>
                  </a:rPr>
                  <a:t>𝛽</a:t>
                </a:r>
                <a:r>
                  <a:rPr baseline="-25000" lang="en" sz="1600">
                    <a:solidFill>
                      <a:schemeClr val="dk2"/>
                    </a:solidFill>
                  </a:rPr>
                  <a:t>2</a:t>
                </a:r>
                <a:endParaRPr baseline="-25000" sz="1600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186" name="Google Shape;186;p28"/>
              <p:cNvCxnSpPr/>
              <p:nvPr/>
            </p:nvCxnSpPr>
            <p:spPr>
              <a:xfrm flipH="1" rot="10800000">
                <a:off x="3613495" y="4031575"/>
                <a:ext cx="367500" cy="42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98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</p:grpSp>
      </p:grpSp>
      <p:grpSp>
        <p:nvGrpSpPr>
          <p:cNvPr id="187" name="Google Shape;187;p28"/>
          <p:cNvGrpSpPr/>
          <p:nvPr/>
        </p:nvGrpSpPr>
        <p:grpSpPr>
          <a:xfrm>
            <a:off x="273819" y="3324775"/>
            <a:ext cx="8559218" cy="1818724"/>
            <a:chOff x="273819" y="3324775"/>
            <a:chExt cx="8559218" cy="1818724"/>
          </a:xfrm>
        </p:grpSpPr>
        <p:cxnSp>
          <p:nvCxnSpPr>
            <p:cNvPr id="188" name="Google Shape;188;p28"/>
            <p:cNvCxnSpPr/>
            <p:nvPr/>
          </p:nvCxnSpPr>
          <p:spPr>
            <a:xfrm>
              <a:off x="310938" y="3324781"/>
              <a:ext cx="8522100" cy="189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9" name="Google Shape;189;p28"/>
            <p:cNvGrpSpPr/>
            <p:nvPr/>
          </p:nvGrpSpPr>
          <p:grpSpPr>
            <a:xfrm>
              <a:off x="273819" y="3324775"/>
              <a:ext cx="3523460" cy="1818724"/>
              <a:chOff x="435327" y="3324775"/>
              <a:chExt cx="3523460" cy="1818724"/>
            </a:xfrm>
          </p:grpSpPr>
          <p:sp>
            <p:nvSpPr>
              <p:cNvPr id="190" name="Google Shape;190;p28"/>
              <p:cNvSpPr txBox="1"/>
              <p:nvPr/>
            </p:nvSpPr>
            <p:spPr>
              <a:xfrm>
                <a:off x="2192087" y="3324775"/>
                <a:ext cx="1766700" cy="3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/>
                  <a:t>Example:</a:t>
                </a:r>
                <a:r>
                  <a:rPr lang="en" sz="1200"/>
                  <a:t> Hemoglobin</a:t>
                </a:r>
                <a:endParaRPr sz="1200"/>
              </a:p>
            </p:txBody>
          </p:sp>
          <p:pic>
            <p:nvPicPr>
              <p:cNvPr id="191" name="Google Shape;191;p2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55656" t="0"/>
              <a:stretch/>
            </p:blipFill>
            <p:spPr>
              <a:xfrm>
                <a:off x="435327" y="3402250"/>
                <a:ext cx="1822644" cy="17412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2" name="Google Shape;192;p28"/>
          <p:cNvGrpSpPr/>
          <p:nvPr/>
        </p:nvGrpSpPr>
        <p:grpSpPr>
          <a:xfrm>
            <a:off x="3689799" y="2221527"/>
            <a:ext cx="1820100" cy="649848"/>
            <a:chOff x="3689824" y="2374677"/>
            <a:chExt cx="1820100" cy="649848"/>
          </a:xfrm>
        </p:grpSpPr>
        <p:sp>
          <p:nvSpPr>
            <p:cNvPr id="193" name="Google Shape;193;p28"/>
            <p:cNvSpPr/>
            <p:nvPr/>
          </p:nvSpPr>
          <p:spPr>
            <a:xfrm>
              <a:off x="4047849" y="2731725"/>
              <a:ext cx="1209300" cy="292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8"/>
            <p:cNvSpPr txBox="1"/>
            <p:nvPr/>
          </p:nvSpPr>
          <p:spPr>
            <a:xfrm>
              <a:off x="3689824" y="2374677"/>
              <a:ext cx="18201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</a:rPr>
                <a:t>Continuum</a:t>
              </a:r>
              <a:endParaRPr sz="1000">
                <a:solidFill>
                  <a:schemeClr val="dk2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</a:rPr>
                <a:t>Assumption</a:t>
              </a:r>
              <a:endParaRPr sz="1000">
                <a:solidFill>
                  <a:schemeClr val="dk2"/>
                </a:solidFill>
              </a:endParaRPr>
            </a:p>
          </p:txBody>
        </p:sp>
      </p:grpSp>
      <p:grpSp>
        <p:nvGrpSpPr>
          <p:cNvPr id="195" name="Google Shape;195;p28"/>
          <p:cNvGrpSpPr/>
          <p:nvPr/>
        </p:nvGrpSpPr>
        <p:grpSpPr>
          <a:xfrm>
            <a:off x="338813" y="1938406"/>
            <a:ext cx="8522100" cy="1121194"/>
            <a:chOff x="338813" y="1938406"/>
            <a:chExt cx="8522100" cy="1121194"/>
          </a:xfrm>
        </p:grpSpPr>
        <p:cxnSp>
          <p:nvCxnSpPr>
            <p:cNvPr id="196" name="Google Shape;196;p28"/>
            <p:cNvCxnSpPr/>
            <p:nvPr/>
          </p:nvCxnSpPr>
          <p:spPr>
            <a:xfrm>
              <a:off x="338813" y="1938406"/>
              <a:ext cx="8522100" cy="189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97" name="Google Shape;197;p28"/>
            <p:cNvGrpSpPr/>
            <p:nvPr/>
          </p:nvGrpSpPr>
          <p:grpSpPr>
            <a:xfrm>
              <a:off x="484632" y="2071072"/>
              <a:ext cx="3563193" cy="988528"/>
              <a:chOff x="484632" y="2071072"/>
              <a:chExt cx="3563193" cy="988528"/>
            </a:xfrm>
          </p:grpSpPr>
          <p:grpSp>
            <p:nvGrpSpPr>
              <p:cNvPr id="198" name="Google Shape;198;p28"/>
              <p:cNvGrpSpPr/>
              <p:nvPr/>
            </p:nvGrpSpPr>
            <p:grpSpPr>
              <a:xfrm>
                <a:off x="737925" y="2365344"/>
                <a:ext cx="3309900" cy="694256"/>
                <a:chOff x="1262243" y="2339694"/>
                <a:chExt cx="3309900" cy="694256"/>
              </a:xfrm>
            </p:grpSpPr>
            <p:sp>
              <p:nvSpPr>
                <p:cNvPr id="199" name="Google Shape;199;p28"/>
                <p:cNvSpPr txBox="1"/>
                <p:nvPr/>
              </p:nvSpPr>
              <p:spPr>
                <a:xfrm>
                  <a:off x="1262243" y="2360450"/>
                  <a:ext cx="3309900" cy="673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-317500" lvl="0" marL="457200" rtl="0" algn="l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1400"/>
                    <a:buAutoNum type="arabicPeriod"/>
                  </a:pPr>
                  <a:r>
                    <a:rPr lang="en"/>
                    <a:t>  Linear:</a:t>
                  </a:r>
                  <a:endParaRPr/>
                </a:p>
                <a:p>
                  <a:pPr indent="-317500" lvl="0" marL="457200" rtl="0" algn="l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1400"/>
                    <a:buAutoNum type="arabicPeriod"/>
                  </a:pPr>
                  <a:r>
                    <a:rPr lang="en"/>
                    <a:t>Bilinear:</a:t>
                  </a:r>
                  <a:endParaRPr sz="1000"/>
                </a:p>
              </p:txBody>
            </p:sp>
            <p:pic>
              <p:nvPicPr>
                <p:cNvPr id="200" name="Google Shape;200;p28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2604191" y="2339694"/>
                  <a:ext cx="808010" cy="3143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1" name="Google Shape;201;p28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604191" y="2651463"/>
                  <a:ext cx="1399924" cy="381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02" name="Google Shape;202;p28"/>
              <p:cNvSpPr txBox="1"/>
              <p:nvPr/>
            </p:nvSpPr>
            <p:spPr>
              <a:xfrm>
                <a:off x="484632" y="2071072"/>
                <a:ext cx="3563100" cy="29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2"/>
                    </a:solidFill>
                  </a:rPr>
                  <a:t>Two types of elementary reactions</a:t>
                </a:r>
                <a:endParaRPr sz="1600">
                  <a:solidFill>
                    <a:schemeClr val="dk2"/>
                  </a:solidFill>
                </a:endParaRPr>
              </a:p>
            </p:txBody>
          </p:sp>
        </p:grpSp>
      </p:grpSp>
      <p:grpSp>
        <p:nvGrpSpPr>
          <p:cNvPr id="203" name="Google Shape;203;p28"/>
          <p:cNvGrpSpPr/>
          <p:nvPr/>
        </p:nvGrpSpPr>
        <p:grpSpPr>
          <a:xfrm>
            <a:off x="1470925" y="1174706"/>
            <a:ext cx="5962125" cy="673475"/>
            <a:chOff x="1470925" y="1174706"/>
            <a:chExt cx="5962125" cy="673475"/>
          </a:xfrm>
        </p:grpSpPr>
        <p:grpSp>
          <p:nvGrpSpPr>
            <p:cNvPr id="204" name="Google Shape;204;p28"/>
            <p:cNvGrpSpPr/>
            <p:nvPr/>
          </p:nvGrpSpPr>
          <p:grpSpPr>
            <a:xfrm>
              <a:off x="4030301" y="1223743"/>
              <a:ext cx="1028700" cy="575400"/>
              <a:chOff x="4030301" y="1238030"/>
              <a:chExt cx="1028700" cy="575400"/>
            </a:xfrm>
          </p:grpSpPr>
          <p:sp>
            <p:nvSpPr>
              <p:cNvPr id="205" name="Google Shape;205;p28"/>
              <p:cNvSpPr txBox="1"/>
              <p:nvPr/>
            </p:nvSpPr>
            <p:spPr>
              <a:xfrm>
                <a:off x="4030301" y="1238030"/>
                <a:ext cx="1028700" cy="57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>
                    <a:solidFill>
                      <a:schemeClr val="dk2"/>
                    </a:solidFill>
                  </a:rPr>
                  <a:t>(       )</a:t>
                </a:r>
                <a:endParaRPr sz="2500">
                  <a:solidFill>
                    <a:schemeClr val="dk2"/>
                  </a:solidFill>
                </a:endParaRPr>
              </a:p>
            </p:txBody>
          </p:sp>
          <p:sp>
            <p:nvSpPr>
              <p:cNvPr id="206" name="Google Shape;206;p28"/>
              <p:cNvSpPr txBox="1"/>
              <p:nvPr/>
            </p:nvSpPr>
            <p:spPr>
              <a:xfrm>
                <a:off x="4030301" y="1285730"/>
                <a:ext cx="1028700" cy="52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rate of</a:t>
                </a:r>
                <a:endParaRPr sz="12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reaction</a:t>
                </a:r>
                <a:endParaRPr sz="1200"/>
              </a:p>
            </p:txBody>
          </p:sp>
        </p:grpSp>
        <p:pic>
          <p:nvPicPr>
            <p:cNvPr id="207" name="Google Shape;207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59801" y="1174706"/>
              <a:ext cx="773249" cy="673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28"/>
            <p:cNvSpPr txBox="1"/>
            <p:nvPr/>
          </p:nvSpPr>
          <p:spPr>
            <a:xfrm>
              <a:off x="1470925" y="1291093"/>
              <a:ext cx="26205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</a:rPr>
                <a:t>Mass Action Kinetics:</a:t>
              </a:r>
              <a:endParaRPr/>
            </a:p>
          </p:txBody>
        </p:sp>
        <p:sp>
          <p:nvSpPr>
            <p:cNvPr id="209" name="Google Shape;209;p28"/>
            <p:cNvSpPr txBox="1"/>
            <p:nvPr/>
          </p:nvSpPr>
          <p:spPr>
            <a:xfrm>
              <a:off x="5059000" y="1368793"/>
              <a:ext cx="3861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2"/>
                  </a:solidFill>
                </a:rPr>
                <a:t>𝞪</a:t>
              </a:r>
              <a:r>
                <a:rPr lang="en">
                  <a:solidFill>
                    <a:schemeClr val="dk2"/>
                  </a:solidFill>
                </a:rPr>
                <a:t> </a:t>
              </a:r>
              <a:endParaRPr>
                <a:solidFill>
                  <a:schemeClr val="dk2"/>
                </a:solidFill>
              </a:endParaRPr>
            </a:p>
          </p:txBody>
        </p:sp>
        <p:grpSp>
          <p:nvGrpSpPr>
            <p:cNvPr id="210" name="Google Shape;210;p28"/>
            <p:cNvGrpSpPr/>
            <p:nvPr/>
          </p:nvGrpSpPr>
          <p:grpSpPr>
            <a:xfrm>
              <a:off x="5445101" y="1223743"/>
              <a:ext cx="1214700" cy="575400"/>
              <a:chOff x="5624401" y="1238030"/>
              <a:chExt cx="1214700" cy="575400"/>
            </a:xfrm>
          </p:grpSpPr>
          <p:sp>
            <p:nvSpPr>
              <p:cNvPr id="211" name="Google Shape;211;p28"/>
              <p:cNvSpPr txBox="1"/>
              <p:nvPr/>
            </p:nvSpPr>
            <p:spPr>
              <a:xfrm>
                <a:off x="5624401" y="1238030"/>
                <a:ext cx="1214700" cy="57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>
                    <a:solidFill>
                      <a:schemeClr val="dk2"/>
                    </a:solidFill>
                  </a:rPr>
                  <a:t>(        )</a:t>
                </a:r>
                <a:endParaRPr sz="2500">
                  <a:solidFill>
                    <a:schemeClr val="dk2"/>
                  </a:solidFill>
                </a:endParaRPr>
              </a:p>
            </p:txBody>
          </p:sp>
          <p:sp>
            <p:nvSpPr>
              <p:cNvPr id="212" name="Google Shape;212;p28"/>
              <p:cNvSpPr txBox="1"/>
              <p:nvPr/>
            </p:nvSpPr>
            <p:spPr>
              <a:xfrm>
                <a:off x="5698276" y="1261880"/>
                <a:ext cx="1104000" cy="52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Collision</a:t>
                </a:r>
                <a:endParaRPr sz="12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frequency</a:t>
                </a:r>
                <a:endParaRPr sz="1200"/>
              </a:p>
            </p:txBody>
          </p:sp>
        </p:grpSp>
      </p:grpSp>
      <p:grpSp>
        <p:nvGrpSpPr>
          <p:cNvPr id="213" name="Google Shape;213;p28"/>
          <p:cNvGrpSpPr/>
          <p:nvPr/>
        </p:nvGrpSpPr>
        <p:grpSpPr>
          <a:xfrm>
            <a:off x="4593257" y="3324850"/>
            <a:ext cx="4550693" cy="1818600"/>
            <a:chOff x="4593257" y="3324850"/>
            <a:chExt cx="4550693" cy="1818600"/>
          </a:xfrm>
        </p:grpSpPr>
        <p:cxnSp>
          <p:nvCxnSpPr>
            <p:cNvPr id="214" name="Google Shape;214;p28"/>
            <p:cNvCxnSpPr/>
            <p:nvPr/>
          </p:nvCxnSpPr>
          <p:spPr>
            <a:xfrm flipH="1">
              <a:off x="4593257" y="3401938"/>
              <a:ext cx="13200" cy="16644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15" name="Google Shape;215;p28"/>
            <p:cNvGrpSpPr/>
            <p:nvPr/>
          </p:nvGrpSpPr>
          <p:grpSpPr>
            <a:xfrm>
              <a:off x="4643650" y="3324850"/>
              <a:ext cx="4500300" cy="1818600"/>
              <a:chOff x="4643650" y="3324850"/>
              <a:chExt cx="4500300" cy="1818600"/>
            </a:xfrm>
          </p:grpSpPr>
          <p:sp>
            <p:nvSpPr>
              <p:cNvPr id="216" name="Google Shape;216;p28"/>
              <p:cNvSpPr txBox="1"/>
              <p:nvPr/>
            </p:nvSpPr>
            <p:spPr>
              <a:xfrm>
                <a:off x="4643650" y="3324850"/>
                <a:ext cx="4500300" cy="18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/>
                  <a:t>Special Case: </a:t>
                </a:r>
                <a:r>
                  <a:rPr lang="en" sz="1200"/>
                  <a:t>Dimerization</a:t>
                </a:r>
                <a:endParaRPr sz="12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/>
                  <a:t>Example: </a:t>
                </a:r>
                <a:r>
                  <a:rPr lang="en" sz="1200"/>
                  <a:t>Alcohol Dehydrogenase</a:t>
                </a:r>
                <a:endParaRPr sz="12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Stoichiometric coefficient: 2</a:t>
                </a:r>
                <a:endParaRPr sz="1200"/>
              </a:p>
            </p:txBody>
          </p:sp>
          <p:grpSp>
            <p:nvGrpSpPr>
              <p:cNvPr id="217" name="Google Shape;217;p28"/>
              <p:cNvGrpSpPr/>
              <p:nvPr/>
            </p:nvGrpSpPr>
            <p:grpSpPr>
              <a:xfrm>
                <a:off x="4716500" y="4120900"/>
                <a:ext cx="1304400" cy="226500"/>
                <a:chOff x="5097500" y="4120900"/>
                <a:chExt cx="1304400" cy="226500"/>
              </a:xfrm>
            </p:grpSpPr>
            <p:sp>
              <p:nvSpPr>
                <p:cNvPr id="218" name="Google Shape;218;p28"/>
                <p:cNvSpPr txBox="1"/>
                <p:nvPr/>
              </p:nvSpPr>
              <p:spPr>
                <a:xfrm>
                  <a:off x="5097500" y="4120900"/>
                  <a:ext cx="1304400" cy="226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600">
                      <a:solidFill>
                        <a:schemeClr val="dk2"/>
                      </a:solidFill>
                    </a:rPr>
                    <a:t>𝜒 + 𝜒	𝜒</a:t>
                  </a:r>
                  <a:r>
                    <a:rPr baseline="-25000" lang="en" sz="1600">
                      <a:solidFill>
                        <a:schemeClr val="dk2"/>
                      </a:solidFill>
                    </a:rPr>
                    <a:t>2</a:t>
                  </a:r>
                  <a:endParaRPr b="1" sz="1600">
                    <a:solidFill>
                      <a:schemeClr val="dk2"/>
                    </a:solidFill>
                  </a:endParaRPr>
                </a:p>
              </p:txBody>
            </p:sp>
            <p:cxnSp>
              <p:nvCxnSpPr>
                <p:cNvPr id="219" name="Google Shape;219;p28"/>
                <p:cNvCxnSpPr/>
                <p:nvPr/>
              </p:nvCxnSpPr>
              <p:spPr>
                <a:xfrm flipH="1" rot="10800000">
                  <a:off x="5722756" y="4267515"/>
                  <a:ext cx="367500" cy="42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980000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</p:grpSp>
          <p:pic>
            <p:nvPicPr>
              <p:cNvPr id="220" name="Google Shape;220;p2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357425" y="3633800"/>
                <a:ext cx="2786524" cy="14607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1" name="Google Shape;221;p28"/>
          <p:cNvGrpSpPr/>
          <p:nvPr/>
        </p:nvGrpSpPr>
        <p:grpSpPr>
          <a:xfrm>
            <a:off x="5603800" y="2071072"/>
            <a:ext cx="1315200" cy="1028703"/>
            <a:chOff x="5603800" y="2071072"/>
            <a:chExt cx="1315200" cy="1028703"/>
          </a:xfrm>
        </p:grpSpPr>
        <p:grpSp>
          <p:nvGrpSpPr>
            <p:cNvPr id="222" name="Google Shape;222;p28"/>
            <p:cNvGrpSpPr/>
            <p:nvPr/>
          </p:nvGrpSpPr>
          <p:grpSpPr>
            <a:xfrm>
              <a:off x="5726039" y="2071072"/>
              <a:ext cx="1078800" cy="963577"/>
              <a:chOff x="5726039" y="2071072"/>
              <a:chExt cx="1078800" cy="963577"/>
            </a:xfrm>
          </p:grpSpPr>
          <p:grpSp>
            <p:nvGrpSpPr>
              <p:cNvPr id="223" name="Google Shape;223;p28"/>
              <p:cNvGrpSpPr/>
              <p:nvPr/>
            </p:nvGrpSpPr>
            <p:grpSpPr>
              <a:xfrm>
                <a:off x="5745238" y="2411049"/>
                <a:ext cx="1040400" cy="623600"/>
                <a:chOff x="7588094" y="2537331"/>
                <a:chExt cx="1040400" cy="623600"/>
              </a:xfrm>
            </p:grpSpPr>
            <p:pic>
              <p:nvPicPr>
                <p:cNvPr id="224" name="Google Shape;224;p28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48224"/>
                <a:stretch/>
              </p:blipFill>
              <p:spPr>
                <a:xfrm>
                  <a:off x="7588094" y="2737018"/>
                  <a:ext cx="1040384" cy="4239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5" name="Google Shape;225;p28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98346" l="0" r="0" t="48225"/>
                <a:stretch/>
              </p:blipFill>
              <p:spPr>
                <a:xfrm flipH="1" rot="10800000">
                  <a:off x="7588110" y="2537331"/>
                  <a:ext cx="1040384" cy="3813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26" name="Google Shape;226;p28"/>
              <p:cNvSpPr txBox="1"/>
              <p:nvPr/>
            </p:nvSpPr>
            <p:spPr>
              <a:xfrm>
                <a:off x="5726039" y="2071072"/>
                <a:ext cx="1078800" cy="29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2"/>
                    </a:solidFill>
                  </a:rPr>
                  <a:t>Rate laws</a:t>
                </a:r>
                <a:endParaRPr sz="1600">
                  <a:solidFill>
                    <a:schemeClr val="dk2"/>
                  </a:solidFill>
                </a:endParaRPr>
              </a:p>
            </p:txBody>
          </p:sp>
        </p:grpSp>
        <p:sp>
          <p:nvSpPr>
            <p:cNvPr id="227" name="Google Shape;227;p28"/>
            <p:cNvSpPr/>
            <p:nvPr/>
          </p:nvSpPr>
          <p:spPr>
            <a:xfrm>
              <a:off x="5603800" y="2071075"/>
              <a:ext cx="1315200" cy="1028700"/>
            </a:xfrm>
            <a:prstGeom prst="rect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28"/>
          <p:cNvGrpSpPr/>
          <p:nvPr/>
        </p:nvGrpSpPr>
        <p:grpSpPr>
          <a:xfrm>
            <a:off x="2030219" y="4215764"/>
            <a:ext cx="2634131" cy="835961"/>
            <a:chOff x="2030219" y="4215764"/>
            <a:chExt cx="2634131" cy="835961"/>
          </a:xfrm>
        </p:grpSpPr>
        <p:sp>
          <p:nvSpPr>
            <p:cNvPr id="229" name="Google Shape;229;p28"/>
            <p:cNvSpPr txBox="1"/>
            <p:nvPr/>
          </p:nvSpPr>
          <p:spPr>
            <a:xfrm>
              <a:off x="2030219" y="4215764"/>
              <a:ext cx="17400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chemeClr val="dk2"/>
                  </a:solidFill>
                </a:rPr>
                <a:t>Actual:</a:t>
              </a:r>
              <a:endParaRPr sz="1200" u="sng"/>
            </a:p>
          </p:txBody>
        </p:sp>
        <p:grpSp>
          <p:nvGrpSpPr>
            <p:cNvPr id="230" name="Google Shape;230;p28"/>
            <p:cNvGrpSpPr/>
            <p:nvPr/>
          </p:nvGrpSpPr>
          <p:grpSpPr>
            <a:xfrm>
              <a:off x="2254324" y="4522517"/>
              <a:ext cx="2410026" cy="529208"/>
              <a:chOff x="2254324" y="4522517"/>
              <a:chExt cx="2410026" cy="529208"/>
            </a:xfrm>
          </p:grpSpPr>
          <p:grpSp>
            <p:nvGrpSpPr>
              <p:cNvPr id="231" name="Google Shape;231;p28"/>
              <p:cNvGrpSpPr/>
              <p:nvPr/>
            </p:nvGrpSpPr>
            <p:grpSpPr>
              <a:xfrm>
                <a:off x="2254324" y="4522525"/>
                <a:ext cx="2410026" cy="529200"/>
                <a:chOff x="2254324" y="4522525"/>
                <a:chExt cx="2410026" cy="529200"/>
              </a:xfrm>
            </p:grpSpPr>
            <p:cxnSp>
              <p:nvCxnSpPr>
                <p:cNvPr id="232" name="Google Shape;232;p28"/>
                <p:cNvCxnSpPr/>
                <p:nvPr/>
              </p:nvCxnSpPr>
              <p:spPr>
                <a:xfrm flipH="1" rot="8103192">
                  <a:off x="3667020" y="4833742"/>
                  <a:ext cx="228466" cy="87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98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3" name="Google Shape;233;p28"/>
                <p:cNvCxnSpPr/>
                <p:nvPr/>
              </p:nvCxnSpPr>
              <p:spPr>
                <a:xfrm flipH="1" rot="2700000">
                  <a:off x="3666914" y="4687799"/>
                  <a:ext cx="228678" cy="9144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98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4" name="Google Shape;234;p28"/>
                <p:cNvCxnSpPr/>
                <p:nvPr/>
              </p:nvCxnSpPr>
              <p:spPr>
                <a:xfrm flipH="1" rot="10800000">
                  <a:off x="3861099" y="4746934"/>
                  <a:ext cx="263700" cy="102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980000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  <p:sp>
              <p:nvSpPr>
                <p:cNvPr id="235" name="Google Shape;235;p28"/>
                <p:cNvSpPr txBox="1"/>
                <p:nvPr/>
              </p:nvSpPr>
              <p:spPr>
                <a:xfrm>
                  <a:off x="4073650" y="4522525"/>
                  <a:ext cx="590700" cy="453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600">
                      <a:solidFill>
                        <a:schemeClr val="dk2"/>
                      </a:solidFill>
                    </a:rPr>
                    <a:t>𝛼</a:t>
                  </a:r>
                  <a:r>
                    <a:rPr baseline="-25000" lang="en" sz="1600">
                      <a:solidFill>
                        <a:schemeClr val="dk2"/>
                      </a:solidFill>
                    </a:rPr>
                    <a:t>2</a:t>
                  </a:r>
                  <a:r>
                    <a:rPr lang="en" sz="1600">
                      <a:solidFill>
                        <a:schemeClr val="dk2"/>
                      </a:solidFill>
                    </a:rPr>
                    <a:t>𝛽</a:t>
                  </a:r>
                  <a:r>
                    <a:rPr baseline="-25000" lang="en" sz="1600">
                      <a:solidFill>
                        <a:schemeClr val="dk2"/>
                      </a:solidFill>
                    </a:rPr>
                    <a:t>2</a:t>
                  </a:r>
                  <a:endParaRPr sz="1600"/>
                </a:p>
              </p:txBody>
            </p:sp>
            <p:grpSp>
              <p:nvGrpSpPr>
                <p:cNvPr id="236" name="Google Shape;236;p28"/>
                <p:cNvGrpSpPr/>
                <p:nvPr/>
              </p:nvGrpSpPr>
              <p:grpSpPr>
                <a:xfrm>
                  <a:off x="2254325" y="4825225"/>
                  <a:ext cx="1047557" cy="226500"/>
                  <a:chOff x="1959913" y="4203816"/>
                  <a:chExt cx="1047557" cy="226500"/>
                </a:xfrm>
              </p:grpSpPr>
              <p:sp>
                <p:nvSpPr>
                  <p:cNvPr id="237" name="Google Shape;237;p28"/>
                  <p:cNvSpPr txBox="1"/>
                  <p:nvPr/>
                </p:nvSpPr>
                <p:spPr>
                  <a:xfrm>
                    <a:off x="1959913" y="4203816"/>
                    <a:ext cx="680100" cy="226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600">
                        <a:solidFill>
                          <a:schemeClr val="dk2"/>
                        </a:solidFill>
                      </a:rPr>
                      <a:t>𝛼 + 𝛽	</a:t>
                    </a:r>
                    <a:endParaRPr sz="1600">
                      <a:solidFill>
                        <a:schemeClr val="dk2"/>
                      </a:solidFill>
                    </a:endParaRPr>
                  </a:p>
                </p:txBody>
              </p:sp>
              <p:cxnSp>
                <p:nvCxnSpPr>
                  <p:cNvPr id="238" name="Google Shape;238;p28"/>
                  <p:cNvCxnSpPr/>
                  <p:nvPr/>
                </p:nvCxnSpPr>
                <p:spPr>
                  <a:xfrm flipH="1" rot="10800000">
                    <a:off x="2639970" y="4238775"/>
                    <a:ext cx="367500" cy="420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980000"/>
                    </a:solidFill>
                    <a:prstDash val="solid"/>
                    <a:round/>
                    <a:headEnd len="med" w="med" type="none"/>
                    <a:tailEnd len="med" w="med" type="stealth"/>
                  </a:ln>
                </p:spPr>
              </p:cxnSp>
            </p:grpSp>
            <p:grpSp>
              <p:nvGrpSpPr>
                <p:cNvPr id="239" name="Google Shape;239;p28"/>
                <p:cNvGrpSpPr/>
                <p:nvPr/>
              </p:nvGrpSpPr>
              <p:grpSpPr>
                <a:xfrm>
                  <a:off x="2254324" y="4598725"/>
                  <a:ext cx="1047557" cy="226500"/>
                  <a:chOff x="2254324" y="4598725"/>
                  <a:chExt cx="1047557" cy="226500"/>
                </a:xfrm>
              </p:grpSpPr>
              <p:sp>
                <p:nvSpPr>
                  <p:cNvPr id="240" name="Google Shape;240;p28"/>
                  <p:cNvSpPr txBox="1"/>
                  <p:nvPr/>
                </p:nvSpPr>
                <p:spPr>
                  <a:xfrm>
                    <a:off x="2254324" y="4598725"/>
                    <a:ext cx="680100" cy="226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600">
                        <a:solidFill>
                          <a:schemeClr val="dk2"/>
                        </a:solidFill>
                      </a:rPr>
                      <a:t>𝛼 + 𝛽	 </a:t>
                    </a:r>
                    <a:endParaRPr sz="1600">
                      <a:solidFill>
                        <a:schemeClr val="dk2"/>
                      </a:solidFill>
                    </a:endParaRPr>
                  </a:p>
                </p:txBody>
              </p:sp>
              <p:cxnSp>
                <p:nvCxnSpPr>
                  <p:cNvPr id="241" name="Google Shape;241;p28"/>
                  <p:cNvCxnSpPr/>
                  <p:nvPr/>
                </p:nvCxnSpPr>
                <p:spPr>
                  <a:xfrm flipH="1" rot="10800000">
                    <a:off x="2934381" y="4633684"/>
                    <a:ext cx="367500" cy="420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980000"/>
                    </a:solidFill>
                    <a:prstDash val="solid"/>
                    <a:round/>
                    <a:headEnd len="med" w="med" type="none"/>
                    <a:tailEnd len="med" w="med" type="stealth"/>
                  </a:ln>
                </p:spPr>
              </p:cxnSp>
            </p:grpSp>
          </p:grpSp>
          <p:sp>
            <p:nvSpPr>
              <p:cNvPr id="242" name="Google Shape;242;p28"/>
              <p:cNvSpPr txBox="1"/>
              <p:nvPr/>
            </p:nvSpPr>
            <p:spPr>
              <a:xfrm>
                <a:off x="3198787" y="4522517"/>
                <a:ext cx="521100" cy="22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2"/>
                    </a:solidFill>
                  </a:rPr>
                  <a:t>𝛼𝛽 </a:t>
                </a:r>
                <a:endParaRPr sz="1600">
                  <a:solidFill>
                    <a:schemeClr val="dk2"/>
                  </a:solidFill>
                </a:endParaRPr>
              </a:p>
            </p:txBody>
          </p:sp>
          <p:sp>
            <p:nvSpPr>
              <p:cNvPr id="243" name="Google Shape;243;p28"/>
              <p:cNvSpPr txBox="1"/>
              <p:nvPr/>
            </p:nvSpPr>
            <p:spPr>
              <a:xfrm>
                <a:off x="3198787" y="4725467"/>
                <a:ext cx="521100" cy="22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2"/>
                    </a:solidFill>
                  </a:rPr>
                  <a:t>𝛼𝛽 </a:t>
                </a:r>
                <a:endParaRPr sz="1600">
                  <a:solidFill>
                    <a:schemeClr val="dk2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136"/>
          <p:cNvSpPr txBox="1"/>
          <p:nvPr>
            <p:ph type="title"/>
          </p:nvPr>
        </p:nvSpPr>
        <p:spPr>
          <a:xfrm>
            <a:off x="722312" y="3305175"/>
            <a:ext cx="7772400" cy="18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538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Font typeface="Helvetica Neue"/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Relationship between x and K</a:t>
            </a:r>
            <a:r>
              <a:rPr b="1" baseline="-25000" lang="en" sz="4000"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endParaRPr baseline="-25000"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7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p137"/>
          <p:cNvSpPr txBox="1"/>
          <p:nvPr>
            <p:ph type="title"/>
          </p:nvPr>
        </p:nvSpPr>
        <p:spPr>
          <a:xfrm>
            <a:off x="685800" y="285750"/>
            <a:ext cx="77724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Relating x to Km</a:t>
            </a:r>
            <a:endParaRPr/>
          </a:p>
        </p:txBody>
      </p:sp>
      <p:sp>
        <p:nvSpPr>
          <p:cNvPr id="3109" name="Google Shape;3109;p137"/>
          <p:cNvSpPr txBox="1"/>
          <p:nvPr>
            <p:ph idx="1" type="body"/>
          </p:nvPr>
        </p:nvSpPr>
        <p:spPr>
          <a:xfrm>
            <a:off x="217125" y="903050"/>
            <a:ext cx="45711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-"/>
            </a:pPr>
            <a:r>
              <a:rPr b="1" lang="en" sz="2400"/>
              <a:t>Knowledge:</a:t>
            </a:r>
            <a:r>
              <a:rPr lang="en" sz="2400"/>
              <a:t> K</a:t>
            </a:r>
            <a:r>
              <a:rPr baseline="-25000" lang="en" sz="2400"/>
              <a:t>m</a:t>
            </a:r>
            <a:r>
              <a:rPr lang="en" sz="2400"/>
              <a:t> acts like a binding constant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When x &lt;&lt; K</a:t>
            </a:r>
            <a:r>
              <a:rPr baseline="-25000" lang="en" sz="2400"/>
              <a:t>m</a:t>
            </a:r>
            <a:r>
              <a:rPr lang="en" sz="2400"/>
              <a:t>, enzyme is almost all unbound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When x &gt;&gt; K</a:t>
            </a:r>
            <a:r>
              <a:rPr baseline="-25000" lang="en" sz="2400"/>
              <a:t>m</a:t>
            </a:r>
            <a:r>
              <a:rPr lang="en" sz="2400"/>
              <a:t>, enzyme is saturated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" sz="2400"/>
              <a:t>Question:</a:t>
            </a:r>
            <a:r>
              <a:rPr lang="en" sz="2400"/>
              <a:t> What are the </a:t>
            </a:r>
            <a:r>
              <a:rPr i="1" lang="en" sz="2400"/>
              <a:t>in vivo</a:t>
            </a:r>
            <a:r>
              <a:rPr lang="en" sz="2400"/>
              <a:t> bound states of enzymes?</a:t>
            </a:r>
            <a:endParaRPr i="1" sz="2400"/>
          </a:p>
        </p:txBody>
      </p:sp>
      <p:sp>
        <p:nvSpPr>
          <p:cNvPr id="3110" name="Google Shape;3110;p137"/>
          <p:cNvSpPr txBox="1"/>
          <p:nvPr/>
        </p:nvSpPr>
        <p:spPr>
          <a:xfrm>
            <a:off x="6603625" y="4940400"/>
            <a:ext cx="24576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https://www.nature.com/articles/nchembio.186.pdf</a:t>
            </a:r>
            <a:endParaRPr sz="800"/>
          </a:p>
        </p:txBody>
      </p:sp>
      <p:pic>
        <p:nvPicPr>
          <p:cNvPr id="3111" name="Google Shape;311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175" y="1387175"/>
            <a:ext cx="3921424" cy="2298341"/>
          </a:xfrm>
          <a:prstGeom prst="rect">
            <a:avLst/>
          </a:prstGeom>
          <a:noFill/>
          <a:ln>
            <a:noFill/>
          </a:ln>
        </p:spPr>
      </p:pic>
      <p:sp>
        <p:nvSpPr>
          <p:cNvPr id="3112" name="Google Shape;3112;p137"/>
          <p:cNvSpPr/>
          <p:nvPr/>
        </p:nvSpPr>
        <p:spPr>
          <a:xfrm>
            <a:off x="4870175" y="1387175"/>
            <a:ext cx="3921300" cy="2298300"/>
          </a:xfrm>
          <a:prstGeom prst="rect">
            <a:avLst/>
          </a:prstGeom>
          <a:noFill/>
          <a:ln cap="flat" cmpd="sng" w="19050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138"/>
          <p:cNvSpPr txBox="1"/>
          <p:nvPr>
            <p:ph type="title"/>
          </p:nvPr>
        </p:nvSpPr>
        <p:spPr>
          <a:xfrm>
            <a:off x="685800" y="285750"/>
            <a:ext cx="77724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Relating x to Km</a:t>
            </a:r>
            <a:endParaRPr/>
          </a:p>
        </p:txBody>
      </p:sp>
      <p:sp>
        <p:nvSpPr>
          <p:cNvPr id="3118" name="Google Shape;3118;p138"/>
          <p:cNvSpPr txBox="1"/>
          <p:nvPr>
            <p:ph idx="1" type="body"/>
          </p:nvPr>
        </p:nvSpPr>
        <p:spPr>
          <a:xfrm>
            <a:off x="217125" y="903050"/>
            <a:ext cx="41277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2009 study from Josh Rabinowitz’s lab at Princeton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Quantitative metabolome of </a:t>
            </a:r>
            <a:r>
              <a:rPr i="1" lang="en"/>
              <a:t>E. coli </a:t>
            </a:r>
            <a:r>
              <a:rPr lang="en"/>
              <a:t>with LC-MS</a:t>
            </a:r>
            <a:endParaRPr/>
          </a:p>
        </p:txBody>
      </p:sp>
      <p:pic>
        <p:nvPicPr>
          <p:cNvPr id="3119" name="Google Shape;3119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931" y="1065300"/>
            <a:ext cx="4651093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0" name="Google Shape;3120;p138"/>
          <p:cNvSpPr txBox="1"/>
          <p:nvPr/>
        </p:nvSpPr>
        <p:spPr>
          <a:xfrm>
            <a:off x="6603625" y="4940400"/>
            <a:ext cx="24576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https://www.nature.com/articles/nchembio.186.pdf</a:t>
            </a:r>
            <a:endParaRPr sz="800"/>
          </a:p>
        </p:txBody>
      </p:sp>
      <p:sp>
        <p:nvSpPr>
          <p:cNvPr id="3121" name="Google Shape;3121;p138"/>
          <p:cNvSpPr/>
          <p:nvPr/>
        </p:nvSpPr>
        <p:spPr>
          <a:xfrm>
            <a:off x="4093375" y="1071575"/>
            <a:ext cx="4651200" cy="365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139"/>
          <p:cNvSpPr txBox="1"/>
          <p:nvPr>
            <p:ph idx="1" type="body"/>
          </p:nvPr>
        </p:nvSpPr>
        <p:spPr>
          <a:xfrm>
            <a:off x="260025" y="510750"/>
            <a:ext cx="28425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x ~ K</a:t>
            </a:r>
            <a:r>
              <a:rPr baseline="-25000" lang="en"/>
              <a:t>m</a:t>
            </a:r>
            <a:r>
              <a:rPr lang="en"/>
              <a:t> for most mets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Cofactors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x &gt;&gt; K</a:t>
            </a:r>
            <a:r>
              <a:rPr baseline="-25000" lang="en"/>
              <a:t>m</a:t>
            </a:r>
            <a:endParaRPr baseline="-25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Degradation reactions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x &lt;&lt; K</a:t>
            </a:r>
            <a:r>
              <a:rPr baseline="-25000" lang="en"/>
              <a:t>m</a:t>
            </a:r>
            <a:endParaRPr/>
          </a:p>
        </p:txBody>
      </p:sp>
      <p:pic>
        <p:nvPicPr>
          <p:cNvPr id="3127" name="Google Shape;3127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551" y="361387"/>
            <a:ext cx="5766799" cy="44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8" name="Google Shape;3128;p139"/>
          <p:cNvSpPr txBox="1"/>
          <p:nvPr/>
        </p:nvSpPr>
        <p:spPr>
          <a:xfrm>
            <a:off x="6603625" y="4940400"/>
            <a:ext cx="24576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https://www.nature.com/articles/nchembio.186.pdf</a:t>
            </a:r>
            <a:endParaRPr sz="800"/>
          </a:p>
        </p:txBody>
      </p:sp>
      <p:sp>
        <p:nvSpPr>
          <p:cNvPr id="3129" name="Google Shape;3129;p139"/>
          <p:cNvSpPr/>
          <p:nvPr/>
        </p:nvSpPr>
        <p:spPr>
          <a:xfrm>
            <a:off x="3102550" y="361375"/>
            <a:ext cx="5766900" cy="442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3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p140"/>
          <p:cNvSpPr txBox="1"/>
          <p:nvPr>
            <p:ph type="title"/>
          </p:nvPr>
        </p:nvSpPr>
        <p:spPr>
          <a:xfrm>
            <a:off x="685800" y="285750"/>
            <a:ext cx="7772400" cy="57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findings</a:t>
            </a:r>
            <a:endParaRPr/>
          </a:p>
        </p:txBody>
      </p:sp>
      <p:sp>
        <p:nvSpPr>
          <p:cNvPr id="3135" name="Google Shape;3135;p140"/>
          <p:cNvSpPr txBox="1"/>
          <p:nvPr>
            <p:ph idx="1" type="body"/>
          </p:nvPr>
        </p:nvSpPr>
        <p:spPr>
          <a:xfrm>
            <a:off x="685800" y="742950"/>
            <a:ext cx="7772400" cy="43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i="1" lang="en"/>
              <a:t>in vivo</a:t>
            </a:r>
            <a:r>
              <a:rPr lang="en"/>
              <a:t> x seems to be related to </a:t>
            </a:r>
            <a:r>
              <a:rPr i="1" lang="en"/>
              <a:t>K</a:t>
            </a:r>
            <a:r>
              <a:rPr baseline="-25000" i="1" lang="en"/>
              <a:t>m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Most reactions are ~ half-max efficiency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Not entirely wasted protein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Not saturated (v insensitive to x)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Cofactors are more saturated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Used efficiently, reactions insensitive at substrate binding level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Motivates allosteric regulation?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Degradation reactions less saturated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Enzyme waits for unwanted metabolite to appear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9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p141"/>
          <p:cNvSpPr txBox="1"/>
          <p:nvPr>
            <p:ph type="title"/>
          </p:nvPr>
        </p:nvSpPr>
        <p:spPr>
          <a:xfrm>
            <a:off x="722312" y="3305175"/>
            <a:ext cx="7772400" cy="18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538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Font typeface="Helvetica Neue"/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Predicting allosteric regulation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p142"/>
          <p:cNvSpPr txBox="1"/>
          <p:nvPr>
            <p:ph type="title"/>
          </p:nvPr>
        </p:nvSpPr>
        <p:spPr>
          <a:xfrm>
            <a:off x="685800" y="285750"/>
            <a:ext cx="77724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allosteric regulation</a:t>
            </a:r>
            <a:endParaRPr/>
          </a:p>
        </p:txBody>
      </p:sp>
      <p:sp>
        <p:nvSpPr>
          <p:cNvPr id="3146" name="Google Shape;3146;p142"/>
          <p:cNvSpPr txBox="1"/>
          <p:nvPr>
            <p:ph idx="1" type="body"/>
          </p:nvPr>
        </p:nvSpPr>
        <p:spPr>
          <a:xfrm>
            <a:off x="249275" y="742950"/>
            <a:ext cx="84285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Knowledge:</a:t>
            </a:r>
            <a:r>
              <a:rPr lang="en"/>
              <a:t> Allosteric regulation should be key influencers of flux across conditions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Question:</a:t>
            </a:r>
            <a:r>
              <a:rPr lang="en"/>
              <a:t> Do we see evidence of allosteric regulation in dynamic response that would allow use to predict new regulation?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Study: </a:t>
            </a:r>
            <a:r>
              <a:rPr lang="en"/>
              <a:t>2013 NBT paper from Sauer lab on </a:t>
            </a:r>
            <a:r>
              <a:rPr i="1" lang="en"/>
              <a:t>E. coli</a:t>
            </a:r>
            <a:r>
              <a:rPr lang="en"/>
              <a:t> under rapid perturbation between pyr, glc, and fruc growth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143"/>
          <p:cNvSpPr txBox="1"/>
          <p:nvPr>
            <p:ph type="title"/>
          </p:nvPr>
        </p:nvSpPr>
        <p:spPr>
          <a:xfrm>
            <a:off x="295300" y="203350"/>
            <a:ext cx="8252100" cy="6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Modeling and measuring metabolism</a:t>
            </a:r>
            <a:endParaRPr sz="3600"/>
          </a:p>
        </p:txBody>
      </p:sp>
      <p:sp>
        <p:nvSpPr>
          <p:cNvPr id="3152" name="Google Shape;3152;p143"/>
          <p:cNvSpPr txBox="1"/>
          <p:nvPr>
            <p:ph idx="1" type="body"/>
          </p:nvPr>
        </p:nvSpPr>
        <p:spPr>
          <a:xfrm>
            <a:off x="457200" y="969075"/>
            <a:ext cx="8229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3" name="Google Shape;3153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575" y="872050"/>
            <a:ext cx="5988150" cy="4045676"/>
          </a:xfrm>
          <a:prstGeom prst="rect">
            <a:avLst/>
          </a:prstGeom>
          <a:noFill/>
          <a:ln>
            <a:noFill/>
          </a:ln>
        </p:spPr>
      </p:pic>
      <p:sp>
        <p:nvSpPr>
          <p:cNvPr id="3154" name="Google Shape;3154;p143"/>
          <p:cNvSpPr/>
          <p:nvPr/>
        </p:nvSpPr>
        <p:spPr>
          <a:xfrm>
            <a:off x="1675575" y="872050"/>
            <a:ext cx="5988300" cy="404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144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144"/>
          <p:cNvSpPr txBox="1"/>
          <p:nvPr>
            <p:ph idx="1" type="body"/>
          </p:nvPr>
        </p:nvSpPr>
        <p:spPr>
          <a:xfrm>
            <a:off x="457200" y="969075"/>
            <a:ext cx="8229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1" name="Google Shape;3161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850" y="221600"/>
            <a:ext cx="6750375" cy="4635826"/>
          </a:xfrm>
          <a:prstGeom prst="rect">
            <a:avLst/>
          </a:prstGeom>
          <a:noFill/>
          <a:ln>
            <a:noFill/>
          </a:ln>
        </p:spPr>
      </p:pic>
      <p:sp>
        <p:nvSpPr>
          <p:cNvPr id="3162" name="Google Shape;3162;p144"/>
          <p:cNvSpPr/>
          <p:nvPr/>
        </p:nvSpPr>
        <p:spPr>
          <a:xfrm>
            <a:off x="1249850" y="221600"/>
            <a:ext cx="6750300" cy="463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6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p145"/>
          <p:cNvSpPr txBox="1"/>
          <p:nvPr>
            <p:ph type="title"/>
          </p:nvPr>
        </p:nvSpPr>
        <p:spPr>
          <a:xfrm>
            <a:off x="685800" y="285750"/>
            <a:ext cx="8111100" cy="6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Metabolites regulate flux reversal</a:t>
            </a:r>
            <a:endParaRPr/>
          </a:p>
        </p:txBody>
      </p:sp>
      <p:pic>
        <p:nvPicPr>
          <p:cNvPr id="3168" name="Google Shape;316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88" y="1304125"/>
            <a:ext cx="8838024" cy="26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9" name="Google Shape;3169;p145"/>
          <p:cNvSpPr/>
          <p:nvPr/>
        </p:nvSpPr>
        <p:spPr>
          <a:xfrm>
            <a:off x="153000" y="1304125"/>
            <a:ext cx="8838000" cy="2689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9"/>
          <p:cNvGrpSpPr/>
          <p:nvPr/>
        </p:nvGrpSpPr>
        <p:grpSpPr>
          <a:xfrm>
            <a:off x="2392500" y="899208"/>
            <a:ext cx="4359000" cy="2437518"/>
            <a:chOff x="2392425" y="1058083"/>
            <a:chExt cx="4359000" cy="2437518"/>
          </a:xfrm>
        </p:grpSpPr>
        <p:sp>
          <p:nvSpPr>
            <p:cNvPr id="249" name="Google Shape;249;p29"/>
            <p:cNvSpPr txBox="1"/>
            <p:nvPr/>
          </p:nvSpPr>
          <p:spPr>
            <a:xfrm>
              <a:off x="2392425" y="1058083"/>
              <a:ext cx="4359000" cy="32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/>
                <a:t>Kinetic constants are biological design variables</a:t>
              </a:r>
              <a:endParaRPr i="1"/>
            </a:p>
          </p:txBody>
        </p:sp>
        <p:pic>
          <p:nvPicPr>
            <p:cNvPr id="250" name="Google Shape;25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29525" y="1347801"/>
              <a:ext cx="3884808" cy="214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1" name="Google Shape;251;p29"/>
          <p:cNvSpPr txBox="1"/>
          <p:nvPr>
            <p:ph idx="1" type="body"/>
          </p:nvPr>
        </p:nvSpPr>
        <p:spPr>
          <a:xfrm>
            <a:off x="239250" y="3452544"/>
            <a:ext cx="8665500" cy="16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Numerical values determined by the frequency of the “right” collision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Enzymes are templates for the “right” collision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en"/>
              <a:t>k</a:t>
            </a:r>
            <a:r>
              <a:rPr lang="en"/>
              <a:t> is a </a:t>
            </a:r>
            <a:r>
              <a:rPr lang="en">
                <a:solidFill>
                  <a:srgbClr val="980000"/>
                </a:solidFill>
              </a:rPr>
              <a:t>biologically determined </a:t>
            </a:r>
            <a:r>
              <a:rPr lang="en"/>
              <a:t>variable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800"/>
              <a:t>Genetic basis, evolutionary origin</a:t>
            </a:r>
            <a:endParaRPr sz="1800"/>
          </a:p>
        </p:txBody>
      </p:sp>
      <p:sp>
        <p:nvSpPr>
          <p:cNvPr id="252" name="Google Shape;252;p29"/>
          <p:cNvSpPr txBox="1"/>
          <p:nvPr>
            <p:ph type="title"/>
          </p:nvPr>
        </p:nvSpPr>
        <p:spPr>
          <a:xfrm>
            <a:off x="311700" y="156700"/>
            <a:ext cx="8520600" cy="8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Kinetic Constants</a:t>
            </a:r>
            <a:endParaRPr/>
          </a:p>
        </p:txBody>
      </p:sp>
      <p:pic>
        <p:nvPicPr>
          <p:cNvPr id="253" name="Google Shape;25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27800"/>
            <a:ext cx="2161375" cy="2270047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54" name="Google Shape;254;p29"/>
          <p:cNvCxnSpPr/>
          <p:nvPr/>
        </p:nvCxnSpPr>
        <p:spPr>
          <a:xfrm>
            <a:off x="152400" y="1577024"/>
            <a:ext cx="2161500" cy="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9"/>
          <p:cNvSpPr txBox="1"/>
          <p:nvPr/>
        </p:nvSpPr>
        <p:spPr>
          <a:xfrm>
            <a:off x="152400" y="1139875"/>
            <a:ext cx="21615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Angle of Collision</a:t>
            </a:r>
            <a:endParaRPr b="1" sz="1800"/>
          </a:p>
        </p:txBody>
      </p:sp>
      <p:grpSp>
        <p:nvGrpSpPr>
          <p:cNvPr id="256" name="Google Shape;256;p29"/>
          <p:cNvGrpSpPr/>
          <p:nvPr/>
        </p:nvGrpSpPr>
        <p:grpSpPr>
          <a:xfrm>
            <a:off x="6830225" y="1139875"/>
            <a:ext cx="2191800" cy="2484700"/>
            <a:chOff x="6830225" y="1139875"/>
            <a:chExt cx="2191800" cy="2484700"/>
          </a:xfrm>
        </p:grpSpPr>
        <p:pic>
          <p:nvPicPr>
            <p:cNvPr id="257" name="Google Shape;257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60450" y="1139875"/>
              <a:ext cx="2161375" cy="2245898"/>
            </a:xfrm>
            <a:prstGeom prst="rect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258" name="Google Shape;258;p29"/>
            <p:cNvCxnSpPr/>
            <p:nvPr/>
          </p:nvCxnSpPr>
          <p:spPr>
            <a:xfrm>
              <a:off x="6830225" y="1855249"/>
              <a:ext cx="2161500" cy="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9" name="Google Shape;259;p29"/>
            <p:cNvSpPr txBox="1"/>
            <p:nvPr/>
          </p:nvSpPr>
          <p:spPr>
            <a:xfrm>
              <a:off x="6860450" y="1139875"/>
              <a:ext cx="2161500" cy="4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Restricted Geometry*</a:t>
              </a:r>
              <a:endParaRPr b="1" sz="1800"/>
            </a:p>
          </p:txBody>
        </p:sp>
        <p:sp>
          <p:nvSpPr>
            <p:cNvPr id="260" name="Google Shape;260;p29"/>
            <p:cNvSpPr txBox="1"/>
            <p:nvPr/>
          </p:nvSpPr>
          <p:spPr>
            <a:xfrm>
              <a:off x="6841825" y="1855250"/>
              <a:ext cx="1011000" cy="7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 Linear:</a:t>
              </a:r>
              <a:endParaRPr>
                <a:solidFill>
                  <a:schemeClr val="dk2"/>
                </a:solidFill>
              </a:endParaRPr>
            </a:p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Bilinear:</a:t>
              </a:r>
              <a:endParaRPr>
                <a:solidFill>
                  <a:schemeClr val="dk2"/>
                </a:solidFill>
              </a:endParaRPr>
            </a:p>
          </p:txBody>
        </p:sp>
        <p:grpSp>
          <p:nvGrpSpPr>
            <p:cNvPr id="261" name="Google Shape;261;p29"/>
            <p:cNvGrpSpPr/>
            <p:nvPr/>
          </p:nvGrpSpPr>
          <p:grpSpPr>
            <a:xfrm>
              <a:off x="7871475" y="1949674"/>
              <a:ext cx="1033272" cy="543138"/>
              <a:chOff x="7871475" y="1959883"/>
              <a:chExt cx="1033272" cy="543138"/>
            </a:xfrm>
          </p:grpSpPr>
          <p:pic>
            <p:nvPicPr>
              <p:cNvPr id="262" name="Google Shape;262;p2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871475" y="1959883"/>
                <a:ext cx="806619" cy="1714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" name="Google Shape;263;p2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871475" y="2242603"/>
                <a:ext cx="1033272" cy="2604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4" name="Google Shape;264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71441" y="3163119"/>
              <a:ext cx="914400" cy="15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871441" y="2891477"/>
              <a:ext cx="9144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" name="Google Shape;266;p29"/>
            <p:cNvSpPr txBox="1"/>
            <p:nvPr/>
          </p:nvSpPr>
          <p:spPr>
            <a:xfrm>
              <a:off x="6830225" y="3385775"/>
              <a:ext cx="219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</a:rPr>
                <a:t>*rarely used</a:t>
              </a:r>
              <a:endParaRPr sz="1200"/>
            </a:p>
          </p:txBody>
        </p:sp>
        <p:sp>
          <p:nvSpPr>
            <p:cNvPr id="267" name="Google Shape;267;p29"/>
            <p:cNvSpPr txBox="1"/>
            <p:nvPr/>
          </p:nvSpPr>
          <p:spPr>
            <a:xfrm>
              <a:off x="6830225" y="2492800"/>
              <a:ext cx="21918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 u="sng">
                  <a:solidFill>
                    <a:schemeClr val="dk2"/>
                  </a:solidFill>
                </a:rPr>
                <a:t>Effect on collision frequency:</a:t>
              </a:r>
              <a:endParaRPr i="1" sz="1200" u="sng">
                <a:solidFill>
                  <a:schemeClr val="dk2"/>
                </a:solidFill>
              </a:endParaRPr>
            </a:p>
          </p:txBody>
        </p:sp>
        <p:sp>
          <p:nvSpPr>
            <p:cNvPr id="268" name="Google Shape;268;p29"/>
            <p:cNvSpPr txBox="1"/>
            <p:nvPr/>
          </p:nvSpPr>
          <p:spPr>
            <a:xfrm>
              <a:off x="6860450" y="2791675"/>
              <a:ext cx="10110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</a:rPr>
                <a:t> Hampered:</a:t>
              </a:r>
              <a:endParaRPr sz="1200">
                <a:solidFill>
                  <a:schemeClr val="dk2"/>
                </a:solidFill>
              </a:endParaRPr>
            </a:p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</a:rPr>
                <a:t>Favorable:</a:t>
              </a:r>
              <a:endParaRPr sz="12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3" name="Shape 3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" name="Google Shape;3174;p146"/>
          <p:cNvSpPr txBox="1"/>
          <p:nvPr>
            <p:ph type="title"/>
          </p:nvPr>
        </p:nvSpPr>
        <p:spPr>
          <a:xfrm>
            <a:off x="685800" y="285750"/>
            <a:ext cx="7772400" cy="9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new regulators</a:t>
            </a:r>
            <a:endParaRPr/>
          </a:p>
        </p:txBody>
      </p:sp>
      <p:sp>
        <p:nvSpPr>
          <p:cNvPr id="3175" name="Google Shape;3175;p146"/>
          <p:cNvSpPr txBox="1"/>
          <p:nvPr>
            <p:ph idx="1" type="body"/>
          </p:nvPr>
        </p:nvSpPr>
        <p:spPr>
          <a:xfrm>
            <a:off x="685800" y="4422425"/>
            <a:ext cx="77724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Pyruvate activation of FBPase</a:t>
            </a:r>
            <a:endParaRPr/>
          </a:p>
        </p:txBody>
      </p:sp>
      <p:pic>
        <p:nvPicPr>
          <p:cNvPr id="3176" name="Google Shape;3176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75" y="1222125"/>
            <a:ext cx="8814377" cy="34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7" name="Google Shape;3177;p146"/>
          <p:cNvSpPr/>
          <p:nvPr/>
        </p:nvSpPr>
        <p:spPr>
          <a:xfrm>
            <a:off x="212875" y="1222125"/>
            <a:ext cx="8814300" cy="335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147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3" name="Google Shape;3183;p147"/>
          <p:cNvSpPr txBox="1"/>
          <p:nvPr>
            <p:ph idx="1" type="body"/>
          </p:nvPr>
        </p:nvSpPr>
        <p:spPr>
          <a:xfrm>
            <a:off x="457200" y="969075"/>
            <a:ext cx="8229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4" name="Google Shape;318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62" y="679851"/>
            <a:ext cx="8559676" cy="4134701"/>
          </a:xfrm>
          <a:prstGeom prst="rect">
            <a:avLst/>
          </a:prstGeom>
          <a:noFill/>
          <a:ln>
            <a:noFill/>
          </a:ln>
        </p:spPr>
      </p:pic>
      <p:sp>
        <p:nvSpPr>
          <p:cNvPr id="3185" name="Google Shape;3185;p147"/>
          <p:cNvSpPr/>
          <p:nvPr/>
        </p:nvSpPr>
        <p:spPr>
          <a:xfrm>
            <a:off x="292150" y="679850"/>
            <a:ext cx="8559600" cy="413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148"/>
          <p:cNvSpPr txBox="1"/>
          <p:nvPr>
            <p:ph type="title"/>
          </p:nvPr>
        </p:nvSpPr>
        <p:spPr>
          <a:xfrm>
            <a:off x="685800" y="285750"/>
            <a:ext cx="7772400" cy="57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findings</a:t>
            </a:r>
            <a:endParaRPr/>
          </a:p>
        </p:txBody>
      </p:sp>
      <p:sp>
        <p:nvSpPr>
          <p:cNvPr id="3191" name="Google Shape;3191;p148"/>
          <p:cNvSpPr txBox="1"/>
          <p:nvPr>
            <p:ph idx="1" type="body"/>
          </p:nvPr>
        </p:nvSpPr>
        <p:spPr>
          <a:xfrm>
            <a:off x="685800" y="1005200"/>
            <a:ext cx="77724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40638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Char char="-"/>
            </a:pPr>
            <a:r>
              <a:rPr lang="en"/>
              <a:t>Kinetic experiments can probe dynamic regulation of metabolism</a:t>
            </a:r>
            <a:endParaRPr/>
          </a:p>
          <a:p>
            <a:pPr indent="-342900" lvl="0" marL="457200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Kinetic modeling can hypothesize new regulation to explain data</a:t>
            </a:r>
            <a:endParaRPr/>
          </a:p>
          <a:p>
            <a:pPr indent="-342900" lvl="0" marL="457200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Validation of predicted allosteric regulation was successful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5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Google Shape;3196;p149"/>
          <p:cNvSpPr txBox="1"/>
          <p:nvPr>
            <p:ph type="title"/>
          </p:nvPr>
        </p:nvSpPr>
        <p:spPr>
          <a:xfrm>
            <a:off x="722312" y="3305175"/>
            <a:ext cx="7772400" cy="18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538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Font typeface="Helvetica Neue"/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Flux Sensing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150"/>
          <p:cNvSpPr txBox="1"/>
          <p:nvPr>
            <p:ph type="title"/>
          </p:nvPr>
        </p:nvSpPr>
        <p:spPr>
          <a:xfrm>
            <a:off x="685800" y="285750"/>
            <a:ext cx="77724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flux sensed?</a:t>
            </a:r>
            <a:endParaRPr/>
          </a:p>
        </p:txBody>
      </p:sp>
      <p:sp>
        <p:nvSpPr>
          <p:cNvPr id="3202" name="Google Shape;3202;p150"/>
          <p:cNvSpPr txBox="1"/>
          <p:nvPr>
            <p:ph idx="1" type="body"/>
          </p:nvPr>
        </p:nvSpPr>
        <p:spPr>
          <a:xfrm>
            <a:off x="241575" y="736050"/>
            <a:ext cx="84285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Knowledge:</a:t>
            </a:r>
            <a:r>
              <a:rPr lang="en"/>
              <a:t> The cell can sense metabolite levels through binding to enzymes and regulators, but really it would like to know its function (v)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Question:</a:t>
            </a:r>
            <a:r>
              <a:rPr lang="en"/>
              <a:t> Can it use metabolite levels to indirectly sense flux (a rate) too?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Study:</a:t>
            </a:r>
            <a:r>
              <a:rPr lang="en"/>
              <a:t> 2013 study by Matthias Heinemann at ETH Zurich in PNAS on </a:t>
            </a:r>
            <a:r>
              <a:rPr i="1" lang="en"/>
              <a:t>E. coli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151"/>
          <p:cNvSpPr txBox="1"/>
          <p:nvPr>
            <p:ph type="title"/>
          </p:nvPr>
        </p:nvSpPr>
        <p:spPr>
          <a:xfrm>
            <a:off x="685800" y="285750"/>
            <a:ext cx="77724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8" name="Google Shape;3208;p151"/>
          <p:cNvSpPr txBox="1"/>
          <p:nvPr>
            <p:ph idx="1" type="body"/>
          </p:nvPr>
        </p:nvSpPr>
        <p:spPr>
          <a:xfrm>
            <a:off x="457200" y="969075"/>
            <a:ext cx="8229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9" name="Google Shape;320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25" y="817654"/>
            <a:ext cx="7772401" cy="4088246"/>
          </a:xfrm>
          <a:prstGeom prst="rect">
            <a:avLst/>
          </a:prstGeom>
          <a:noFill/>
          <a:ln>
            <a:noFill/>
          </a:ln>
        </p:spPr>
      </p:pic>
      <p:sp>
        <p:nvSpPr>
          <p:cNvPr id="3210" name="Google Shape;3210;p151"/>
          <p:cNvSpPr txBox="1"/>
          <p:nvPr/>
        </p:nvSpPr>
        <p:spPr>
          <a:xfrm>
            <a:off x="6496325" y="4938300"/>
            <a:ext cx="26094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http://www.pnas.org/content/pnas/110/3/1130.full.pdf</a:t>
            </a:r>
            <a:endParaRPr sz="800"/>
          </a:p>
        </p:txBody>
      </p:sp>
      <p:sp>
        <p:nvSpPr>
          <p:cNvPr id="3211" name="Google Shape;3211;p151"/>
          <p:cNvSpPr/>
          <p:nvPr/>
        </p:nvSpPr>
        <p:spPr>
          <a:xfrm>
            <a:off x="781025" y="817650"/>
            <a:ext cx="7772400" cy="408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152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7" name="Google Shape;3217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25" y="425775"/>
            <a:ext cx="8596248" cy="42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8" name="Google Shape;3218;p152"/>
          <p:cNvSpPr/>
          <p:nvPr/>
        </p:nvSpPr>
        <p:spPr>
          <a:xfrm>
            <a:off x="255525" y="425775"/>
            <a:ext cx="8489100" cy="4273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153"/>
          <p:cNvSpPr txBox="1"/>
          <p:nvPr>
            <p:ph type="title"/>
          </p:nvPr>
        </p:nvSpPr>
        <p:spPr>
          <a:xfrm>
            <a:off x="685800" y="285750"/>
            <a:ext cx="7772400" cy="57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findings</a:t>
            </a:r>
            <a:endParaRPr/>
          </a:p>
        </p:txBody>
      </p:sp>
      <p:sp>
        <p:nvSpPr>
          <p:cNvPr id="3224" name="Google Shape;3224;p153"/>
          <p:cNvSpPr txBox="1"/>
          <p:nvPr>
            <p:ph idx="1" type="body"/>
          </p:nvPr>
        </p:nvSpPr>
        <p:spPr>
          <a:xfrm>
            <a:off x="685800" y="681325"/>
            <a:ext cx="77724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FBP concentration depends on input flux to glycolysis, acting as a flux sensor that regulates Cra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FBP feedforward activation of PYK leads to a linear response to pathway flux over a wide range of concentrations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Interconnected regulatory levels lead to desirable metabolic regulatory behavior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8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p154"/>
          <p:cNvSpPr txBox="1"/>
          <p:nvPr>
            <p:ph type="title"/>
          </p:nvPr>
        </p:nvSpPr>
        <p:spPr>
          <a:xfrm>
            <a:off x="722312" y="3305175"/>
            <a:ext cx="7772400" cy="18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538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Font typeface="Helvetica Neue"/>
              <a:buNone/>
            </a:pPr>
            <a:r>
              <a:rPr b="1" i="1" lang="en" sz="4000">
                <a:latin typeface="Helvetica Neue"/>
                <a:ea typeface="Helvetica Neue"/>
                <a:cs typeface="Helvetica Neue"/>
                <a:sym typeface="Helvetica Neue"/>
              </a:rPr>
              <a:t>In vitro</a:t>
            </a: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 vs </a:t>
            </a:r>
            <a:r>
              <a:rPr b="1" i="1" lang="en" sz="4000">
                <a:latin typeface="Helvetica Neue"/>
                <a:ea typeface="Helvetica Neue"/>
                <a:cs typeface="Helvetica Neue"/>
                <a:sym typeface="Helvetica Neue"/>
              </a:rPr>
              <a:t>in vivo</a:t>
            </a: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 data - k</a:t>
            </a:r>
            <a:r>
              <a:rPr b="1" baseline="-25000" lang="en" sz="4000">
                <a:latin typeface="Helvetica Neue"/>
                <a:ea typeface="Helvetica Neue"/>
                <a:cs typeface="Helvetica Neue"/>
                <a:sym typeface="Helvetica Neue"/>
              </a:rPr>
              <a:t>cat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155"/>
          <p:cNvSpPr txBox="1"/>
          <p:nvPr>
            <p:ph type="title"/>
          </p:nvPr>
        </p:nvSpPr>
        <p:spPr>
          <a:xfrm>
            <a:off x="685800" y="285750"/>
            <a:ext cx="7772400" cy="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In vivo k</a:t>
            </a:r>
            <a:r>
              <a:rPr baseline="-25000" i="1" lang="en"/>
              <a:t>cat</a:t>
            </a:r>
            <a:r>
              <a:rPr i="1" lang="en"/>
              <a:t>s</a:t>
            </a:r>
            <a:endParaRPr i="1"/>
          </a:p>
        </p:txBody>
      </p:sp>
      <p:sp>
        <p:nvSpPr>
          <p:cNvPr id="3235" name="Google Shape;3235;p155"/>
          <p:cNvSpPr txBox="1"/>
          <p:nvPr>
            <p:ph idx="1" type="body"/>
          </p:nvPr>
        </p:nvSpPr>
        <p:spPr>
          <a:xfrm>
            <a:off x="685800" y="832050"/>
            <a:ext cx="7772400" cy="4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Knowledge:</a:t>
            </a:r>
            <a:r>
              <a:rPr lang="en"/>
              <a:t> We can measure maximal rates for enzymes </a:t>
            </a:r>
            <a:r>
              <a:rPr i="1" lang="en"/>
              <a:t>in vitro</a:t>
            </a:r>
            <a:r>
              <a:rPr lang="en"/>
              <a:t>, defining their turnover constants (</a:t>
            </a:r>
            <a:r>
              <a:rPr i="1" lang="en"/>
              <a:t>k</a:t>
            </a:r>
            <a:r>
              <a:rPr baseline="-25000" i="1" lang="en"/>
              <a:t>cat</a:t>
            </a:r>
            <a:r>
              <a:rPr lang="en"/>
              <a:t>) under artificial conditions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Question:</a:t>
            </a:r>
            <a:r>
              <a:rPr lang="en"/>
              <a:t> Are </a:t>
            </a:r>
            <a:r>
              <a:rPr i="1" lang="en"/>
              <a:t>in vivo</a:t>
            </a:r>
            <a:r>
              <a:rPr lang="en"/>
              <a:t> </a:t>
            </a:r>
            <a:r>
              <a:rPr i="1" lang="en"/>
              <a:t>k</a:t>
            </a:r>
            <a:r>
              <a:rPr baseline="-25000" i="1" lang="en"/>
              <a:t>cat</a:t>
            </a:r>
            <a:r>
              <a:rPr i="1" lang="en"/>
              <a:t>s</a:t>
            </a:r>
            <a:r>
              <a:rPr lang="en"/>
              <a:t> similar to </a:t>
            </a:r>
            <a:r>
              <a:rPr i="1" lang="en"/>
              <a:t>in vitro </a:t>
            </a:r>
            <a:r>
              <a:rPr lang="en"/>
              <a:t>estimates?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Study:</a:t>
            </a:r>
            <a:r>
              <a:rPr lang="en"/>
              <a:t> Ron Milo’s lab study of BRENDA data from 2016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>
            <p:ph idx="1" type="body"/>
          </p:nvPr>
        </p:nvSpPr>
        <p:spPr>
          <a:xfrm>
            <a:off x="311325" y="1012157"/>
            <a:ext cx="6484500" cy="3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400"/>
              <a:t>Reversible reactions:</a:t>
            </a:r>
            <a:endParaRPr sz="1400"/>
          </a:p>
        </p:txBody>
      </p:sp>
      <p:cxnSp>
        <p:nvCxnSpPr>
          <p:cNvPr id="274" name="Google Shape;274;p30"/>
          <p:cNvCxnSpPr/>
          <p:nvPr/>
        </p:nvCxnSpPr>
        <p:spPr>
          <a:xfrm>
            <a:off x="310575" y="3194768"/>
            <a:ext cx="8522100" cy="189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30"/>
          <p:cNvSpPr txBox="1"/>
          <p:nvPr>
            <p:ph idx="1" type="body"/>
          </p:nvPr>
        </p:nvSpPr>
        <p:spPr>
          <a:xfrm>
            <a:off x="250275" y="3247900"/>
            <a:ext cx="85824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sz="1400"/>
              <a:t>Convert a reaction mechanism into a rate law: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sz="1400"/>
              <a:t>	</a:t>
            </a:r>
            <a:r>
              <a:rPr b="1" lang="en" sz="1400"/>
              <a:t>Example:</a:t>
            </a:r>
            <a:r>
              <a:rPr lang="en" sz="1400"/>
              <a:t> Michaelis Menten</a:t>
            </a:r>
            <a:endParaRPr sz="1400"/>
          </a:p>
        </p:txBody>
      </p:sp>
      <p:sp>
        <p:nvSpPr>
          <p:cNvPr id="276" name="Google Shape;276;p30"/>
          <p:cNvSpPr txBox="1"/>
          <p:nvPr>
            <p:ph type="title"/>
          </p:nvPr>
        </p:nvSpPr>
        <p:spPr>
          <a:xfrm>
            <a:off x="311325" y="193457"/>
            <a:ext cx="8582400" cy="8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</a:t>
            </a:r>
            <a:r>
              <a:rPr lang="en"/>
              <a:t>Elementary</a:t>
            </a:r>
            <a:r>
              <a:rPr lang="en"/>
              <a:t> Reactions</a:t>
            </a:r>
            <a:endParaRPr/>
          </a:p>
        </p:txBody>
      </p:sp>
      <p:sp>
        <p:nvSpPr>
          <p:cNvPr id="277" name="Google Shape;277;p30"/>
          <p:cNvSpPr txBox="1"/>
          <p:nvPr>
            <p:ph idx="1" type="body"/>
          </p:nvPr>
        </p:nvSpPr>
        <p:spPr>
          <a:xfrm>
            <a:off x="2483175" y="2165800"/>
            <a:ext cx="4176900" cy="478500"/>
          </a:xfrm>
          <a:prstGeom prst="rect">
            <a:avLst/>
          </a:prstGeom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i="1" lang="en" sz="1400"/>
              <a:t>Equilibrium constant is a physicochemical quantity</a:t>
            </a:r>
            <a:endParaRPr i="1" sz="1000"/>
          </a:p>
        </p:txBody>
      </p:sp>
      <p:sp>
        <p:nvSpPr>
          <p:cNvPr id="278" name="Google Shape;278;p30"/>
          <p:cNvSpPr txBox="1"/>
          <p:nvPr>
            <p:ph idx="1" type="body"/>
          </p:nvPr>
        </p:nvSpPr>
        <p:spPr>
          <a:xfrm>
            <a:off x="743475" y="2805024"/>
            <a:ext cx="1205100" cy="1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200"/>
              <a:t>@Equilibrium:</a:t>
            </a:r>
            <a:endParaRPr sz="1200"/>
          </a:p>
        </p:txBody>
      </p:sp>
      <p:sp>
        <p:nvSpPr>
          <p:cNvPr id="279" name="Google Shape;279;p30"/>
          <p:cNvSpPr txBox="1"/>
          <p:nvPr>
            <p:ph idx="1" type="body"/>
          </p:nvPr>
        </p:nvSpPr>
        <p:spPr>
          <a:xfrm>
            <a:off x="6277550" y="2710779"/>
            <a:ext cx="2006700" cy="3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sz="1000"/>
              <a:t>determined via thermodynamics</a:t>
            </a:r>
            <a:endParaRPr sz="1000"/>
          </a:p>
        </p:txBody>
      </p:sp>
      <p:grpSp>
        <p:nvGrpSpPr>
          <p:cNvPr id="280" name="Google Shape;280;p30"/>
          <p:cNvGrpSpPr/>
          <p:nvPr/>
        </p:nvGrpSpPr>
        <p:grpSpPr>
          <a:xfrm>
            <a:off x="743471" y="3945739"/>
            <a:ext cx="2386200" cy="759754"/>
            <a:chOff x="743471" y="3945739"/>
            <a:chExt cx="2386200" cy="759754"/>
          </a:xfrm>
        </p:grpSpPr>
        <p:sp>
          <p:nvSpPr>
            <p:cNvPr id="281" name="Google Shape;281;p30"/>
            <p:cNvSpPr txBox="1"/>
            <p:nvPr/>
          </p:nvSpPr>
          <p:spPr>
            <a:xfrm>
              <a:off x="1449821" y="4522493"/>
              <a:ext cx="9735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rgbClr val="980000"/>
                  </a:solidFill>
                </a:rPr>
                <a:t>mechanism</a:t>
              </a:r>
              <a:endParaRPr i="1" sz="1200">
                <a:solidFill>
                  <a:srgbClr val="980000"/>
                </a:solidFill>
              </a:endParaRPr>
            </a:p>
          </p:txBody>
        </p:sp>
        <p:grpSp>
          <p:nvGrpSpPr>
            <p:cNvPr id="282" name="Google Shape;282;p30"/>
            <p:cNvGrpSpPr/>
            <p:nvPr/>
          </p:nvGrpSpPr>
          <p:grpSpPr>
            <a:xfrm>
              <a:off x="743471" y="3945739"/>
              <a:ext cx="2386200" cy="513600"/>
              <a:chOff x="806588" y="3014550"/>
              <a:chExt cx="2386200" cy="513600"/>
            </a:xfrm>
          </p:grpSpPr>
          <p:pic>
            <p:nvPicPr>
              <p:cNvPr id="283" name="Google Shape;283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88692" y="3092225"/>
                <a:ext cx="2221991" cy="3909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4" name="Google Shape;284;p30"/>
              <p:cNvSpPr/>
              <p:nvPr/>
            </p:nvSpPr>
            <p:spPr>
              <a:xfrm>
                <a:off x="806588" y="3014550"/>
                <a:ext cx="2386200" cy="513600"/>
              </a:xfrm>
              <a:prstGeom prst="rect">
                <a:avLst/>
              </a:prstGeom>
              <a:noFill/>
              <a:ln cap="flat" cmpd="sng" w="9525">
                <a:solidFill>
                  <a:srgbClr val="3D85C6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5" name="Google Shape;285;p30"/>
          <p:cNvGrpSpPr/>
          <p:nvPr/>
        </p:nvGrpSpPr>
        <p:grpSpPr>
          <a:xfrm>
            <a:off x="3403765" y="4110289"/>
            <a:ext cx="1070400" cy="595204"/>
            <a:chOff x="3560990" y="3195382"/>
            <a:chExt cx="1070400" cy="595204"/>
          </a:xfrm>
        </p:grpSpPr>
        <p:sp>
          <p:nvSpPr>
            <p:cNvPr id="286" name="Google Shape;286;p30"/>
            <p:cNvSpPr txBox="1"/>
            <p:nvPr/>
          </p:nvSpPr>
          <p:spPr>
            <a:xfrm>
              <a:off x="3615022" y="3607586"/>
              <a:ext cx="9735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rgbClr val="980000"/>
                  </a:solidFill>
                </a:rPr>
                <a:t>assumption</a:t>
              </a:r>
              <a:endParaRPr i="1" sz="1200">
                <a:solidFill>
                  <a:srgbClr val="980000"/>
                </a:solidFill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3560990" y="3195382"/>
              <a:ext cx="1070400" cy="18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QSSA or QEA</a:t>
              </a:r>
              <a:endParaRPr sz="1000"/>
            </a:p>
          </p:txBody>
        </p:sp>
      </p:grpSp>
      <p:grpSp>
        <p:nvGrpSpPr>
          <p:cNvPr id="288" name="Google Shape;288;p30"/>
          <p:cNvGrpSpPr/>
          <p:nvPr/>
        </p:nvGrpSpPr>
        <p:grpSpPr>
          <a:xfrm>
            <a:off x="4674355" y="3945739"/>
            <a:ext cx="3411724" cy="759754"/>
            <a:chOff x="4674355" y="3945739"/>
            <a:chExt cx="3411724" cy="759754"/>
          </a:xfrm>
        </p:grpSpPr>
        <p:grpSp>
          <p:nvGrpSpPr>
            <p:cNvPr id="289" name="Google Shape;289;p30"/>
            <p:cNvGrpSpPr/>
            <p:nvPr/>
          </p:nvGrpSpPr>
          <p:grpSpPr>
            <a:xfrm>
              <a:off x="4674355" y="3946507"/>
              <a:ext cx="1496331" cy="758986"/>
              <a:chOff x="4831580" y="3031600"/>
              <a:chExt cx="1496331" cy="758986"/>
            </a:xfrm>
          </p:grpSpPr>
          <p:sp>
            <p:nvSpPr>
              <p:cNvPr id="290" name="Google Shape;290;p30"/>
              <p:cNvSpPr txBox="1"/>
              <p:nvPr/>
            </p:nvSpPr>
            <p:spPr>
              <a:xfrm>
                <a:off x="5092995" y="3607586"/>
                <a:ext cx="973500" cy="1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200">
                    <a:solidFill>
                      <a:srgbClr val="980000"/>
                    </a:solidFill>
                  </a:rPr>
                  <a:t>rate law</a:t>
                </a:r>
                <a:endParaRPr i="1" sz="1200">
                  <a:solidFill>
                    <a:srgbClr val="980000"/>
                  </a:solidFill>
                </a:endParaRPr>
              </a:p>
            </p:txBody>
          </p:sp>
          <p:pic>
            <p:nvPicPr>
              <p:cNvPr id="291" name="Google Shape;291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831580" y="3031600"/>
                <a:ext cx="1496331" cy="5120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2" name="Google Shape;292;p30"/>
            <p:cNvGrpSpPr/>
            <p:nvPr/>
          </p:nvGrpSpPr>
          <p:grpSpPr>
            <a:xfrm>
              <a:off x="6444779" y="3945739"/>
              <a:ext cx="1641300" cy="513600"/>
              <a:chOff x="6507896" y="3030832"/>
              <a:chExt cx="1641300" cy="513600"/>
            </a:xfrm>
          </p:grpSpPr>
          <p:pic>
            <p:nvPicPr>
              <p:cNvPr id="293" name="Google Shape;293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533700" y="3077320"/>
                <a:ext cx="1494717" cy="4206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4" name="Google Shape;294;p30"/>
              <p:cNvSpPr/>
              <p:nvPr/>
            </p:nvSpPr>
            <p:spPr>
              <a:xfrm>
                <a:off x="6507896" y="3030832"/>
                <a:ext cx="1641300" cy="513600"/>
              </a:xfrm>
              <a:prstGeom prst="rect">
                <a:avLst/>
              </a:prstGeom>
              <a:noFill/>
              <a:ln cap="flat" cmpd="sng" w="9525">
                <a:solidFill>
                  <a:srgbClr val="3D85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95" name="Google Shape;29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0306" y="2790891"/>
            <a:ext cx="749808" cy="1844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30"/>
          <p:cNvGrpSpPr/>
          <p:nvPr/>
        </p:nvGrpSpPr>
        <p:grpSpPr>
          <a:xfrm>
            <a:off x="2752357" y="2686440"/>
            <a:ext cx="3415117" cy="402336"/>
            <a:chOff x="2752357" y="2686440"/>
            <a:chExt cx="3415117" cy="402336"/>
          </a:xfrm>
        </p:grpSpPr>
        <p:sp>
          <p:nvSpPr>
            <p:cNvPr id="297" name="Google Shape;297;p30"/>
            <p:cNvSpPr/>
            <p:nvPr/>
          </p:nvSpPr>
          <p:spPr>
            <a:xfrm>
              <a:off x="2752357" y="2822979"/>
              <a:ext cx="374700" cy="120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8" name="Google Shape;298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279301" y="2791689"/>
              <a:ext cx="1009402" cy="182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Google Shape;299;p30"/>
            <p:cNvSpPr/>
            <p:nvPr/>
          </p:nvSpPr>
          <p:spPr>
            <a:xfrm>
              <a:off x="4440948" y="2822979"/>
              <a:ext cx="374700" cy="120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0" name="Google Shape;300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978858" y="2686440"/>
              <a:ext cx="1188616" cy="40233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01" name="Google Shape;301;p30"/>
          <p:cNvCxnSpPr/>
          <p:nvPr/>
        </p:nvCxnSpPr>
        <p:spPr>
          <a:xfrm>
            <a:off x="341475" y="2104942"/>
            <a:ext cx="8522100" cy="189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2" name="Google Shape;302;p30"/>
          <p:cNvGrpSpPr/>
          <p:nvPr/>
        </p:nvGrpSpPr>
        <p:grpSpPr>
          <a:xfrm>
            <a:off x="6990131" y="1240919"/>
            <a:ext cx="1685125" cy="822960"/>
            <a:chOff x="7141375" y="1083125"/>
            <a:chExt cx="1685125" cy="822960"/>
          </a:xfrm>
        </p:grpSpPr>
        <p:grpSp>
          <p:nvGrpSpPr>
            <p:cNvPr id="303" name="Google Shape;303;p30"/>
            <p:cNvGrpSpPr/>
            <p:nvPr/>
          </p:nvGrpSpPr>
          <p:grpSpPr>
            <a:xfrm>
              <a:off x="7969099" y="1086325"/>
              <a:ext cx="857401" cy="800171"/>
              <a:chOff x="7969099" y="1086325"/>
              <a:chExt cx="857401" cy="800171"/>
            </a:xfrm>
          </p:grpSpPr>
          <p:sp>
            <p:nvSpPr>
              <p:cNvPr id="304" name="Google Shape;304;p30"/>
              <p:cNvSpPr/>
              <p:nvPr/>
            </p:nvSpPr>
            <p:spPr>
              <a:xfrm>
                <a:off x="8075000" y="1086325"/>
                <a:ext cx="751500" cy="201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E6B8A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/>
                  <a:t>Forward</a:t>
                </a:r>
                <a:endParaRPr sz="800"/>
              </a:p>
            </p:txBody>
          </p:sp>
          <p:sp>
            <p:nvSpPr>
              <p:cNvPr id="305" name="Google Shape;305;p30"/>
              <p:cNvSpPr/>
              <p:nvPr/>
            </p:nvSpPr>
            <p:spPr>
              <a:xfrm flipH="1">
                <a:off x="7969100" y="1682496"/>
                <a:ext cx="751500" cy="2040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E6B8A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/>
                  <a:t>Reverse</a:t>
                </a:r>
                <a:endParaRPr sz="800"/>
              </a:p>
            </p:txBody>
          </p:sp>
          <p:sp>
            <p:nvSpPr>
              <p:cNvPr id="306" name="Google Shape;306;p30"/>
              <p:cNvSpPr/>
              <p:nvPr/>
            </p:nvSpPr>
            <p:spPr>
              <a:xfrm>
                <a:off x="7969099" y="1371211"/>
                <a:ext cx="857400" cy="227700"/>
              </a:xfrm>
              <a:prstGeom prst="leftRightArrow">
                <a:avLst>
                  <a:gd fmla="val 50000" name="adj1"/>
                  <a:gd fmla="val 50000" name="adj2"/>
                </a:avLst>
              </a:prstGeom>
              <a:solidFill>
                <a:srgbClr val="E6B8A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100"/>
                  <a:buFont typeface="Arial"/>
                  <a:buNone/>
                </a:pPr>
                <a:r>
                  <a:rPr lang="en" sz="800">
                    <a:solidFill>
                      <a:schemeClr val="dk2"/>
                    </a:solidFill>
                  </a:rPr>
                  <a:t>Equilibrium</a:t>
                </a:r>
                <a:endParaRPr sz="800"/>
              </a:p>
            </p:txBody>
          </p:sp>
        </p:grpSp>
        <p:pic>
          <p:nvPicPr>
            <p:cNvPr id="307" name="Google Shape;307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141375" y="1083125"/>
              <a:ext cx="751523" cy="8229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8" name="Google Shape;308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4374" y="1355220"/>
            <a:ext cx="977347" cy="5943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30"/>
          <p:cNvGrpSpPr/>
          <p:nvPr/>
        </p:nvGrpSpPr>
        <p:grpSpPr>
          <a:xfrm>
            <a:off x="1523287" y="1367517"/>
            <a:ext cx="1198289" cy="569766"/>
            <a:chOff x="1515981" y="1342192"/>
            <a:chExt cx="1198289" cy="569766"/>
          </a:xfrm>
        </p:grpSpPr>
        <p:sp>
          <p:nvSpPr>
            <p:cNvPr id="310" name="Google Shape;310;p30"/>
            <p:cNvSpPr/>
            <p:nvPr/>
          </p:nvSpPr>
          <p:spPr>
            <a:xfrm>
              <a:off x="1515981" y="1529186"/>
              <a:ext cx="393300" cy="314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1" name="Google Shape;311;p30"/>
            <p:cNvGrpSpPr/>
            <p:nvPr/>
          </p:nvGrpSpPr>
          <p:grpSpPr>
            <a:xfrm>
              <a:off x="2000846" y="1342192"/>
              <a:ext cx="713424" cy="569766"/>
              <a:chOff x="527714" y="1172124"/>
              <a:chExt cx="713424" cy="569766"/>
            </a:xfrm>
          </p:grpSpPr>
          <p:pic>
            <p:nvPicPr>
              <p:cNvPr id="312" name="Google Shape;312;p3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542337" y="1172124"/>
                <a:ext cx="684177" cy="2781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3" name="Google Shape;313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27714" y="1496344"/>
                <a:ext cx="713424" cy="2455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14" name="Google Shape;314;p30"/>
          <p:cNvGrpSpPr/>
          <p:nvPr/>
        </p:nvGrpSpPr>
        <p:grpSpPr>
          <a:xfrm>
            <a:off x="2814552" y="1457747"/>
            <a:ext cx="1500933" cy="513483"/>
            <a:chOff x="1249225" y="1201389"/>
            <a:chExt cx="1500933" cy="513483"/>
          </a:xfrm>
        </p:grpSpPr>
        <p:grpSp>
          <p:nvGrpSpPr>
            <p:cNvPr id="315" name="Google Shape;315;p30"/>
            <p:cNvGrpSpPr/>
            <p:nvPr/>
          </p:nvGrpSpPr>
          <p:grpSpPr>
            <a:xfrm>
              <a:off x="1755328" y="1201389"/>
              <a:ext cx="994830" cy="513483"/>
              <a:chOff x="1784390" y="1230679"/>
              <a:chExt cx="994830" cy="513483"/>
            </a:xfrm>
          </p:grpSpPr>
          <p:pic>
            <p:nvPicPr>
              <p:cNvPr id="316" name="Google Shape;316;p30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1788353" y="1555166"/>
                <a:ext cx="990867" cy="1889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7" name="Google Shape;317;p30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1784390" y="1230679"/>
                <a:ext cx="990866" cy="2218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8" name="Google Shape;318;p30"/>
            <p:cNvGrpSpPr/>
            <p:nvPr/>
          </p:nvGrpSpPr>
          <p:grpSpPr>
            <a:xfrm>
              <a:off x="1249225" y="1245168"/>
              <a:ext cx="374700" cy="425925"/>
              <a:chOff x="1325425" y="1315975"/>
              <a:chExt cx="374700" cy="425925"/>
            </a:xfrm>
          </p:grpSpPr>
          <p:sp>
            <p:nvSpPr>
              <p:cNvPr id="319" name="Google Shape;319;p30"/>
              <p:cNvSpPr/>
              <p:nvPr/>
            </p:nvSpPr>
            <p:spPr>
              <a:xfrm>
                <a:off x="1325425" y="1315975"/>
                <a:ext cx="374700" cy="120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98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30"/>
              <p:cNvSpPr/>
              <p:nvPr/>
            </p:nvSpPr>
            <p:spPr>
              <a:xfrm>
                <a:off x="1325425" y="1621600"/>
                <a:ext cx="374700" cy="120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98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1" name="Google Shape;321;p30"/>
          <p:cNvGrpSpPr/>
          <p:nvPr/>
        </p:nvGrpSpPr>
        <p:grpSpPr>
          <a:xfrm>
            <a:off x="4407050" y="1426566"/>
            <a:ext cx="2372802" cy="575844"/>
            <a:chOff x="4398332" y="1364477"/>
            <a:chExt cx="2372802" cy="575844"/>
          </a:xfrm>
        </p:grpSpPr>
        <p:pic>
          <p:nvPicPr>
            <p:cNvPr id="322" name="Google Shape;322;p3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883198" y="1364477"/>
              <a:ext cx="1887937" cy="5758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30"/>
            <p:cNvSpPr/>
            <p:nvPr/>
          </p:nvSpPr>
          <p:spPr>
            <a:xfrm>
              <a:off x="4398332" y="1469875"/>
              <a:ext cx="393300" cy="314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9" name="Shape 3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0" name="Google Shape;3240;p156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Basis for </a:t>
            </a:r>
            <a:r>
              <a:rPr i="1" lang="en"/>
              <a:t>in vitro</a:t>
            </a:r>
            <a:r>
              <a:rPr lang="en"/>
              <a:t>-</a:t>
            </a:r>
            <a:r>
              <a:rPr i="1" lang="en"/>
              <a:t>in vivo</a:t>
            </a:r>
            <a:r>
              <a:rPr lang="en"/>
              <a:t> differences</a:t>
            </a:r>
            <a:endParaRPr/>
          </a:p>
        </p:txBody>
      </p:sp>
      <p:sp>
        <p:nvSpPr>
          <p:cNvPr id="3241" name="Google Shape;3241;p156"/>
          <p:cNvSpPr txBox="1"/>
          <p:nvPr>
            <p:ph idx="1" type="body"/>
          </p:nvPr>
        </p:nvSpPr>
        <p:spPr>
          <a:xfrm>
            <a:off x="457200" y="969075"/>
            <a:ext cx="8229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pH (optima, experimentally selected, etc)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 - Arrhenius law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buffer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protein interactions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crowding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Many more...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5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3246;p157"/>
          <p:cNvSpPr txBox="1"/>
          <p:nvPr>
            <p:ph type="title"/>
          </p:nvPr>
        </p:nvSpPr>
        <p:spPr>
          <a:xfrm>
            <a:off x="685800" y="285750"/>
            <a:ext cx="7772400" cy="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In vivo k</a:t>
            </a:r>
            <a:r>
              <a:rPr baseline="-25000" i="1" lang="en"/>
              <a:t>cat</a:t>
            </a:r>
            <a:r>
              <a:rPr i="1" lang="en"/>
              <a:t>s</a:t>
            </a:r>
            <a:endParaRPr i="1"/>
          </a:p>
        </p:txBody>
      </p:sp>
      <p:pic>
        <p:nvPicPr>
          <p:cNvPr id="3247" name="Google Shape;3247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475" y="1085850"/>
            <a:ext cx="7562809" cy="37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8" name="Google Shape;3248;p157"/>
          <p:cNvSpPr txBox="1"/>
          <p:nvPr/>
        </p:nvSpPr>
        <p:spPr>
          <a:xfrm>
            <a:off x="7090800" y="4965900"/>
            <a:ext cx="20532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http://www.pnas.org/content/113/12/3401</a:t>
            </a:r>
            <a:endParaRPr sz="800"/>
          </a:p>
        </p:txBody>
      </p:sp>
      <p:sp>
        <p:nvSpPr>
          <p:cNvPr id="3249" name="Google Shape;3249;p157"/>
          <p:cNvSpPr/>
          <p:nvPr/>
        </p:nvSpPr>
        <p:spPr>
          <a:xfrm>
            <a:off x="745475" y="1071575"/>
            <a:ext cx="7562700" cy="376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3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Google Shape;3254;p158"/>
          <p:cNvSpPr txBox="1"/>
          <p:nvPr>
            <p:ph idx="1" type="body"/>
          </p:nvPr>
        </p:nvSpPr>
        <p:spPr>
          <a:xfrm>
            <a:off x="96150" y="1300500"/>
            <a:ext cx="4202700" cy="22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Generally good agreement between </a:t>
            </a:r>
            <a:r>
              <a:rPr i="1" lang="en"/>
              <a:t>in vivo</a:t>
            </a:r>
            <a:r>
              <a:rPr lang="en"/>
              <a:t> and </a:t>
            </a:r>
            <a:r>
              <a:rPr i="1" lang="en"/>
              <a:t>in vitro </a:t>
            </a:r>
            <a:r>
              <a:rPr lang="en"/>
              <a:t>k</a:t>
            </a:r>
            <a:r>
              <a:rPr baseline="-25000" lang="en"/>
              <a:t>cat</a:t>
            </a:r>
            <a:r>
              <a:rPr lang="en"/>
              <a:t> values</a:t>
            </a:r>
            <a:endParaRPr/>
          </a:p>
        </p:txBody>
      </p:sp>
      <p:pic>
        <p:nvPicPr>
          <p:cNvPr id="3255" name="Google Shape;3255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6125" y="326187"/>
            <a:ext cx="4523175" cy="44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6" name="Google Shape;3256;p158"/>
          <p:cNvSpPr/>
          <p:nvPr/>
        </p:nvSpPr>
        <p:spPr>
          <a:xfrm>
            <a:off x="4166125" y="326175"/>
            <a:ext cx="4523100" cy="449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159"/>
          <p:cNvSpPr txBox="1"/>
          <p:nvPr>
            <p:ph type="title"/>
          </p:nvPr>
        </p:nvSpPr>
        <p:spPr>
          <a:xfrm>
            <a:off x="685800" y="285750"/>
            <a:ext cx="4293000" cy="8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factors</a:t>
            </a:r>
            <a:endParaRPr/>
          </a:p>
        </p:txBody>
      </p:sp>
      <p:pic>
        <p:nvPicPr>
          <p:cNvPr id="3262" name="Google Shape;3262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201" y="298913"/>
            <a:ext cx="3854175" cy="454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3" name="Google Shape;3263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519" y="2026957"/>
            <a:ext cx="3327550" cy="13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4" name="Google Shape;3264;p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2450" y="4125350"/>
            <a:ext cx="2609275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5" name="Google Shape;3265;p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6000" y="3549343"/>
            <a:ext cx="3657499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6" name="Google Shape;3266;p159"/>
          <p:cNvPicPr preferRelativeResize="0"/>
          <p:nvPr/>
        </p:nvPicPr>
        <p:blipFill rotWithShape="1">
          <a:blip r:embed="rId7">
            <a:alphaModFix/>
          </a:blip>
          <a:srcRect b="58908" l="60133" r="550" t="26579"/>
          <a:stretch/>
        </p:blipFill>
        <p:spPr>
          <a:xfrm>
            <a:off x="1345563" y="1304750"/>
            <a:ext cx="2973474" cy="54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7" name="Google Shape;3267;p159"/>
          <p:cNvSpPr/>
          <p:nvPr/>
        </p:nvSpPr>
        <p:spPr>
          <a:xfrm>
            <a:off x="4948200" y="298925"/>
            <a:ext cx="3854100" cy="454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1" name="Shape 3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2" name="Google Shape;3272;p160"/>
          <p:cNvSpPr txBox="1"/>
          <p:nvPr>
            <p:ph type="title"/>
          </p:nvPr>
        </p:nvSpPr>
        <p:spPr>
          <a:xfrm>
            <a:off x="685800" y="285750"/>
            <a:ext cx="7772400" cy="57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findings</a:t>
            </a:r>
            <a:endParaRPr/>
          </a:p>
        </p:txBody>
      </p:sp>
      <p:sp>
        <p:nvSpPr>
          <p:cNvPr id="3273" name="Google Shape;3273;p160"/>
          <p:cNvSpPr txBox="1"/>
          <p:nvPr>
            <p:ph idx="1" type="body"/>
          </p:nvPr>
        </p:nvSpPr>
        <p:spPr>
          <a:xfrm>
            <a:off x="685800" y="1005200"/>
            <a:ext cx="77724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</a:t>
            </a:r>
            <a:r>
              <a:rPr baseline="-25000" lang="en"/>
              <a:t>cat</a:t>
            </a:r>
            <a:r>
              <a:rPr lang="en"/>
              <a:t> values can be estimated from </a:t>
            </a:r>
            <a:r>
              <a:rPr i="1" lang="en"/>
              <a:t>in vivo</a:t>
            </a:r>
            <a:r>
              <a:rPr lang="en"/>
              <a:t> v and 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"/>
              <a:t>in vivo</a:t>
            </a:r>
            <a:r>
              <a:rPr lang="en"/>
              <a:t> k</a:t>
            </a:r>
            <a:r>
              <a:rPr baseline="-25000" lang="en"/>
              <a:t>cat</a:t>
            </a:r>
            <a:r>
              <a:rPr lang="en"/>
              <a:t> values agree surprisingly well with </a:t>
            </a:r>
            <a:r>
              <a:rPr i="1" lang="en"/>
              <a:t>in vitro</a:t>
            </a:r>
            <a:r>
              <a:rPr lang="en"/>
              <a:t>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Saturation and thermodynamic factors can explain outliers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7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Google Shape;3278;p161"/>
          <p:cNvSpPr txBox="1"/>
          <p:nvPr>
            <p:ph type="title"/>
          </p:nvPr>
        </p:nvSpPr>
        <p:spPr>
          <a:xfrm>
            <a:off x="722312" y="3305175"/>
            <a:ext cx="7772400" cy="18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538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Font typeface="Helvetica Neue"/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Explaining </a:t>
            </a:r>
            <a:r>
              <a:rPr b="1" i="1" lang="en" sz="4000"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b="1" baseline="-25000" i="1" lang="en" sz="4000">
                <a:latin typeface="Helvetica Neue"/>
                <a:ea typeface="Helvetica Neue"/>
                <a:cs typeface="Helvetica Neue"/>
                <a:sym typeface="Helvetica Neue"/>
              </a:rPr>
              <a:t>cat</a:t>
            </a:r>
            <a:r>
              <a:rPr b="1" i="1" lang="en" sz="40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values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162"/>
          <p:cNvSpPr txBox="1"/>
          <p:nvPr>
            <p:ph type="title"/>
          </p:nvPr>
        </p:nvSpPr>
        <p:spPr>
          <a:xfrm>
            <a:off x="685800" y="285750"/>
            <a:ext cx="7772400" cy="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In vivo k</a:t>
            </a:r>
            <a:r>
              <a:rPr baseline="-25000" i="1" lang="en"/>
              <a:t>cat</a:t>
            </a:r>
            <a:r>
              <a:rPr i="1" lang="en"/>
              <a:t>s</a:t>
            </a:r>
            <a:endParaRPr i="1"/>
          </a:p>
        </p:txBody>
      </p:sp>
      <p:sp>
        <p:nvSpPr>
          <p:cNvPr id="3284" name="Google Shape;3284;p162"/>
          <p:cNvSpPr txBox="1"/>
          <p:nvPr>
            <p:ph idx="1" type="body"/>
          </p:nvPr>
        </p:nvSpPr>
        <p:spPr>
          <a:xfrm>
            <a:off x="685800" y="1128825"/>
            <a:ext cx="77724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Knowledge:</a:t>
            </a:r>
            <a:r>
              <a:rPr lang="en"/>
              <a:t> We know that some enzymes are fast while others are slow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Question:</a:t>
            </a:r>
            <a:r>
              <a:rPr lang="en"/>
              <a:t> Can we understand the principles that determine </a:t>
            </a:r>
            <a:r>
              <a:rPr i="1" lang="en"/>
              <a:t>k</a:t>
            </a:r>
            <a:r>
              <a:rPr baseline="-25000" i="1" lang="en"/>
              <a:t>cat</a:t>
            </a:r>
            <a:r>
              <a:rPr lang="en"/>
              <a:t> values?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163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 on </a:t>
            </a:r>
            <a:r>
              <a:rPr i="1" lang="en"/>
              <a:t>k</a:t>
            </a:r>
            <a:r>
              <a:rPr baseline="-25000" i="1" lang="en"/>
              <a:t>cat</a:t>
            </a:r>
            <a:endParaRPr/>
          </a:p>
        </p:txBody>
      </p:sp>
      <p:sp>
        <p:nvSpPr>
          <p:cNvPr id="3290" name="Google Shape;3290;p163"/>
          <p:cNvSpPr txBox="1"/>
          <p:nvPr>
            <p:ph idx="1" type="body"/>
          </p:nvPr>
        </p:nvSpPr>
        <p:spPr>
          <a:xfrm>
            <a:off x="96125" y="1211225"/>
            <a:ext cx="4937400" cy="33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Diffusion limit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10</a:t>
            </a:r>
            <a:r>
              <a:rPr baseline="30000" lang="en"/>
              <a:t>9</a:t>
            </a:r>
            <a:r>
              <a:rPr lang="en"/>
              <a:t> s</a:t>
            </a:r>
            <a:r>
              <a:rPr baseline="30000" lang="en"/>
              <a:t>-1</a:t>
            </a:r>
            <a:r>
              <a:rPr lang="en"/>
              <a:t> on/off 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Haldane relationship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high k</a:t>
            </a:r>
            <a:r>
              <a:rPr baseline="-25000" lang="en"/>
              <a:t>cat</a:t>
            </a:r>
            <a:r>
              <a:rPr baseline="30000" lang="en"/>
              <a:t>+</a:t>
            </a:r>
            <a:r>
              <a:rPr lang="en"/>
              <a:t> requires loose binding or high k</a:t>
            </a:r>
            <a:r>
              <a:rPr baseline="-25000" lang="en"/>
              <a:t>cat</a:t>
            </a:r>
            <a:r>
              <a:rPr baseline="30000" lang="en">
                <a:solidFill>
                  <a:schemeClr val="dk1"/>
                </a:solidFill>
              </a:rPr>
              <a:t>-</a:t>
            </a:r>
            <a:endParaRPr baseline="300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Do k</a:t>
            </a:r>
            <a:r>
              <a:rPr baseline="-25000" lang="en">
                <a:solidFill>
                  <a:schemeClr val="dk1"/>
                </a:solidFill>
              </a:rPr>
              <a:t>cat</a:t>
            </a:r>
            <a:r>
              <a:rPr lang="en">
                <a:solidFill>
                  <a:schemeClr val="dk1"/>
                </a:solidFill>
              </a:rPr>
              <a:t>s evolve to their optimal levels?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91" name="Google Shape;3291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150" y="1572550"/>
            <a:ext cx="3680801" cy="2760601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p163"/>
          <p:cNvSpPr/>
          <p:nvPr/>
        </p:nvSpPr>
        <p:spPr>
          <a:xfrm>
            <a:off x="4993150" y="1572550"/>
            <a:ext cx="3680700" cy="276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6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p164"/>
          <p:cNvSpPr txBox="1"/>
          <p:nvPr>
            <p:ph type="title"/>
          </p:nvPr>
        </p:nvSpPr>
        <p:spPr>
          <a:xfrm>
            <a:off x="199150" y="285750"/>
            <a:ext cx="8259000" cy="12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‘Moderately Efficient’ Enzyme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8" name="Google Shape;3298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50" y="1448950"/>
            <a:ext cx="8298726" cy="29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9" name="Google Shape;3299;p164"/>
          <p:cNvSpPr/>
          <p:nvPr/>
        </p:nvSpPr>
        <p:spPr>
          <a:xfrm>
            <a:off x="343250" y="1448950"/>
            <a:ext cx="8298600" cy="2928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3" name="Shape 3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4" name="Google Shape;3304;p165"/>
          <p:cNvSpPr txBox="1"/>
          <p:nvPr>
            <p:ph type="title"/>
          </p:nvPr>
        </p:nvSpPr>
        <p:spPr>
          <a:xfrm>
            <a:off x="412025" y="285750"/>
            <a:ext cx="8046300" cy="7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Subsystem</a:t>
            </a:r>
            <a:endParaRPr/>
          </a:p>
        </p:txBody>
      </p:sp>
      <p:sp>
        <p:nvSpPr>
          <p:cNvPr id="3305" name="Google Shape;3305;p165"/>
          <p:cNvSpPr txBox="1"/>
          <p:nvPr>
            <p:ph idx="1" type="body"/>
          </p:nvPr>
        </p:nvSpPr>
        <p:spPr>
          <a:xfrm>
            <a:off x="457200" y="969075"/>
            <a:ext cx="8229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6" name="Google Shape;3306;p165"/>
          <p:cNvSpPr txBox="1"/>
          <p:nvPr/>
        </p:nvSpPr>
        <p:spPr>
          <a:xfrm>
            <a:off x="6795300" y="4959000"/>
            <a:ext cx="23487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https://pubs.acs.org/doi/abs/10.1021/bi2002289</a:t>
            </a:r>
            <a:endParaRPr sz="800"/>
          </a:p>
        </p:txBody>
      </p:sp>
      <p:pic>
        <p:nvPicPr>
          <p:cNvPr id="3307" name="Google Shape;3307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50" y="1291025"/>
            <a:ext cx="4262718" cy="351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8" name="Google Shape;3308;p165"/>
          <p:cNvPicPr preferRelativeResize="0"/>
          <p:nvPr/>
        </p:nvPicPr>
        <p:blipFill rotWithShape="1">
          <a:blip r:embed="rId4">
            <a:alphaModFix/>
          </a:blip>
          <a:srcRect b="0" l="0" r="0" t="2477"/>
          <a:stretch/>
        </p:blipFill>
        <p:spPr>
          <a:xfrm>
            <a:off x="4492850" y="1291025"/>
            <a:ext cx="4402525" cy="351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309" name="Google Shape;3309;p165"/>
          <p:cNvSpPr/>
          <p:nvPr/>
        </p:nvSpPr>
        <p:spPr>
          <a:xfrm>
            <a:off x="188750" y="1291025"/>
            <a:ext cx="8706600" cy="3519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/>
          <p:nvPr>
            <p:ph type="title"/>
          </p:nvPr>
        </p:nvSpPr>
        <p:spPr>
          <a:xfrm>
            <a:off x="311325" y="193457"/>
            <a:ext cx="8582400" cy="8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Simplifying assumptions as flux balances</a:t>
            </a:r>
            <a:endParaRPr/>
          </a:p>
        </p:txBody>
      </p:sp>
      <p:grpSp>
        <p:nvGrpSpPr>
          <p:cNvPr id="329" name="Google Shape;329;p31"/>
          <p:cNvGrpSpPr/>
          <p:nvPr/>
        </p:nvGrpSpPr>
        <p:grpSpPr>
          <a:xfrm>
            <a:off x="4072002" y="3888739"/>
            <a:ext cx="1070400" cy="595204"/>
            <a:chOff x="3560990" y="3195382"/>
            <a:chExt cx="1070400" cy="595204"/>
          </a:xfrm>
        </p:grpSpPr>
        <p:sp>
          <p:nvSpPr>
            <p:cNvPr id="330" name="Google Shape;330;p31"/>
            <p:cNvSpPr txBox="1"/>
            <p:nvPr/>
          </p:nvSpPr>
          <p:spPr>
            <a:xfrm>
              <a:off x="3615022" y="3607586"/>
              <a:ext cx="9735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rgbClr val="980000"/>
                  </a:solidFill>
                </a:rPr>
                <a:t>assumption</a:t>
              </a:r>
              <a:endParaRPr i="1" sz="1200">
                <a:solidFill>
                  <a:srgbClr val="980000"/>
                </a:solidFill>
              </a:endParaRPr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3560990" y="3195382"/>
              <a:ext cx="1070400" cy="18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 QEA</a:t>
              </a:r>
              <a:endParaRPr sz="1000"/>
            </a:p>
          </p:txBody>
        </p:sp>
      </p:grpSp>
      <p:grpSp>
        <p:nvGrpSpPr>
          <p:cNvPr id="332" name="Google Shape;332;p31"/>
          <p:cNvGrpSpPr/>
          <p:nvPr/>
        </p:nvGrpSpPr>
        <p:grpSpPr>
          <a:xfrm>
            <a:off x="501050" y="3168313"/>
            <a:ext cx="3740700" cy="1315631"/>
            <a:chOff x="501050" y="3168313"/>
            <a:chExt cx="3740700" cy="1315631"/>
          </a:xfrm>
        </p:grpSpPr>
        <p:grpSp>
          <p:nvGrpSpPr>
            <p:cNvPr id="333" name="Google Shape;333;p31"/>
            <p:cNvGrpSpPr/>
            <p:nvPr/>
          </p:nvGrpSpPr>
          <p:grpSpPr>
            <a:xfrm>
              <a:off x="1493813" y="3801864"/>
              <a:ext cx="2221991" cy="682079"/>
              <a:chOff x="825575" y="4023414"/>
              <a:chExt cx="2221991" cy="682079"/>
            </a:xfrm>
          </p:grpSpPr>
          <p:sp>
            <p:nvSpPr>
              <p:cNvPr id="334" name="Google Shape;334;p31"/>
              <p:cNvSpPr txBox="1"/>
              <p:nvPr/>
            </p:nvSpPr>
            <p:spPr>
              <a:xfrm>
                <a:off x="1449821" y="4522493"/>
                <a:ext cx="973500" cy="1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200">
                    <a:solidFill>
                      <a:srgbClr val="980000"/>
                    </a:solidFill>
                  </a:rPr>
                  <a:t>mechanism</a:t>
                </a:r>
                <a:endParaRPr i="1" sz="1200">
                  <a:solidFill>
                    <a:srgbClr val="980000"/>
                  </a:solidFill>
                </a:endParaRPr>
              </a:p>
            </p:txBody>
          </p:sp>
          <p:pic>
            <p:nvPicPr>
              <p:cNvPr id="335" name="Google Shape;335;p3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25575" y="4023414"/>
                <a:ext cx="2221991" cy="3909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6" name="Google Shape;336;p31"/>
            <p:cNvSpPr txBox="1"/>
            <p:nvPr/>
          </p:nvSpPr>
          <p:spPr>
            <a:xfrm>
              <a:off x="501050" y="3168313"/>
              <a:ext cx="37407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The Quasi-equilibrium assumption (</a:t>
              </a:r>
              <a:r>
                <a:rPr b="1" lang="en"/>
                <a:t>link</a:t>
              </a:r>
              <a:r>
                <a:rPr lang="en"/>
                <a:t>)</a:t>
              </a:r>
              <a:endParaRPr/>
            </a:p>
          </p:txBody>
        </p:sp>
      </p:grpSp>
      <p:grpSp>
        <p:nvGrpSpPr>
          <p:cNvPr id="337" name="Google Shape;337;p31"/>
          <p:cNvGrpSpPr/>
          <p:nvPr/>
        </p:nvGrpSpPr>
        <p:grpSpPr>
          <a:xfrm>
            <a:off x="501050" y="1126488"/>
            <a:ext cx="3740700" cy="1310581"/>
            <a:chOff x="501050" y="1126488"/>
            <a:chExt cx="3740700" cy="1310581"/>
          </a:xfrm>
        </p:grpSpPr>
        <p:sp>
          <p:nvSpPr>
            <p:cNvPr id="338" name="Google Shape;338;p31"/>
            <p:cNvSpPr txBox="1"/>
            <p:nvPr/>
          </p:nvSpPr>
          <p:spPr>
            <a:xfrm>
              <a:off x="501050" y="1126488"/>
              <a:ext cx="37407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The Quasi-steady state assumption (</a:t>
              </a:r>
              <a:r>
                <a:rPr b="1" lang="en"/>
                <a:t>node</a:t>
              </a:r>
              <a:r>
                <a:rPr lang="en"/>
                <a:t>)</a:t>
              </a:r>
              <a:endParaRPr/>
            </a:p>
          </p:txBody>
        </p:sp>
        <p:grpSp>
          <p:nvGrpSpPr>
            <p:cNvPr id="339" name="Google Shape;339;p31"/>
            <p:cNvGrpSpPr/>
            <p:nvPr/>
          </p:nvGrpSpPr>
          <p:grpSpPr>
            <a:xfrm>
              <a:off x="1372538" y="1754989"/>
              <a:ext cx="2221991" cy="682079"/>
              <a:chOff x="825575" y="4023414"/>
              <a:chExt cx="2221991" cy="682079"/>
            </a:xfrm>
          </p:grpSpPr>
          <p:sp>
            <p:nvSpPr>
              <p:cNvPr id="340" name="Google Shape;340;p31"/>
              <p:cNvSpPr txBox="1"/>
              <p:nvPr/>
            </p:nvSpPr>
            <p:spPr>
              <a:xfrm>
                <a:off x="1449821" y="4522493"/>
                <a:ext cx="973500" cy="1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200">
                    <a:solidFill>
                      <a:srgbClr val="980000"/>
                    </a:solidFill>
                  </a:rPr>
                  <a:t>mechanism</a:t>
                </a:r>
                <a:endParaRPr i="1" sz="1200">
                  <a:solidFill>
                    <a:srgbClr val="980000"/>
                  </a:solidFill>
                </a:endParaRPr>
              </a:p>
            </p:txBody>
          </p:sp>
          <p:pic>
            <p:nvPicPr>
              <p:cNvPr id="341" name="Google Shape;341;p3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25575" y="4023414"/>
                <a:ext cx="2221991" cy="3909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42" name="Google Shape;342;p31"/>
          <p:cNvGrpSpPr/>
          <p:nvPr/>
        </p:nvGrpSpPr>
        <p:grpSpPr>
          <a:xfrm>
            <a:off x="5221325" y="1677325"/>
            <a:ext cx="3485525" cy="988343"/>
            <a:chOff x="5221325" y="1677325"/>
            <a:chExt cx="3485525" cy="988343"/>
          </a:xfrm>
        </p:grpSpPr>
        <p:sp>
          <p:nvSpPr>
            <p:cNvPr id="343" name="Google Shape;343;p31"/>
            <p:cNvSpPr txBox="1"/>
            <p:nvPr/>
          </p:nvSpPr>
          <p:spPr>
            <a:xfrm>
              <a:off x="5863733" y="2482668"/>
              <a:ext cx="9735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rgbClr val="980000"/>
                  </a:solidFill>
                </a:rPr>
                <a:t>rate law</a:t>
              </a:r>
              <a:endParaRPr i="1" sz="1200">
                <a:solidFill>
                  <a:srgbClr val="980000"/>
                </a:solidFill>
              </a:endParaRPr>
            </a:p>
          </p:txBody>
        </p:sp>
        <p:pic>
          <p:nvPicPr>
            <p:cNvPr id="344" name="Google Shape;34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21325" y="1677325"/>
              <a:ext cx="1536192" cy="5120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5" name="Google Shape;345;p31"/>
            <p:cNvGrpSpPr/>
            <p:nvPr/>
          </p:nvGrpSpPr>
          <p:grpSpPr>
            <a:xfrm>
              <a:off x="6991750" y="1677325"/>
              <a:ext cx="1715100" cy="513600"/>
              <a:chOff x="6991750" y="1677325"/>
              <a:chExt cx="1715100" cy="513600"/>
            </a:xfrm>
          </p:grpSpPr>
          <p:sp>
            <p:nvSpPr>
              <p:cNvPr id="346" name="Google Shape;346;p31"/>
              <p:cNvSpPr/>
              <p:nvPr/>
            </p:nvSpPr>
            <p:spPr>
              <a:xfrm>
                <a:off x="6991750" y="1677325"/>
                <a:ext cx="1715100" cy="513600"/>
              </a:xfrm>
              <a:prstGeom prst="rect">
                <a:avLst/>
              </a:prstGeom>
              <a:noFill/>
              <a:ln cap="flat" cmpd="sng" w="9525">
                <a:solidFill>
                  <a:srgbClr val="3D85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47" name="Google Shape;347;p3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017575" y="1715230"/>
                <a:ext cx="1636776" cy="4587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48" name="Google Shape;348;p31"/>
          <p:cNvGrpSpPr/>
          <p:nvPr/>
        </p:nvGrpSpPr>
        <p:grpSpPr>
          <a:xfrm>
            <a:off x="5342600" y="3669555"/>
            <a:ext cx="2840822" cy="1042988"/>
            <a:chOff x="5342600" y="3669555"/>
            <a:chExt cx="2840822" cy="1042988"/>
          </a:xfrm>
        </p:grpSpPr>
        <p:pic>
          <p:nvPicPr>
            <p:cNvPr id="349" name="Google Shape;349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42600" y="3669555"/>
              <a:ext cx="1499616" cy="594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p31"/>
            <p:cNvSpPr txBox="1"/>
            <p:nvPr/>
          </p:nvSpPr>
          <p:spPr>
            <a:xfrm>
              <a:off x="5985008" y="4529543"/>
              <a:ext cx="9735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rgbClr val="980000"/>
                  </a:solidFill>
                </a:rPr>
                <a:t>rate law</a:t>
              </a:r>
              <a:endParaRPr i="1" sz="1200">
                <a:solidFill>
                  <a:srgbClr val="980000"/>
                </a:solidFill>
              </a:endParaRPr>
            </a:p>
          </p:txBody>
        </p:sp>
        <p:grpSp>
          <p:nvGrpSpPr>
            <p:cNvPr id="351" name="Google Shape;351;p31"/>
            <p:cNvGrpSpPr/>
            <p:nvPr/>
          </p:nvGrpSpPr>
          <p:grpSpPr>
            <a:xfrm>
              <a:off x="7113022" y="3724200"/>
              <a:ext cx="1070400" cy="513600"/>
              <a:chOff x="7113022" y="3724200"/>
              <a:chExt cx="1070400" cy="513600"/>
            </a:xfrm>
          </p:grpSpPr>
          <p:sp>
            <p:nvSpPr>
              <p:cNvPr id="352" name="Google Shape;352;p31"/>
              <p:cNvSpPr/>
              <p:nvPr/>
            </p:nvSpPr>
            <p:spPr>
              <a:xfrm>
                <a:off x="7113022" y="3724200"/>
                <a:ext cx="1070400" cy="513600"/>
              </a:xfrm>
              <a:prstGeom prst="rect">
                <a:avLst/>
              </a:prstGeom>
              <a:noFill/>
              <a:ln cap="flat" cmpd="sng" w="9525">
                <a:solidFill>
                  <a:srgbClr val="3D85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53" name="Google Shape;353;p3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157025" y="3756675"/>
                <a:ext cx="946404" cy="4206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54" name="Google Shape;354;p31"/>
          <p:cNvGrpSpPr/>
          <p:nvPr/>
        </p:nvGrpSpPr>
        <p:grpSpPr>
          <a:xfrm>
            <a:off x="769503" y="3770575"/>
            <a:ext cx="2439600" cy="1139800"/>
            <a:chOff x="769503" y="3770575"/>
            <a:chExt cx="2439600" cy="1139800"/>
          </a:xfrm>
        </p:grpSpPr>
        <p:grpSp>
          <p:nvGrpSpPr>
            <p:cNvPr id="355" name="Google Shape;355;p31"/>
            <p:cNvGrpSpPr/>
            <p:nvPr/>
          </p:nvGrpSpPr>
          <p:grpSpPr>
            <a:xfrm>
              <a:off x="769503" y="3770575"/>
              <a:ext cx="2439600" cy="1139800"/>
              <a:chOff x="769503" y="3770575"/>
              <a:chExt cx="2439600" cy="1139800"/>
            </a:xfrm>
          </p:grpSpPr>
          <p:sp>
            <p:nvSpPr>
              <p:cNvPr id="356" name="Google Shape;356;p31"/>
              <p:cNvSpPr/>
              <p:nvPr/>
            </p:nvSpPr>
            <p:spPr>
              <a:xfrm>
                <a:off x="2099975" y="3770575"/>
                <a:ext cx="312600" cy="448800"/>
              </a:xfrm>
              <a:prstGeom prst="rect">
                <a:avLst/>
              </a:prstGeom>
              <a:noFill/>
              <a:ln cap="flat" cmpd="sng" w="9525">
                <a:solidFill>
                  <a:srgbClr val="3D85C6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57" name="Google Shape;357;p31"/>
              <p:cNvCxnSpPr>
                <a:stCxn id="356" idx="2"/>
                <a:endCxn id="358" idx="0"/>
              </p:cNvCxnSpPr>
              <p:nvPr/>
            </p:nvCxnSpPr>
            <p:spPr>
              <a:xfrm flipH="1">
                <a:off x="1989275" y="4219375"/>
                <a:ext cx="267000" cy="387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D85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8" name="Google Shape;358;p31"/>
              <p:cNvSpPr txBox="1"/>
              <p:nvPr/>
            </p:nvSpPr>
            <p:spPr>
              <a:xfrm>
                <a:off x="769503" y="4607375"/>
                <a:ext cx="2439600" cy="303000"/>
              </a:xfrm>
              <a:prstGeom prst="rect">
                <a:avLst/>
              </a:prstGeom>
              <a:noFill/>
              <a:ln cap="flat" cmpd="sng" w="9525">
                <a:solidFill>
                  <a:srgbClr val="3D85C6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1100"/>
                  <a:t>QEA:  Flux balance; </a:t>
                </a:r>
                <a:endParaRPr b="1" baseline="-25000" i="1" sz="1100"/>
              </a:p>
            </p:txBody>
          </p:sp>
        </p:grpSp>
        <p:pic>
          <p:nvPicPr>
            <p:cNvPr id="359" name="Google Shape;359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297258" y="4735847"/>
              <a:ext cx="581891" cy="914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31"/>
          <p:cNvGrpSpPr/>
          <p:nvPr/>
        </p:nvGrpSpPr>
        <p:grpSpPr>
          <a:xfrm>
            <a:off x="3950727" y="1841864"/>
            <a:ext cx="1070400" cy="595204"/>
            <a:chOff x="3560990" y="3195382"/>
            <a:chExt cx="1070400" cy="595204"/>
          </a:xfrm>
        </p:grpSpPr>
        <p:sp>
          <p:nvSpPr>
            <p:cNvPr id="361" name="Google Shape;361;p31"/>
            <p:cNvSpPr txBox="1"/>
            <p:nvPr/>
          </p:nvSpPr>
          <p:spPr>
            <a:xfrm>
              <a:off x="3615022" y="3607586"/>
              <a:ext cx="9735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rgbClr val="980000"/>
                  </a:solidFill>
                </a:rPr>
                <a:t>assumption</a:t>
              </a:r>
              <a:endParaRPr i="1" sz="1200">
                <a:solidFill>
                  <a:srgbClr val="980000"/>
                </a:solidFill>
              </a:endParaRPr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3560990" y="3195382"/>
              <a:ext cx="1070400" cy="18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QSSA</a:t>
              </a:r>
              <a:endParaRPr sz="1000"/>
            </a:p>
          </p:txBody>
        </p:sp>
      </p:grpSp>
      <p:grpSp>
        <p:nvGrpSpPr>
          <p:cNvPr id="363" name="Google Shape;363;p31"/>
          <p:cNvGrpSpPr/>
          <p:nvPr/>
        </p:nvGrpSpPr>
        <p:grpSpPr>
          <a:xfrm>
            <a:off x="2135750" y="1779900"/>
            <a:ext cx="3180250" cy="1167600"/>
            <a:chOff x="2135750" y="1779900"/>
            <a:chExt cx="3180250" cy="1167600"/>
          </a:xfrm>
        </p:grpSpPr>
        <p:sp>
          <p:nvSpPr>
            <p:cNvPr id="364" name="Google Shape;364;p31"/>
            <p:cNvSpPr/>
            <p:nvPr/>
          </p:nvSpPr>
          <p:spPr>
            <a:xfrm>
              <a:off x="2135750" y="1779900"/>
              <a:ext cx="578400" cy="254400"/>
            </a:xfrm>
            <a:prstGeom prst="rect">
              <a:avLst/>
            </a:prstGeom>
            <a:noFill/>
            <a:ln cap="flat" cmpd="sng" w="9525">
              <a:solidFill>
                <a:srgbClr val="3D85C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5" name="Google Shape;365;p31"/>
            <p:cNvGrpSpPr/>
            <p:nvPr/>
          </p:nvGrpSpPr>
          <p:grpSpPr>
            <a:xfrm>
              <a:off x="2293500" y="2034300"/>
              <a:ext cx="3022500" cy="913200"/>
              <a:chOff x="2293500" y="2034300"/>
              <a:chExt cx="3022500" cy="913200"/>
            </a:xfrm>
          </p:grpSpPr>
          <p:grpSp>
            <p:nvGrpSpPr>
              <p:cNvPr id="366" name="Google Shape;366;p31"/>
              <p:cNvGrpSpPr/>
              <p:nvPr/>
            </p:nvGrpSpPr>
            <p:grpSpPr>
              <a:xfrm>
                <a:off x="2293500" y="2034300"/>
                <a:ext cx="3022500" cy="913200"/>
                <a:chOff x="817450" y="3997287"/>
                <a:chExt cx="3022500" cy="913200"/>
              </a:xfrm>
            </p:grpSpPr>
            <p:cxnSp>
              <p:nvCxnSpPr>
                <p:cNvPr id="367" name="Google Shape;367;p31"/>
                <p:cNvCxnSpPr>
                  <a:stCxn id="364" idx="2"/>
                  <a:endCxn id="368" idx="0"/>
                </p:cNvCxnSpPr>
                <p:nvPr/>
              </p:nvCxnSpPr>
              <p:spPr>
                <a:xfrm>
                  <a:off x="948900" y="3997287"/>
                  <a:ext cx="1379700" cy="610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3D85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68" name="Google Shape;368;p31"/>
                <p:cNvSpPr txBox="1"/>
                <p:nvPr/>
              </p:nvSpPr>
              <p:spPr>
                <a:xfrm>
                  <a:off x="817450" y="4607487"/>
                  <a:ext cx="3022500" cy="3030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3D85C6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1" lang="en" sz="1100"/>
                    <a:t>QSSA:  Flux balance on X;</a:t>
                  </a:r>
                  <a:endParaRPr b="1" baseline="-25000" i="1" sz="1100"/>
                </a:p>
              </p:txBody>
            </p:sp>
          </p:grpSp>
          <p:pic>
            <p:nvPicPr>
              <p:cNvPr id="369" name="Google Shape;369;p3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287180" y="2749313"/>
                <a:ext cx="896112" cy="1244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3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Google Shape;3314;p166"/>
          <p:cNvSpPr txBox="1"/>
          <p:nvPr>
            <p:ph type="title"/>
          </p:nvPr>
        </p:nvSpPr>
        <p:spPr>
          <a:xfrm>
            <a:off x="439500" y="285750"/>
            <a:ext cx="8018700" cy="8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Hypothesis: Insufficient evolution</a:t>
            </a:r>
            <a:endParaRPr/>
          </a:p>
        </p:txBody>
      </p:sp>
      <p:pic>
        <p:nvPicPr>
          <p:cNvPr id="3315" name="Google Shape;3315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25" y="1101450"/>
            <a:ext cx="5943600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6" name="Google Shape;3316;p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3602" y="1334950"/>
            <a:ext cx="3405550" cy="13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0" name="Shape 3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Google Shape;3321;p167"/>
          <p:cNvSpPr txBox="1"/>
          <p:nvPr>
            <p:ph type="title"/>
          </p:nvPr>
        </p:nvSpPr>
        <p:spPr>
          <a:xfrm>
            <a:off x="685800" y="285750"/>
            <a:ext cx="77724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kcat evolution simulation</a:t>
            </a:r>
            <a:endParaRPr/>
          </a:p>
        </p:txBody>
      </p:sp>
      <p:sp>
        <p:nvSpPr>
          <p:cNvPr id="3322" name="Google Shape;3322;p167"/>
          <p:cNvSpPr txBox="1"/>
          <p:nvPr>
            <p:ph idx="1" type="body"/>
          </p:nvPr>
        </p:nvSpPr>
        <p:spPr>
          <a:xfrm>
            <a:off x="6015625" y="3907425"/>
            <a:ext cx="23946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diminishing returns</a:t>
            </a:r>
            <a:endParaRPr/>
          </a:p>
        </p:txBody>
      </p:sp>
      <p:pic>
        <p:nvPicPr>
          <p:cNvPr id="3323" name="Google Shape;3323;p167"/>
          <p:cNvPicPr preferRelativeResize="0"/>
          <p:nvPr/>
        </p:nvPicPr>
        <p:blipFill rotWithShape="1">
          <a:blip r:embed="rId3">
            <a:alphaModFix/>
          </a:blip>
          <a:srcRect b="56344" l="0" r="0" t="6005"/>
          <a:stretch/>
        </p:blipFill>
        <p:spPr>
          <a:xfrm>
            <a:off x="55425" y="1401675"/>
            <a:ext cx="4924550" cy="26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4" name="Google Shape;3324;p167"/>
          <p:cNvPicPr preferRelativeResize="0"/>
          <p:nvPr/>
        </p:nvPicPr>
        <p:blipFill rotWithShape="1">
          <a:blip r:embed="rId3">
            <a:alphaModFix/>
          </a:blip>
          <a:srcRect b="4832" l="0" r="0" t="48839"/>
          <a:stretch/>
        </p:blipFill>
        <p:spPr>
          <a:xfrm>
            <a:off x="5014825" y="1347363"/>
            <a:ext cx="4166575" cy="27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5" name="Google Shape;3325;p167"/>
          <p:cNvSpPr txBox="1"/>
          <p:nvPr>
            <p:ph idx="1" type="body"/>
          </p:nvPr>
        </p:nvSpPr>
        <p:spPr>
          <a:xfrm>
            <a:off x="863350" y="3989825"/>
            <a:ext cx="33087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growth rate stalls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9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p168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Result: Halted evolution</a:t>
            </a:r>
            <a:endParaRPr/>
          </a:p>
        </p:txBody>
      </p:sp>
      <p:sp>
        <p:nvSpPr>
          <p:cNvPr id="3331" name="Google Shape;3331;p168"/>
          <p:cNvSpPr txBox="1"/>
          <p:nvPr>
            <p:ph idx="1" type="body"/>
          </p:nvPr>
        </p:nvSpPr>
        <p:spPr>
          <a:xfrm>
            <a:off x="457200" y="969075"/>
            <a:ext cx="8229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2" name="Google Shape;3332;p168"/>
          <p:cNvPicPr preferRelativeResize="0"/>
          <p:nvPr/>
        </p:nvPicPr>
        <p:blipFill rotWithShape="1">
          <a:blip r:embed="rId3">
            <a:alphaModFix/>
          </a:blip>
          <a:srcRect b="75300" l="0" r="0" t="0"/>
          <a:stretch/>
        </p:blipFill>
        <p:spPr>
          <a:xfrm>
            <a:off x="411100" y="1648100"/>
            <a:ext cx="4464575" cy="28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3" name="Google Shape;3333;p168"/>
          <p:cNvPicPr preferRelativeResize="0"/>
          <p:nvPr/>
        </p:nvPicPr>
        <p:blipFill rotWithShape="1">
          <a:blip r:embed="rId3">
            <a:alphaModFix/>
          </a:blip>
          <a:srcRect b="0" l="0" r="0" t="63766"/>
          <a:stretch/>
        </p:blipFill>
        <p:spPr>
          <a:xfrm>
            <a:off x="5062975" y="1524500"/>
            <a:ext cx="3472900" cy="323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169"/>
          <p:cNvSpPr txBox="1"/>
          <p:nvPr>
            <p:ph type="title"/>
          </p:nvPr>
        </p:nvSpPr>
        <p:spPr>
          <a:xfrm>
            <a:off x="685800" y="285750"/>
            <a:ext cx="7772400" cy="57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findings</a:t>
            </a:r>
            <a:endParaRPr/>
          </a:p>
        </p:txBody>
      </p:sp>
      <p:sp>
        <p:nvSpPr>
          <p:cNvPr id="3339" name="Google Shape;3339;p169"/>
          <p:cNvSpPr txBox="1"/>
          <p:nvPr>
            <p:ph idx="1" type="body"/>
          </p:nvPr>
        </p:nvSpPr>
        <p:spPr>
          <a:xfrm>
            <a:off x="685800" y="1005200"/>
            <a:ext cx="77724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kcats are generally not evolved to theoretical optimal levels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Central metabolism is more highly evolved than peripheral metabolism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selection-pressure based model explains kcat distributions based on the principle of diminishing returns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3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Google Shape;3344;p170"/>
          <p:cNvSpPr txBox="1"/>
          <p:nvPr>
            <p:ph type="title"/>
          </p:nvPr>
        </p:nvSpPr>
        <p:spPr>
          <a:xfrm>
            <a:off x="722312" y="3305175"/>
            <a:ext cx="7772400" cy="18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538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Font typeface="Helvetica Neue"/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Evaluating the importance of the choice of rate law v = f(x)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8" name="Shape 3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9" name="Google Shape;3349;p171"/>
          <p:cNvSpPr txBox="1"/>
          <p:nvPr>
            <p:ph type="title"/>
          </p:nvPr>
        </p:nvSpPr>
        <p:spPr>
          <a:xfrm>
            <a:off x="685800" y="285750"/>
            <a:ext cx="77724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rate laws</a:t>
            </a:r>
            <a:endParaRPr/>
          </a:p>
        </p:txBody>
      </p:sp>
      <p:sp>
        <p:nvSpPr>
          <p:cNvPr id="3350" name="Google Shape;3350;p171"/>
          <p:cNvSpPr txBox="1"/>
          <p:nvPr>
            <p:ph idx="1" type="body"/>
          </p:nvPr>
        </p:nvSpPr>
        <p:spPr>
          <a:xfrm>
            <a:off x="685800" y="789750"/>
            <a:ext cx="7772400" cy="42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Knowledge: </a:t>
            </a:r>
            <a:r>
              <a:rPr lang="en"/>
              <a:t>The dependence of flux (v) on metabolic concentrations (x) is mechanism-dependent and is defined in the rate law v = f(x)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Question: </a:t>
            </a:r>
            <a:r>
              <a:rPr lang="en"/>
              <a:t>In lack of full mechanistic knowledge, many rate law approximations have been proposed. Which approximations work best?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4" name="Shape 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5" name="Google Shape;3355;p172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6" name="Google Shape;3356;p172"/>
          <p:cNvSpPr txBox="1"/>
          <p:nvPr>
            <p:ph idx="1" type="body"/>
          </p:nvPr>
        </p:nvSpPr>
        <p:spPr>
          <a:xfrm>
            <a:off x="457200" y="969075"/>
            <a:ext cx="8229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7" name="Google Shape;3357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25" y="432625"/>
            <a:ext cx="7059375" cy="44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8" name="Google Shape;3358;p172"/>
          <p:cNvSpPr txBox="1"/>
          <p:nvPr/>
        </p:nvSpPr>
        <p:spPr>
          <a:xfrm>
            <a:off x="5425050" y="4965900"/>
            <a:ext cx="36876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https://bmcsystbiol.biomedcentral.com/track/pdf/10.1186/s12918-016-0283-2</a:t>
            </a:r>
            <a:endParaRPr sz="800"/>
          </a:p>
        </p:txBody>
      </p:sp>
      <p:sp>
        <p:nvSpPr>
          <p:cNvPr id="3359" name="Google Shape;3359;p172"/>
          <p:cNvSpPr/>
          <p:nvPr/>
        </p:nvSpPr>
        <p:spPr>
          <a:xfrm>
            <a:off x="1133525" y="432625"/>
            <a:ext cx="7059300" cy="4463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3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p173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5" name="Google Shape;3365;p173"/>
          <p:cNvSpPr txBox="1"/>
          <p:nvPr>
            <p:ph idx="1" type="body"/>
          </p:nvPr>
        </p:nvSpPr>
        <p:spPr>
          <a:xfrm>
            <a:off x="457200" y="969075"/>
            <a:ext cx="8229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6" name="Google Shape;3366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01" y="254087"/>
            <a:ext cx="4736950" cy="46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7" name="Google Shape;3367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675" y="1023225"/>
            <a:ext cx="3610474" cy="338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p174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3" name="Google Shape;3373;p174"/>
          <p:cNvSpPr txBox="1"/>
          <p:nvPr>
            <p:ph idx="1" type="body"/>
          </p:nvPr>
        </p:nvSpPr>
        <p:spPr>
          <a:xfrm>
            <a:off x="457200" y="969075"/>
            <a:ext cx="8229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4" name="Google Shape;3374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625" y="285750"/>
            <a:ext cx="6101601" cy="471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8" name="Shape 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" name="Google Shape;3379;p175"/>
          <p:cNvSpPr txBox="1"/>
          <p:nvPr>
            <p:ph idx="1" type="body"/>
          </p:nvPr>
        </p:nvSpPr>
        <p:spPr>
          <a:xfrm>
            <a:off x="65875" y="1987200"/>
            <a:ext cx="3174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Time constants determine kinetics more so than rate laws</a:t>
            </a:r>
            <a:endParaRPr/>
          </a:p>
        </p:txBody>
      </p:sp>
      <p:pic>
        <p:nvPicPr>
          <p:cNvPr id="3380" name="Google Shape;3380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4900" y="329600"/>
            <a:ext cx="5662899" cy="455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1" name="Google Shape;3381;p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119" y="363955"/>
            <a:ext cx="2768101" cy="1140524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p175"/>
          <p:cNvSpPr/>
          <p:nvPr/>
        </p:nvSpPr>
        <p:spPr>
          <a:xfrm>
            <a:off x="269118" y="363950"/>
            <a:ext cx="2768100" cy="1153800"/>
          </a:xfrm>
          <a:prstGeom prst="rect">
            <a:avLst/>
          </a:prstGeom>
          <a:noFill/>
          <a:ln cap="flat" cmpd="sng" w="19050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/>
          <p:nvPr>
            <p:ph type="title"/>
          </p:nvPr>
        </p:nvSpPr>
        <p:spPr>
          <a:xfrm>
            <a:off x="311700" y="213689"/>
            <a:ext cx="8520600" cy="8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Distance from “equilibrium”</a:t>
            </a:r>
            <a:endParaRPr sz="1800">
              <a:solidFill>
                <a:srgbClr val="980000"/>
              </a:solidFill>
            </a:endParaRPr>
          </a:p>
        </p:txBody>
      </p:sp>
      <p:sp>
        <p:nvSpPr>
          <p:cNvPr id="375" name="Google Shape;375;p32"/>
          <p:cNvSpPr txBox="1"/>
          <p:nvPr>
            <p:ph idx="1" type="body"/>
          </p:nvPr>
        </p:nvSpPr>
        <p:spPr>
          <a:xfrm>
            <a:off x="311325" y="2148325"/>
            <a:ext cx="1981200" cy="2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400"/>
              <a:t>Mass action ratio (𝚪):</a:t>
            </a:r>
            <a:endParaRPr sz="1400"/>
          </a:p>
        </p:txBody>
      </p:sp>
      <p:grpSp>
        <p:nvGrpSpPr>
          <p:cNvPr id="376" name="Google Shape;376;p32"/>
          <p:cNvGrpSpPr/>
          <p:nvPr/>
        </p:nvGrpSpPr>
        <p:grpSpPr>
          <a:xfrm>
            <a:off x="4815501" y="2585569"/>
            <a:ext cx="1240500" cy="719100"/>
            <a:chOff x="6167850" y="4132375"/>
            <a:chExt cx="1240500" cy="719100"/>
          </a:xfrm>
        </p:grpSpPr>
        <p:sp>
          <p:nvSpPr>
            <p:cNvPr id="377" name="Google Shape;377;p32"/>
            <p:cNvSpPr/>
            <p:nvPr/>
          </p:nvSpPr>
          <p:spPr>
            <a:xfrm>
              <a:off x="6167850" y="4132375"/>
              <a:ext cx="1240500" cy="719100"/>
            </a:xfrm>
            <a:prstGeom prst="rect">
              <a:avLst/>
            </a:prstGeom>
            <a:noFill/>
            <a:ln cap="flat" cmpd="sng" w="9525">
              <a:solidFill>
                <a:srgbClr val="0B5394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</a:rPr>
                <a:t>Open System</a:t>
              </a:r>
              <a:endParaRPr sz="1000">
                <a:solidFill>
                  <a:schemeClr val="dk2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2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2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2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2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2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pic>
          <p:nvPicPr>
            <p:cNvPr id="378" name="Google Shape;378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65619" y="4213033"/>
              <a:ext cx="1044962" cy="5577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9" name="Google Shape;379;p32"/>
          <p:cNvGrpSpPr/>
          <p:nvPr/>
        </p:nvGrpSpPr>
        <p:grpSpPr>
          <a:xfrm>
            <a:off x="3088012" y="2585569"/>
            <a:ext cx="1441500" cy="719100"/>
            <a:chOff x="3361699" y="4132375"/>
            <a:chExt cx="1441500" cy="719100"/>
          </a:xfrm>
        </p:grpSpPr>
        <p:sp>
          <p:nvSpPr>
            <p:cNvPr id="380" name="Google Shape;380;p32"/>
            <p:cNvSpPr/>
            <p:nvPr/>
          </p:nvSpPr>
          <p:spPr>
            <a:xfrm>
              <a:off x="3361699" y="4132375"/>
              <a:ext cx="1441500" cy="719100"/>
            </a:xfrm>
            <a:prstGeom prst="rect">
              <a:avLst/>
            </a:prstGeom>
            <a:noFill/>
            <a:ln cap="flat" cmpd="sng" w="9525">
              <a:solidFill>
                <a:srgbClr val="98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</a:rPr>
                <a:t>Closed System</a:t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pic>
          <p:nvPicPr>
            <p:cNvPr id="381" name="Google Shape;381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4886" y="4226175"/>
              <a:ext cx="1295125" cy="531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" name="Google Shape;382;p32"/>
          <p:cNvGrpSpPr/>
          <p:nvPr/>
        </p:nvGrpSpPr>
        <p:grpSpPr>
          <a:xfrm>
            <a:off x="492675" y="2647944"/>
            <a:ext cx="2279525" cy="663900"/>
            <a:chOff x="3307213" y="3797572"/>
            <a:chExt cx="2279525" cy="663900"/>
          </a:xfrm>
        </p:grpSpPr>
        <p:sp>
          <p:nvSpPr>
            <p:cNvPr id="383" name="Google Shape;383;p32"/>
            <p:cNvSpPr/>
            <p:nvPr/>
          </p:nvSpPr>
          <p:spPr>
            <a:xfrm>
              <a:off x="3845250" y="3797572"/>
              <a:ext cx="1240500" cy="6639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Open</a:t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cxnSp>
          <p:nvCxnSpPr>
            <p:cNvPr id="384" name="Google Shape;384;p32"/>
            <p:cNvCxnSpPr/>
            <p:nvPr/>
          </p:nvCxnSpPr>
          <p:spPr>
            <a:xfrm flipH="1" rot="10800000">
              <a:off x="3307213" y="4125922"/>
              <a:ext cx="501000" cy="7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5" name="Google Shape;385;p32"/>
            <p:cNvCxnSpPr/>
            <p:nvPr/>
          </p:nvCxnSpPr>
          <p:spPr>
            <a:xfrm flipH="1" rot="10800000">
              <a:off x="5085738" y="4125922"/>
              <a:ext cx="501000" cy="7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386" name="Google Shape;38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289" y="2647944"/>
            <a:ext cx="977347" cy="59436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2"/>
          <p:cNvSpPr/>
          <p:nvPr/>
        </p:nvSpPr>
        <p:spPr>
          <a:xfrm>
            <a:off x="1030713" y="2647944"/>
            <a:ext cx="1240500" cy="663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grpSp>
        <p:nvGrpSpPr>
          <p:cNvPr id="388" name="Google Shape;388;p32"/>
          <p:cNvGrpSpPr/>
          <p:nvPr/>
        </p:nvGrpSpPr>
        <p:grpSpPr>
          <a:xfrm>
            <a:off x="6817000" y="2389250"/>
            <a:ext cx="1865437" cy="826814"/>
            <a:chOff x="6817000" y="2497919"/>
            <a:chExt cx="1865437" cy="826814"/>
          </a:xfrm>
        </p:grpSpPr>
        <p:grpSp>
          <p:nvGrpSpPr>
            <p:cNvPr id="389" name="Google Shape;389;p32"/>
            <p:cNvGrpSpPr/>
            <p:nvPr/>
          </p:nvGrpSpPr>
          <p:grpSpPr>
            <a:xfrm>
              <a:off x="7825036" y="2497919"/>
              <a:ext cx="857401" cy="800171"/>
              <a:chOff x="7969099" y="1086325"/>
              <a:chExt cx="857401" cy="800171"/>
            </a:xfrm>
          </p:grpSpPr>
          <p:sp>
            <p:nvSpPr>
              <p:cNvPr id="390" name="Google Shape;390;p32"/>
              <p:cNvSpPr/>
              <p:nvPr/>
            </p:nvSpPr>
            <p:spPr>
              <a:xfrm>
                <a:off x="8075000" y="1086325"/>
                <a:ext cx="751500" cy="201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E6B8A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/>
                  <a:t>Forward</a:t>
                </a:r>
                <a:endParaRPr sz="800"/>
              </a:p>
            </p:txBody>
          </p:sp>
          <p:sp>
            <p:nvSpPr>
              <p:cNvPr id="391" name="Google Shape;391;p32"/>
              <p:cNvSpPr/>
              <p:nvPr/>
            </p:nvSpPr>
            <p:spPr>
              <a:xfrm flipH="1">
                <a:off x="7969100" y="1682496"/>
                <a:ext cx="751500" cy="2040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E6B8A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/>
                  <a:t>Reverse</a:t>
                </a:r>
                <a:endParaRPr sz="800"/>
              </a:p>
            </p:txBody>
          </p:sp>
          <p:sp>
            <p:nvSpPr>
              <p:cNvPr id="392" name="Google Shape;392;p32"/>
              <p:cNvSpPr/>
              <p:nvPr/>
            </p:nvSpPr>
            <p:spPr>
              <a:xfrm>
                <a:off x="7969099" y="1371211"/>
                <a:ext cx="857400" cy="227700"/>
              </a:xfrm>
              <a:prstGeom prst="leftRightArrow">
                <a:avLst>
                  <a:gd fmla="val 50000" name="adj1"/>
                  <a:gd fmla="val 50000" name="adj2"/>
                </a:avLst>
              </a:prstGeom>
              <a:solidFill>
                <a:srgbClr val="E6B8A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2"/>
                    </a:solidFill>
                  </a:rPr>
                  <a:t>Equilibrium</a:t>
                </a:r>
                <a:endParaRPr sz="800"/>
              </a:p>
            </p:txBody>
          </p:sp>
        </p:grpSp>
        <p:pic>
          <p:nvPicPr>
            <p:cNvPr id="393" name="Google Shape;393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17000" y="2501774"/>
              <a:ext cx="921963" cy="8229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4" name="Google Shape;39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470" y="3789754"/>
            <a:ext cx="1871647" cy="1955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95;p32"/>
          <p:cNvGrpSpPr/>
          <p:nvPr/>
        </p:nvGrpSpPr>
        <p:grpSpPr>
          <a:xfrm>
            <a:off x="1111921" y="4062300"/>
            <a:ext cx="2158950" cy="741425"/>
            <a:chOff x="573400" y="4062300"/>
            <a:chExt cx="2158950" cy="741425"/>
          </a:xfrm>
        </p:grpSpPr>
        <p:sp>
          <p:nvSpPr>
            <p:cNvPr id="396" name="Google Shape;396;p32"/>
            <p:cNvSpPr txBox="1"/>
            <p:nvPr/>
          </p:nvSpPr>
          <p:spPr>
            <a:xfrm>
              <a:off x="573400" y="4459025"/>
              <a:ext cx="1580400" cy="3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rgbClr val="0000FF"/>
                  </a:solidFill>
                </a:rPr>
                <a:t>speed of reaction</a:t>
              </a:r>
              <a:endParaRPr i="1" sz="1200">
                <a:solidFill>
                  <a:srgbClr val="0000FF"/>
                </a:solidFill>
              </a:endParaRPr>
            </a:p>
          </p:txBody>
        </p:sp>
        <p:cxnSp>
          <p:nvCxnSpPr>
            <p:cNvPr id="397" name="Google Shape;397;p32"/>
            <p:cNvCxnSpPr/>
            <p:nvPr/>
          </p:nvCxnSpPr>
          <p:spPr>
            <a:xfrm flipH="1" rot="10800000">
              <a:off x="1855750" y="4062300"/>
              <a:ext cx="876600" cy="4341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98" name="Google Shape;398;p32"/>
          <p:cNvGrpSpPr/>
          <p:nvPr/>
        </p:nvGrpSpPr>
        <p:grpSpPr>
          <a:xfrm>
            <a:off x="2680821" y="4109100"/>
            <a:ext cx="2372700" cy="863525"/>
            <a:chOff x="1335400" y="4109100"/>
            <a:chExt cx="2372700" cy="863525"/>
          </a:xfrm>
        </p:grpSpPr>
        <p:sp>
          <p:nvSpPr>
            <p:cNvPr id="399" name="Google Shape;399;p32"/>
            <p:cNvSpPr txBox="1"/>
            <p:nvPr/>
          </p:nvSpPr>
          <p:spPr>
            <a:xfrm>
              <a:off x="1335400" y="4459025"/>
              <a:ext cx="2372700" cy="51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rgbClr val="A8005B"/>
                  </a:solidFill>
                </a:rPr>
                <a:t>distance from equilibrium</a:t>
              </a:r>
              <a:endParaRPr i="1" sz="1200">
                <a:solidFill>
                  <a:srgbClr val="A8005B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= 0 at equilibrium</a:t>
              </a:r>
              <a:endParaRPr i="1" sz="800"/>
            </a:p>
          </p:txBody>
        </p:sp>
        <p:cxnSp>
          <p:nvCxnSpPr>
            <p:cNvPr id="400" name="Google Shape;400;p32"/>
            <p:cNvCxnSpPr/>
            <p:nvPr/>
          </p:nvCxnSpPr>
          <p:spPr>
            <a:xfrm flipH="1" rot="10800000">
              <a:off x="2521750" y="4109100"/>
              <a:ext cx="12300" cy="418800"/>
            </a:xfrm>
            <a:prstGeom prst="straightConnector1">
              <a:avLst/>
            </a:prstGeom>
            <a:noFill/>
            <a:ln cap="flat" cmpd="sng" w="19050">
              <a:solidFill>
                <a:srgbClr val="A8005B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01" name="Google Shape;401;p32"/>
          <p:cNvGrpSpPr/>
          <p:nvPr/>
        </p:nvGrpSpPr>
        <p:grpSpPr>
          <a:xfrm>
            <a:off x="2780475" y="3617455"/>
            <a:ext cx="1686142" cy="540123"/>
            <a:chOff x="2429013" y="3617455"/>
            <a:chExt cx="1686142" cy="540123"/>
          </a:xfrm>
        </p:grpSpPr>
        <p:pic>
          <p:nvPicPr>
            <p:cNvPr id="402" name="Google Shape;402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137805" y="3617455"/>
              <a:ext cx="977350" cy="5401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3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429013" y="3767750"/>
              <a:ext cx="681160" cy="2103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4" name="Google Shape;404;p32"/>
          <p:cNvGrpSpPr/>
          <p:nvPr/>
        </p:nvGrpSpPr>
        <p:grpSpPr>
          <a:xfrm>
            <a:off x="5248925" y="3667675"/>
            <a:ext cx="3054000" cy="1136100"/>
            <a:chOff x="5248925" y="3667675"/>
            <a:chExt cx="3054000" cy="1136100"/>
          </a:xfrm>
        </p:grpSpPr>
        <p:sp>
          <p:nvSpPr>
            <p:cNvPr id="405" name="Google Shape;405;p32"/>
            <p:cNvSpPr txBox="1"/>
            <p:nvPr/>
          </p:nvSpPr>
          <p:spPr>
            <a:xfrm>
              <a:off x="5248925" y="3667675"/>
              <a:ext cx="3054000" cy="1136100"/>
            </a:xfrm>
            <a:prstGeom prst="rect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/>
            </a:p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/>
                <a:t>Distance from equilibrium:</a:t>
              </a:r>
              <a:endParaRPr b="1" i="1"/>
            </a:p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/>
                <a:t>an aggregate variable or “pool”</a:t>
              </a:r>
              <a:endParaRPr b="1" i="1"/>
            </a:p>
          </p:txBody>
        </p:sp>
        <p:pic>
          <p:nvPicPr>
            <p:cNvPr id="406" name="Google Shape;406;p3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342127" y="3714650"/>
              <a:ext cx="867600" cy="478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7" name="Google Shape;407;p32"/>
          <p:cNvSpPr txBox="1"/>
          <p:nvPr>
            <p:ph idx="1" type="body"/>
          </p:nvPr>
        </p:nvSpPr>
        <p:spPr>
          <a:xfrm>
            <a:off x="311325" y="1012157"/>
            <a:ext cx="6484500" cy="3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400"/>
              <a:t>Reversible reactions:</a:t>
            </a:r>
            <a:endParaRPr sz="1400"/>
          </a:p>
        </p:txBody>
      </p:sp>
      <p:grpSp>
        <p:nvGrpSpPr>
          <p:cNvPr id="408" name="Google Shape;408;p32"/>
          <p:cNvGrpSpPr/>
          <p:nvPr/>
        </p:nvGrpSpPr>
        <p:grpSpPr>
          <a:xfrm>
            <a:off x="341475" y="1240919"/>
            <a:ext cx="8522100" cy="882922"/>
            <a:chOff x="341475" y="1240919"/>
            <a:chExt cx="8522100" cy="882922"/>
          </a:xfrm>
        </p:grpSpPr>
        <p:cxnSp>
          <p:nvCxnSpPr>
            <p:cNvPr id="409" name="Google Shape;409;p32"/>
            <p:cNvCxnSpPr/>
            <p:nvPr/>
          </p:nvCxnSpPr>
          <p:spPr>
            <a:xfrm>
              <a:off x="341475" y="2104942"/>
              <a:ext cx="8522100" cy="189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10" name="Google Shape;410;p32"/>
            <p:cNvGrpSpPr/>
            <p:nvPr/>
          </p:nvGrpSpPr>
          <p:grpSpPr>
            <a:xfrm>
              <a:off x="6990131" y="1240919"/>
              <a:ext cx="1685125" cy="822960"/>
              <a:chOff x="7141375" y="1083125"/>
              <a:chExt cx="1685125" cy="822960"/>
            </a:xfrm>
          </p:grpSpPr>
          <p:grpSp>
            <p:nvGrpSpPr>
              <p:cNvPr id="411" name="Google Shape;411;p32"/>
              <p:cNvGrpSpPr/>
              <p:nvPr/>
            </p:nvGrpSpPr>
            <p:grpSpPr>
              <a:xfrm>
                <a:off x="7969099" y="1086325"/>
                <a:ext cx="857401" cy="800171"/>
                <a:chOff x="7969099" y="1086325"/>
                <a:chExt cx="857401" cy="800171"/>
              </a:xfrm>
            </p:grpSpPr>
            <p:sp>
              <p:nvSpPr>
                <p:cNvPr id="412" name="Google Shape;412;p32"/>
                <p:cNvSpPr/>
                <p:nvPr/>
              </p:nvSpPr>
              <p:spPr>
                <a:xfrm>
                  <a:off x="8075000" y="1086325"/>
                  <a:ext cx="751500" cy="201300"/>
                </a:xfrm>
                <a:prstGeom prst="rightArrow">
                  <a:avLst>
                    <a:gd fmla="val 50000" name="adj1"/>
                    <a:gd fmla="val 50000" name="adj2"/>
                  </a:avLst>
                </a:prstGeom>
                <a:solidFill>
                  <a:srgbClr val="E6B8A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/>
                    <a:t>Forward</a:t>
                  </a:r>
                  <a:endParaRPr sz="800"/>
                </a:p>
              </p:txBody>
            </p:sp>
            <p:sp>
              <p:nvSpPr>
                <p:cNvPr id="413" name="Google Shape;413;p32"/>
                <p:cNvSpPr/>
                <p:nvPr/>
              </p:nvSpPr>
              <p:spPr>
                <a:xfrm flipH="1">
                  <a:off x="7969100" y="1682496"/>
                  <a:ext cx="751500" cy="204000"/>
                </a:xfrm>
                <a:prstGeom prst="rightArrow">
                  <a:avLst>
                    <a:gd fmla="val 50000" name="adj1"/>
                    <a:gd fmla="val 50000" name="adj2"/>
                  </a:avLst>
                </a:prstGeom>
                <a:solidFill>
                  <a:srgbClr val="E6B8A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/>
                    <a:t>Reverse</a:t>
                  </a:r>
                  <a:endParaRPr sz="800"/>
                </a:p>
              </p:txBody>
            </p:sp>
            <p:sp>
              <p:nvSpPr>
                <p:cNvPr id="414" name="Google Shape;414;p32"/>
                <p:cNvSpPr/>
                <p:nvPr/>
              </p:nvSpPr>
              <p:spPr>
                <a:xfrm>
                  <a:off x="7969099" y="1371211"/>
                  <a:ext cx="857400" cy="227700"/>
                </a:xfrm>
                <a:prstGeom prst="leftRightArrow">
                  <a:avLst>
                    <a:gd fmla="val 50000" name="adj1"/>
                    <a:gd fmla="val 50000" name="adj2"/>
                  </a:avLst>
                </a:prstGeom>
                <a:solidFill>
                  <a:srgbClr val="E6B8A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100"/>
                    <a:buFont typeface="Arial"/>
                    <a:buNone/>
                  </a:pPr>
                  <a:r>
                    <a:rPr lang="en" sz="800">
                      <a:solidFill>
                        <a:schemeClr val="dk2"/>
                      </a:solidFill>
                    </a:rPr>
                    <a:t>Equilibrium</a:t>
                  </a:r>
                  <a:endParaRPr sz="800"/>
                </a:p>
              </p:txBody>
            </p:sp>
          </p:grpSp>
          <p:pic>
            <p:nvPicPr>
              <p:cNvPr id="415" name="Google Shape;415;p3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7141375" y="1083125"/>
                <a:ext cx="751523" cy="8229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6" name="Google Shape;416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4374" y="1355220"/>
              <a:ext cx="977347" cy="5943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7" name="Google Shape;417;p32"/>
            <p:cNvGrpSpPr/>
            <p:nvPr/>
          </p:nvGrpSpPr>
          <p:grpSpPr>
            <a:xfrm>
              <a:off x="1523287" y="1367517"/>
              <a:ext cx="1198289" cy="569766"/>
              <a:chOff x="1515981" y="1342192"/>
              <a:chExt cx="1198289" cy="569766"/>
            </a:xfrm>
          </p:grpSpPr>
          <p:sp>
            <p:nvSpPr>
              <p:cNvPr id="418" name="Google Shape;418;p32"/>
              <p:cNvSpPr/>
              <p:nvPr/>
            </p:nvSpPr>
            <p:spPr>
              <a:xfrm>
                <a:off x="1515981" y="1529186"/>
                <a:ext cx="393300" cy="3144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98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9" name="Google Shape;419;p32"/>
              <p:cNvGrpSpPr/>
              <p:nvPr/>
            </p:nvGrpSpPr>
            <p:grpSpPr>
              <a:xfrm>
                <a:off x="2000846" y="1342192"/>
                <a:ext cx="713424" cy="569766"/>
                <a:chOff x="527714" y="1172124"/>
                <a:chExt cx="713424" cy="569766"/>
              </a:xfrm>
            </p:grpSpPr>
            <p:pic>
              <p:nvPicPr>
                <p:cNvPr id="420" name="Google Shape;420;p32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542337" y="1172124"/>
                  <a:ext cx="684177" cy="2781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21" name="Google Shape;421;p32"/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527714" y="1496344"/>
                  <a:ext cx="713424" cy="2455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422" name="Google Shape;422;p32"/>
            <p:cNvGrpSpPr/>
            <p:nvPr/>
          </p:nvGrpSpPr>
          <p:grpSpPr>
            <a:xfrm>
              <a:off x="2814552" y="1457747"/>
              <a:ext cx="1500933" cy="513483"/>
              <a:chOff x="1249225" y="1201389"/>
              <a:chExt cx="1500933" cy="513483"/>
            </a:xfrm>
          </p:grpSpPr>
          <p:grpSp>
            <p:nvGrpSpPr>
              <p:cNvPr id="423" name="Google Shape;423;p32"/>
              <p:cNvGrpSpPr/>
              <p:nvPr/>
            </p:nvGrpSpPr>
            <p:grpSpPr>
              <a:xfrm>
                <a:off x="1755328" y="1201389"/>
                <a:ext cx="994830" cy="513483"/>
                <a:chOff x="1784390" y="1230679"/>
                <a:chExt cx="994830" cy="513483"/>
              </a:xfrm>
            </p:grpSpPr>
            <p:pic>
              <p:nvPicPr>
                <p:cNvPr id="424" name="Google Shape;424;p32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0" r="0" t="0"/>
                <a:stretch/>
              </p:blipFill>
              <p:spPr>
                <a:xfrm>
                  <a:off x="1788353" y="1555166"/>
                  <a:ext cx="990867" cy="1889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25" name="Google Shape;425;p32"/>
                <p:cNvPicPr preferRelativeResize="0"/>
                <p:nvPr/>
              </p:nvPicPr>
              <p:blipFill>
                <a:blip r:embed="rId15">
                  <a:alphaModFix/>
                </a:blip>
                <a:stretch>
                  <a:fillRect/>
                </a:stretch>
              </p:blipFill>
              <p:spPr>
                <a:xfrm>
                  <a:off x="1784390" y="1230679"/>
                  <a:ext cx="990866" cy="22186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26" name="Google Shape;426;p32"/>
              <p:cNvGrpSpPr/>
              <p:nvPr/>
            </p:nvGrpSpPr>
            <p:grpSpPr>
              <a:xfrm>
                <a:off x="1249225" y="1245168"/>
                <a:ext cx="374700" cy="425925"/>
                <a:chOff x="1325425" y="1315975"/>
                <a:chExt cx="374700" cy="425925"/>
              </a:xfrm>
            </p:grpSpPr>
            <p:sp>
              <p:nvSpPr>
                <p:cNvPr id="427" name="Google Shape;427;p32"/>
                <p:cNvSpPr/>
                <p:nvPr/>
              </p:nvSpPr>
              <p:spPr>
                <a:xfrm>
                  <a:off x="1325425" y="1315975"/>
                  <a:ext cx="374700" cy="120300"/>
                </a:xfrm>
                <a:prstGeom prst="rightArrow">
                  <a:avLst>
                    <a:gd fmla="val 50000" name="adj1"/>
                    <a:gd fmla="val 50000" name="adj2"/>
                  </a:avLst>
                </a:prstGeom>
                <a:solidFill>
                  <a:srgbClr val="9800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" name="Google Shape;428;p32"/>
                <p:cNvSpPr/>
                <p:nvPr/>
              </p:nvSpPr>
              <p:spPr>
                <a:xfrm>
                  <a:off x="1325425" y="1621600"/>
                  <a:ext cx="374700" cy="120300"/>
                </a:xfrm>
                <a:prstGeom prst="rightArrow">
                  <a:avLst>
                    <a:gd fmla="val 50000" name="adj1"/>
                    <a:gd fmla="val 50000" name="adj2"/>
                  </a:avLst>
                </a:prstGeom>
                <a:solidFill>
                  <a:srgbClr val="9800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29" name="Google Shape;429;p32"/>
            <p:cNvGrpSpPr/>
            <p:nvPr/>
          </p:nvGrpSpPr>
          <p:grpSpPr>
            <a:xfrm>
              <a:off x="4407050" y="1426566"/>
              <a:ext cx="2372802" cy="575844"/>
              <a:chOff x="4398332" y="1364477"/>
              <a:chExt cx="2372802" cy="575844"/>
            </a:xfrm>
          </p:grpSpPr>
          <p:pic>
            <p:nvPicPr>
              <p:cNvPr id="430" name="Google Shape;430;p32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4883198" y="1364477"/>
                <a:ext cx="1887937" cy="5758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1" name="Google Shape;431;p32"/>
              <p:cNvSpPr/>
              <p:nvPr/>
            </p:nvSpPr>
            <p:spPr>
              <a:xfrm>
                <a:off x="4398332" y="1469875"/>
                <a:ext cx="393300" cy="3144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98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6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Google Shape;3387;p176"/>
          <p:cNvSpPr txBox="1"/>
          <p:nvPr>
            <p:ph type="title"/>
          </p:nvPr>
        </p:nvSpPr>
        <p:spPr>
          <a:xfrm>
            <a:off x="685800" y="285750"/>
            <a:ext cx="7772400" cy="57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findings</a:t>
            </a:r>
            <a:endParaRPr/>
          </a:p>
        </p:txBody>
      </p:sp>
      <p:sp>
        <p:nvSpPr>
          <p:cNvPr id="3388" name="Google Shape;3388;p176"/>
          <p:cNvSpPr txBox="1"/>
          <p:nvPr>
            <p:ph idx="1" type="body"/>
          </p:nvPr>
        </p:nvSpPr>
        <p:spPr>
          <a:xfrm>
            <a:off x="685800" y="1005200"/>
            <a:ext cx="77724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Rate laws impact model fidelity less than expected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Rate law approximations likely share similar dynamic behavior regardless of 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Concentrations set pools that determine fast and slow responses regardless of rate law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2" name="Shape 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3" name="Google Shape;3393;p177"/>
          <p:cNvSpPr txBox="1"/>
          <p:nvPr>
            <p:ph type="title"/>
          </p:nvPr>
        </p:nvSpPr>
        <p:spPr>
          <a:xfrm>
            <a:off x="685800" y="285750"/>
            <a:ext cx="77724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394" name="Google Shape;3394;p177"/>
          <p:cNvSpPr txBox="1"/>
          <p:nvPr>
            <p:ph idx="1" type="body"/>
          </p:nvPr>
        </p:nvSpPr>
        <p:spPr>
          <a:xfrm>
            <a:off x="521400" y="582225"/>
            <a:ext cx="8101200" cy="41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Simple kinetic theory can inform data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Especially useful for relating quantitative data on </a:t>
            </a:r>
            <a:r>
              <a:rPr b="1" lang="en"/>
              <a:t>v</a:t>
            </a:r>
            <a:r>
              <a:rPr lang="en"/>
              <a:t>, </a:t>
            </a:r>
            <a:r>
              <a:rPr b="1" lang="en"/>
              <a:t>x</a:t>
            </a:r>
            <a:r>
              <a:rPr lang="en"/>
              <a:t>, and </a:t>
            </a:r>
            <a:r>
              <a:rPr b="1" lang="en"/>
              <a:t>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Discover principles of regulation of metabolism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Understand evolution of enzyme constants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Predict new regulatory events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One day - predictive cell modeling?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178"/>
          <p:cNvSpPr txBox="1"/>
          <p:nvPr>
            <p:ph type="title"/>
          </p:nvPr>
        </p:nvSpPr>
        <p:spPr>
          <a:xfrm>
            <a:off x="722312" y="3305175"/>
            <a:ext cx="7772400" cy="18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538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Font typeface="Helvetica Neue"/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Network thermodynamics</a:t>
            </a:r>
            <a:endParaRPr/>
          </a:p>
        </p:txBody>
      </p:sp>
      <p:sp>
        <p:nvSpPr>
          <p:cNvPr id="3400" name="Google Shape;3400;p178"/>
          <p:cNvSpPr txBox="1"/>
          <p:nvPr>
            <p:ph idx="1" type="body"/>
          </p:nvPr>
        </p:nvSpPr>
        <p:spPr>
          <a:xfrm>
            <a:off x="722312" y="894159"/>
            <a:ext cx="7772400" cy="24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-2538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Font typeface="Arial"/>
              <a:buNone/>
            </a:pPr>
            <a:r>
              <a:rPr lang="en" sz="2000">
                <a:solidFill>
                  <a:srgbClr val="9B9B9B"/>
                </a:solidFill>
              </a:rPr>
              <a:t>How do we calculate thermodynamics at the network level?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179"/>
          <p:cNvSpPr txBox="1"/>
          <p:nvPr>
            <p:ph type="title"/>
          </p:nvPr>
        </p:nvSpPr>
        <p:spPr>
          <a:xfrm>
            <a:off x="685800" y="285750"/>
            <a:ext cx="7772400" cy="75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Decomposing Michaelis-Menten</a:t>
            </a:r>
            <a:endParaRPr sz="3600"/>
          </a:p>
        </p:txBody>
      </p:sp>
      <p:sp>
        <p:nvSpPr>
          <p:cNvPr id="3406" name="Google Shape;3406;p179"/>
          <p:cNvSpPr txBox="1"/>
          <p:nvPr>
            <p:ph idx="1" type="body"/>
          </p:nvPr>
        </p:nvSpPr>
        <p:spPr>
          <a:xfrm>
            <a:off x="327300" y="834325"/>
            <a:ext cx="4722600" cy="3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/>
              <a:t>Use Haldane to decompose MM</a:t>
            </a:r>
            <a:endParaRPr b="1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1) Intrinsic speed (k</a:t>
            </a:r>
            <a:r>
              <a:rPr baseline="-25000" lang="en"/>
              <a:t>cat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2) Saturation (x/K</a:t>
            </a:r>
            <a:r>
              <a:rPr baseline="-25000" lang="en"/>
              <a:t>m</a:t>
            </a:r>
            <a:r>
              <a:rPr lang="en"/>
              <a:t>) (~0-1)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3) Therm (1-Q/K</a:t>
            </a:r>
            <a:r>
              <a:rPr baseline="-25000" lang="en"/>
              <a:t>eq</a:t>
            </a:r>
            <a:r>
              <a:rPr lang="en"/>
              <a:t>) </a:t>
            </a:r>
            <a:r>
              <a:rPr lang="en">
                <a:solidFill>
                  <a:schemeClr val="dk1"/>
                </a:solidFill>
              </a:rPr>
              <a:t>(~0-1)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High efficiency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 ~ v</a:t>
            </a:r>
            <a:r>
              <a:rPr baseline="-25000" lang="en">
                <a:solidFill>
                  <a:schemeClr val="dk1"/>
                </a:solidFill>
              </a:rPr>
              <a:t>max</a:t>
            </a:r>
            <a:r>
              <a:rPr lang="en">
                <a:solidFill>
                  <a:schemeClr val="dk1"/>
                </a:solidFill>
              </a:rPr>
              <a:t> = Ek</a:t>
            </a:r>
            <a:r>
              <a:rPr baseline="-25000" lang="en">
                <a:solidFill>
                  <a:schemeClr val="dk1"/>
                </a:solidFill>
              </a:rPr>
              <a:t>cat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07" name="Google Shape;3407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625" y="1585475"/>
            <a:ext cx="3669100" cy="8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8" name="Google Shape;3408;p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1806" y="2827362"/>
            <a:ext cx="1558744" cy="7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9" name="Google Shape;3409;p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7650" y="3893276"/>
            <a:ext cx="4426501" cy="6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0" name="Google Shape;3410;p179"/>
          <p:cNvSpPr txBox="1"/>
          <p:nvPr/>
        </p:nvSpPr>
        <p:spPr>
          <a:xfrm>
            <a:off x="5761800" y="4930200"/>
            <a:ext cx="3382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https://www.sciencedirect.com/science/article/pii/S0014579313005577</a:t>
            </a:r>
            <a:endParaRPr sz="800"/>
          </a:p>
        </p:txBody>
      </p:sp>
      <p:sp>
        <p:nvSpPr>
          <p:cNvPr id="3411" name="Google Shape;3411;p179"/>
          <p:cNvSpPr/>
          <p:nvPr/>
        </p:nvSpPr>
        <p:spPr>
          <a:xfrm>
            <a:off x="4662400" y="1584800"/>
            <a:ext cx="3664800" cy="87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2" name="Google Shape;3412;p179"/>
          <p:cNvSpPr/>
          <p:nvPr/>
        </p:nvSpPr>
        <p:spPr>
          <a:xfrm>
            <a:off x="5773175" y="2837050"/>
            <a:ext cx="1558800" cy="751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3" name="Google Shape;3413;p179"/>
          <p:cNvSpPr/>
          <p:nvPr/>
        </p:nvSpPr>
        <p:spPr>
          <a:xfrm>
            <a:off x="4393550" y="3898300"/>
            <a:ext cx="4426500" cy="685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180"/>
          <p:cNvSpPr txBox="1"/>
          <p:nvPr>
            <p:ph type="title"/>
          </p:nvPr>
        </p:nvSpPr>
        <p:spPr>
          <a:xfrm>
            <a:off x="685800" y="285750"/>
            <a:ext cx="7772400" cy="6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Thermodynamic Efficiency</a:t>
            </a:r>
            <a:endParaRPr/>
          </a:p>
        </p:txBody>
      </p:sp>
      <p:sp>
        <p:nvSpPr>
          <p:cNvPr id="3419" name="Google Shape;3419;p180"/>
          <p:cNvSpPr txBox="1"/>
          <p:nvPr>
            <p:ph idx="1" type="body"/>
          </p:nvPr>
        </p:nvSpPr>
        <p:spPr>
          <a:xfrm>
            <a:off x="179275" y="1603200"/>
            <a:ext cx="4668000" cy="33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Near equilibrium: </a:t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2400"/>
              <a:t>γ = </a:t>
            </a:r>
            <a:r>
              <a:rPr lang="en"/>
              <a:t>1-Q/K</a:t>
            </a:r>
            <a:r>
              <a:rPr baseline="-25000" lang="en"/>
              <a:t>eq</a:t>
            </a:r>
            <a:r>
              <a:rPr lang="en"/>
              <a:t> ~ 0</a:t>
            </a:r>
            <a:br>
              <a:rPr lang="en"/>
            </a:br>
            <a:r>
              <a:rPr lang="en"/>
              <a:t>v</a:t>
            </a:r>
            <a:r>
              <a:rPr baseline="30000" lang="en"/>
              <a:t>+</a:t>
            </a:r>
            <a:r>
              <a:rPr lang="en"/>
              <a:t> ~ v</a:t>
            </a:r>
            <a:r>
              <a:rPr baseline="30000" lang="en"/>
              <a:t>-</a:t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The reaction is thermodynamically inefficient</a:t>
            </a:r>
            <a:endParaRPr/>
          </a:p>
        </p:txBody>
      </p:sp>
      <p:pic>
        <p:nvPicPr>
          <p:cNvPr id="3420" name="Google Shape;3420;p180"/>
          <p:cNvPicPr preferRelativeResize="0"/>
          <p:nvPr/>
        </p:nvPicPr>
        <p:blipFill rotWithShape="1">
          <a:blip r:embed="rId3">
            <a:alphaModFix/>
          </a:blip>
          <a:srcRect b="4823" l="0" r="37992" t="3475"/>
          <a:stretch/>
        </p:blipFill>
        <p:spPr>
          <a:xfrm>
            <a:off x="4946637" y="982550"/>
            <a:ext cx="3844112" cy="39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1" name="Google Shape;3421;p180"/>
          <p:cNvSpPr txBox="1"/>
          <p:nvPr/>
        </p:nvSpPr>
        <p:spPr>
          <a:xfrm>
            <a:off x="5761800" y="4930200"/>
            <a:ext cx="3382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https://www.sciencedirect.com/science/article/pii/S0014579313005577</a:t>
            </a:r>
            <a:endParaRPr sz="800"/>
          </a:p>
        </p:txBody>
      </p:sp>
      <p:pic>
        <p:nvPicPr>
          <p:cNvPr id="3422" name="Google Shape;3422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25" y="1025376"/>
            <a:ext cx="4426501" cy="6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3" name="Google Shape;3423;p180"/>
          <p:cNvSpPr/>
          <p:nvPr/>
        </p:nvSpPr>
        <p:spPr>
          <a:xfrm>
            <a:off x="4952475" y="980425"/>
            <a:ext cx="3841800" cy="390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4" name="Google Shape;3424;p180"/>
          <p:cNvSpPr/>
          <p:nvPr/>
        </p:nvSpPr>
        <p:spPr>
          <a:xfrm>
            <a:off x="466950" y="1022875"/>
            <a:ext cx="4426500" cy="685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5" name="Google Shape;3425;p180"/>
          <p:cNvSpPr txBox="1"/>
          <p:nvPr/>
        </p:nvSpPr>
        <p:spPr>
          <a:xfrm>
            <a:off x="4223750" y="1518300"/>
            <a:ext cx="296700" cy="475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γ</a:t>
            </a:r>
            <a:endParaRPr b="1" sz="24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9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p181"/>
          <p:cNvSpPr txBox="1"/>
          <p:nvPr>
            <p:ph type="title"/>
          </p:nvPr>
        </p:nvSpPr>
        <p:spPr>
          <a:xfrm>
            <a:off x="-453275" y="250375"/>
            <a:ext cx="7772400" cy="3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thermodynamics</a:t>
            </a:r>
            <a:endParaRPr/>
          </a:p>
        </p:txBody>
      </p:sp>
      <p:sp>
        <p:nvSpPr>
          <p:cNvPr id="3431" name="Google Shape;3431;p181"/>
          <p:cNvSpPr txBox="1"/>
          <p:nvPr>
            <p:ph idx="1" type="body"/>
          </p:nvPr>
        </p:nvSpPr>
        <p:spPr>
          <a:xfrm>
            <a:off x="1195200" y="4166700"/>
            <a:ext cx="7193100" cy="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"/>
              <a:t>Concentrations distribute to minimize </a:t>
            </a:r>
            <a:r>
              <a:rPr b="1" i="1" lang="en"/>
              <a:t>v</a:t>
            </a:r>
            <a:r>
              <a:rPr b="1" baseline="30000" i="1" lang="en"/>
              <a:t>-</a:t>
            </a:r>
            <a:endParaRPr b="1" i="1"/>
          </a:p>
        </p:txBody>
      </p:sp>
      <p:pic>
        <p:nvPicPr>
          <p:cNvPr id="3432" name="Google Shape;3432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0550"/>
            <a:ext cx="8839198" cy="3511534"/>
          </a:xfrm>
          <a:prstGeom prst="rect">
            <a:avLst/>
          </a:prstGeom>
          <a:noFill/>
          <a:ln>
            <a:noFill/>
          </a:ln>
        </p:spPr>
      </p:pic>
      <p:sp>
        <p:nvSpPr>
          <p:cNvPr id="3433" name="Google Shape;3433;p181"/>
          <p:cNvSpPr txBox="1"/>
          <p:nvPr/>
        </p:nvSpPr>
        <p:spPr>
          <a:xfrm>
            <a:off x="6626700" y="4953600"/>
            <a:ext cx="25173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https://www.nature.com/articles/nchembio.2077.pdf</a:t>
            </a:r>
            <a:endParaRPr sz="800"/>
          </a:p>
        </p:txBody>
      </p:sp>
      <p:sp>
        <p:nvSpPr>
          <p:cNvPr id="3434" name="Google Shape;3434;p181"/>
          <p:cNvSpPr/>
          <p:nvPr/>
        </p:nvSpPr>
        <p:spPr>
          <a:xfrm>
            <a:off x="162725" y="820950"/>
            <a:ext cx="8829600" cy="353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5" name="Google Shape;3435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725" y="0"/>
            <a:ext cx="2564276" cy="8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9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p182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Efficiency at the network level</a:t>
            </a:r>
            <a:endParaRPr/>
          </a:p>
        </p:txBody>
      </p:sp>
      <p:sp>
        <p:nvSpPr>
          <p:cNvPr id="3441" name="Google Shape;3441;p182"/>
          <p:cNvSpPr txBox="1"/>
          <p:nvPr>
            <p:ph idx="1" type="body"/>
          </p:nvPr>
        </p:nvSpPr>
        <p:spPr>
          <a:xfrm>
            <a:off x="3324513" y="1033325"/>
            <a:ext cx="23769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Glycolysis</a:t>
            </a:r>
            <a:endParaRPr/>
          </a:p>
        </p:txBody>
      </p:sp>
      <p:pic>
        <p:nvPicPr>
          <p:cNvPr id="3442" name="Google Shape;3442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88" y="1785775"/>
            <a:ext cx="3066175" cy="2394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3" name="Google Shape;3443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563" y="1785775"/>
            <a:ext cx="2738781" cy="239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4" name="Google Shape;3444;p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2337" y="1785775"/>
            <a:ext cx="3184277" cy="23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5" name="Google Shape;3445;p182"/>
          <p:cNvSpPr/>
          <p:nvPr/>
        </p:nvSpPr>
        <p:spPr>
          <a:xfrm>
            <a:off x="84900" y="1789975"/>
            <a:ext cx="8992200" cy="240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9" name="Shape 3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" name="Google Shape;3450;p183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Efficiency can influence pathway choice</a:t>
            </a:r>
            <a:endParaRPr sz="3600"/>
          </a:p>
        </p:txBody>
      </p:sp>
      <p:sp>
        <p:nvSpPr>
          <p:cNvPr id="3451" name="Google Shape;3451;p183"/>
          <p:cNvSpPr txBox="1"/>
          <p:nvPr>
            <p:ph idx="1" type="body"/>
          </p:nvPr>
        </p:nvSpPr>
        <p:spPr>
          <a:xfrm>
            <a:off x="732550" y="3764675"/>
            <a:ext cx="77724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Channeling may bypass thermodynamic efficiency constraints</a:t>
            </a:r>
            <a:endParaRPr/>
          </a:p>
        </p:txBody>
      </p:sp>
      <p:pic>
        <p:nvPicPr>
          <p:cNvPr id="3452" name="Google Shape;3452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50" y="1684650"/>
            <a:ext cx="3008345" cy="22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3" name="Google Shape;3453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6900" y="1693350"/>
            <a:ext cx="3008345" cy="221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4" name="Google Shape;3454;p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5247" y="1693359"/>
            <a:ext cx="2977102" cy="2214709"/>
          </a:xfrm>
          <a:prstGeom prst="rect">
            <a:avLst/>
          </a:prstGeom>
          <a:noFill/>
          <a:ln>
            <a:noFill/>
          </a:ln>
        </p:spPr>
      </p:pic>
      <p:sp>
        <p:nvSpPr>
          <p:cNvPr id="3455" name="Google Shape;3455;p183"/>
          <p:cNvSpPr/>
          <p:nvPr/>
        </p:nvSpPr>
        <p:spPr>
          <a:xfrm>
            <a:off x="49525" y="1676775"/>
            <a:ext cx="8992200" cy="2242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9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Google Shape;3460;p184"/>
          <p:cNvSpPr txBox="1"/>
          <p:nvPr>
            <p:ph type="title"/>
          </p:nvPr>
        </p:nvSpPr>
        <p:spPr>
          <a:xfrm>
            <a:off x="685800" y="285750"/>
            <a:ext cx="7772400" cy="8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 Pathway Choice</a:t>
            </a:r>
            <a:endParaRPr/>
          </a:p>
        </p:txBody>
      </p:sp>
      <p:pic>
        <p:nvPicPr>
          <p:cNvPr id="3461" name="Google Shape;3461;p184"/>
          <p:cNvPicPr preferRelativeResize="0"/>
          <p:nvPr/>
        </p:nvPicPr>
        <p:blipFill rotWithShape="1">
          <a:blip r:embed="rId3">
            <a:alphaModFix/>
          </a:blip>
          <a:srcRect b="53015" l="0" r="0" t="5482"/>
          <a:stretch/>
        </p:blipFill>
        <p:spPr>
          <a:xfrm>
            <a:off x="361813" y="1315250"/>
            <a:ext cx="8420374" cy="3405623"/>
          </a:xfrm>
          <a:prstGeom prst="rect">
            <a:avLst/>
          </a:prstGeom>
          <a:noFill/>
          <a:ln>
            <a:noFill/>
          </a:ln>
        </p:spPr>
      </p:pic>
      <p:sp>
        <p:nvSpPr>
          <p:cNvPr id="3462" name="Google Shape;3462;p184"/>
          <p:cNvSpPr/>
          <p:nvPr/>
        </p:nvSpPr>
        <p:spPr>
          <a:xfrm>
            <a:off x="367900" y="1315950"/>
            <a:ext cx="8426400" cy="341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185"/>
          <p:cNvSpPr txBox="1"/>
          <p:nvPr>
            <p:ph type="title"/>
          </p:nvPr>
        </p:nvSpPr>
        <p:spPr>
          <a:xfrm>
            <a:off x="288400" y="161050"/>
            <a:ext cx="87051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Thermodynamics differ between pathway alternatives</a:t>
            </a:r>
            <a:endParaRPr sz="3000"/>
          </a:p>
        </p:txBody>
      </p:sp>
      <p:sp>
        <p:nvSpPr>
          <p:cNvPr id="3468" name="Google Shape;3468;p185"/>
          <p:cNvSpPr txBox="1"/>
          <p:nvPr>
            <p:ph idx="1" type="body"/>
          </p:nvPr>
        </p:nvSpPr>
        <p:spPr>
          <a:xfrm>
            <a:off x="457200" y="969075"/>
            <a:ext cx="8229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9" name="Google Shape;3469;p185"/>
          <p:cNvPicPr preferRelativeResize="0"/>
          <p:nvPr/>
        </p:nvPicPr>
        <p:blipFill rotWithShape="1">
          <a:blip r:embed="rId3">
            <a:alphaModFix/>
          </a:blip>
          <a:srcRect b="34931" l="0" r="0" t="974"/>
          <a:stretch/>
        </p:blipFill>
        <p:spPr>
          <a:xfrm>
            <a:off x="1543150" y="737050"/>
            <a:ext cx="6195598" cy="4213749"/>
          </a:xfrm>
          <a:prstGeom prst="rect">
            <a:avLst/>
          </a:prstGeom>
          <a:noFill/>
          <a:ln>
            <a:noFill/>
          </a:ln>
        </p:spPr>
      </p:pic>
      <p:sp>
        <p:nvSpPr>
          <p:cNvPr id="3470" name="Google Shape;3470;p185"/>
          <p:cNvSpPr/>
          <p:nvPr/>
        </p:nvSpPr>
        <p:spPr>
          <a:xfrm>
            <a:off x="1543150" y="732800"/>
            <a:ext cx="6204000" cy="4223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3"/>
          <p:cNvSpPr txBox="1"/>
          <p:nvPr>
            <p:ph type="title"/>
          </p:nvPr>
        </p:nvSpPr>
        <p:spPr>
          <a:xfrm>
            <a:off x="722312" y="3305175"/>
            <a:ext cx="7772400" cy="18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538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Font typeface="Helvetica Neue"/>
              <a:buNone/>
            </a:pPr>
            <a:r>
              <a:rPr lang="en" sz="4000">
                <a:latin typeface="Helvetica Neue"/>
                <a:ea typeface="Helvetica Neue"/>
                <a:cs typeface="Helvetica Neue"/>
                <a:sym typeface="Helvetica Neue"/>
              </a:rPr>
              <a:t>Reaction</a:t>
            </a: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 thermodynamics</a:t>
            </a:r>
            <a:endParaRPr/>
          </a:p>
        </p:txBody>
      </p:sp>
      <p:sp>
        <p:nvSpPr>
          <p:cNvPr id="437" name="Google Shape;437;p33"/>
          <p:cNvSpPr txBox="1"/>
          <p:nvPr>
            <p:ph idx="1" type="body"/>
          </p:nvPr>
        </p:nvSpPr>
        <p:spPr>
          <a:xfrm>
            <a:off x="722312" y="894159"/>
            <a:ext cx="7772400" cy="24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-2538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Font typeface="Arial"/>
              <a:buNone/>
            </a:pPr>
            <a:r>
              <a:rPr lang="en" sz="2000">
                <a:solidFill>
                  <a:srgbClr val="9B9B9B"/>
                </a:solidFill>
              </a:rPr>
              <a:t>What thermodynamic relations are important in metabolism?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4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p186"/>
          <p:cNvSpPr txBox="1"/>
          <p:nvPr>
            <p:ph type="title"/>
          </p:nvPr>
        </p:nvSpPr>
        <p:spPr>
          <a:xfrm>
            <a:off x="685800" y="285750"/>
            <a:ext cx="8066100" cy="5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E. coli chooses costly pathways</a:t>
            </a:r>
            <a:endParaRPr/>
          </a:p>
        </p:txBody>
      </p:sp>
      <p:sp>
        <p:nvSpPr>
          <p:cNvPr id="3476" name="Google Shape;3476;p186"/>
          <p:cNvSpPr txBox="1"/>
          <p:nvPr>
            <p:ph idx="1" type="body"/>
          </p:nvPr>
        </p:nvSpPr>
        <p:spPr>
          <a:xfrm>
            <a:off x="457200" y="969075"/>
            <a:ext cx="8229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7" name="Google Shape;3477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963" y="968350"/>
            <a:ext cx="6349774" cy="4078426"/>
          </a:xfrm>
          <a:prstGeom prst="rect">
            <a:avLst/>
          </a:prstGeom>
          <a:noFill/>
          <a:ln>
            <a:noFill/>
          </a:ln>
        </p:spPr>
      </p:pic>
      <p:sp>
        <p:nvSpPr>
          <p:cNvPr id="3478" name="Google Shape;3478;p186"/>
          <p:cNvSpPr/>
          <p:nvPr/>
        </p:nvSpPr>
        <p:spPr>
          <a:xfrm>
            <a:off x="1556500" y="959200"/>
            <a:ext cx="6339000" cy="4096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187"/>
          <p:cNvSpPr txBox="1"/>
          <p:nvPr>
            <p:ph type="title"/>
          </p:nvPr>
        </p:nvSpPr>
        <p:spPr>
          <a:xfrm>
            <a:off x="685800" y="285750"/>
            <a:ext cx="7772400" cy="5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Tradeoffs: EMP vs ED</a:t>
            </a:r>
            <a:endParaRPr/>
          </a:p>
        </p:txBody>
      </p:sp>
      <p:sp>
        <p:nvSpPr>
          <p:cNvPr id="3484" name="Google Shape;3484;p187"/>
          <p:cNvSpPr txBox="1"/>
          <p:nvPr>
            <p:ph idx="1" type="body"/>
          </p:nvPr>
        </p:nvSpPr>
        <p:spPr>
          <a:xfrm>
            <a:off x="381850" y="947600"/>
            <a:ext cx="34602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Entner-Doudoroff pathway is a low yield alternative to glycolysis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Why does it exist?</a:t>
            </a:r>
            <a:endParaRPr/>
          </a:p>
        </p:txBody>
      </p:sp>
      <p:pic>
        <p:nvPicPr>
          <p:cNvPr id="3485" name="Google Shape;3485;p187"/>
          <p:cNvPicPr preferRelativeResize="0"/>
          <p:nvPr/>
        </p:nvPicPr>
        <p:blipFill rotWithShape="1">
          <a:blip r:embed="rId3">
            <a:alphaModFix/>
          </a:blip>
          <a:srcRect b="1332" l="0" r="1332" t="0"/>
          <a:stretch/>
        </p:blipFill>
        <p:spPr>
          <a:xfrm>
            <a:off x="3694375" y="877475"/>
            <a:ext cx="5291201" cy="4093701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p187"/>
          <p:cNvSpPr txBox="1"/>
          <p:nvPr/>
        </p:nvSpPr>
        <p:spPr>
          <a:xfrm>
            <a:off x="6424200" y="4929900"/>
            <a:ext cx="27198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http://www.pnas.org/content/pnas/110/24/10039.full.pdf</a:t>
            </a:r>
            <a:endParaRPr sz="800"/>
          </a:p>
        </p:txBody>
      </p:sp>
      <p:sp>
        <p:nvSpPr>
          <p:cNvPr id="3487" name="Google Shape;3487;p187"/>
          <p:cNvSpPr/>
          <p:nvPr/>
        </p:nvSpPr>
        <p:spPr>
          <a:xfrm>
            <a:off x="3707275" y="884375"/>
            <a:ext cx="5277900" cy="4089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p188"/>
          <p:cNvSpPr txBox="1"/>
          <p:nvPr>
            <p:ph type="title"/>
          </p:nvPr>
        </p:nvSpPr>
        <p:spPr>
          <a:xfrm>
            <a:off x="685800" y="285750"/>
            <a:ext cx="4177200" cy="6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 Prevalence</a:t>
            </a:r>
            <a:endParaRPr/>
          </a:p>
        </p:txBody>
      </p:sp>
      <p:sp>
        <p:nvSpPr>
          <p:cNvPr id="3493" name="Google Shape;3493;p188"/>
          <p:cNvSpPr txBox="1"/>
          <p:nvPr>
            <p:ph idx="1" type="body"/>
          </p:nvPr>
        </p:nvSpPr>
        <p:spPr>
          <a:xfrm>
            <a:off x="369750" y="970950"/>
            <a:ext cx="4894200" cy="17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Proteobacteria see mixed EMP/ED and even sole ED pathway choice</a:t>
            </a:r>
            <a:endParaRPr/>
          </a:p>
        </p:txBody>
      </p:sp>
      <p:pic>
        <p:nvPicPr>
          <p:cNvPr id="3494" name="Google Shape;3494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299" y="378700"/>
            <a:ext cx="3371625" cy="457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5" name="Google Shape;3495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875" y="2786750"/>
            <a:ext cx="4414474" cy="2245957"/>
          </a:xfrm>
          <a:prstGeom prst="rect">
            <a:avLst/>
          </a:prstGeom>
          <a:noFill/>
          <a:ln>
            <a:noFill/>
          </a:ln>
        </p:spPr>
      </p:pic>
      <p:sp>
        <p:nvSpPr>
          <p:cNvPr id="3496" name="Google Shape;3496;p188"/>
          <p:cNvSpPr txBox="1"/>
          <p:nvPr/>
        </p:nvSpPr>
        <p:spPr>
          <a:xfrm>
            <a:off x="6424200" y="4929900"/>
            <a:ext cx="27198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http://www.pnas.org/content/pnas/110/24/10039.full.pdf</a:t>
            </a:r>
            <a:endParaRPr sz="800"/>
          </a:p>
        </p:txBody>
      </p:sp>
      <p:sp>
        <p:nvSpPr>
          <p:cNvPr id="3497" name="Google Shape;3497;p188"/>
          <p:cNvSpPr/>
          <p:nvPr/>
        </p:nvSpPr>
        <p:spPr>
          <a:xfrm>
            <a:off x="5412350" y="379075"/>
            <a:ext cx="3367800" cy="457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188"/>
          <p:cNvSpPr/>
          <p:nvPr/>
        </p:nvSpPr>
        <p:spPr>
          <a:xfrm>
            <a:off x="736875" y="2777475"/>
            <a:ext cx="4427700" cy="2246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2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189"/>
          <p:cNvSpPr txBox="1"/>
          <p:nvPr>
            <p:ph type="title"/>
          </p:nvPr>
        </p:nvSpPr>
        <p:spPr>
          <a:xfrm>
            <a:off x="685800" y="285750"/>
            <a:ext cx="7772400" cy="5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 is proteome efficient</a:t>
            </a:r>
            <a:endParaRPr/>
          </a:p>
        </p:txBody>
      </p:sp>
      <p:sp>
        <p:nvSpPr>
          <p:cNvPr id="3504" name="Google Shape;3504;p189"/>
          <p:cNvSpPr txBox="1"/>
          <p:nvPr>
            <p:ph idx="1" type="body"/>
          </p:nvPr>
        </p:nvSpPr>
        <p:spPr>
          <a:xfrm>
            <a:off x="506550" y="967225"/>
            <a:ext cx="4730400" cy="17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Substrate availability dictates pathway prevalence in genomes</a:t>
            </a:r>
            <a:endParaRPr/>
          </a:p>
        </p:txBody>
      </p:sp>
      <p:pic>
        <p:nvPicPr>
          <p:cNvPr id="3505" name="Google Shape;3505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575" y="916975"/>
            <a:ext cx="2674701" cy="20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6" name="Google Shape;3506;p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75" y="2861402"/>
            <a:ext cx="4463900" cy="1977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7" name="Google Shape;3507;p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013" y="3053425"/>
            <a:ext cx="2937813" cy="18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8" name="Google Shape;3508;p189"/>
          <p:cNvSpPr txBox="1"/>
          <p:nvPr/>
        </p:nvSpPr>
        <p:spPr>
          <a:xfrm>
            <a:off x="6424200" y="4929900"/>
            <a:ext cx="27198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http://www.pnas.org/content/pnas/110/24/10039.full.pdf</a:t>
            </a:r>
            <a:endParaRPr sz="800"/>
          </a:p>
        </p:txBody>
      </p:sp>
      <p:sp>
        <p:nvSpPr>
          <p:cNvPr id="3509" name="Google Shape;3509;p189"/>
          <p:cNvSpPr/>
          <p:nvPr/>
        </p:nvSpPr>
        <p:spPr>
          <a:xfrm>
            <a:off x="5539700" y="919750"/>
            <a:ext cx="2674200" cy="2101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0" name="Google Shape;3510;p189"/>
          <p:cNvSpPr/>
          <p:nvPr/>
        </p:nvSpPr>
        <p:spPr>
          <a:xfrm>
            <a:off x="626425" y="2854450"/>
            <a:ext cx="4464000" cy="1977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1" name="Google Shape;3511;p189"/>
          <p:cNvSpPr/>
          <p:nvPr/>
        </p:nvSpPr>
        <p:spPr>
          <a:xfrm>
            <a:off x="5405275" y="3049300"/>
            <a:ext cx="2937900" cy="1824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Google Shape;3516;p190"/>
          <p:cNvSpPr txBox="1"/>
          <p:nvPr>
            <p:ph type="title"/>
          </p:nvPr>
        </p:nvSpPr>
        <p:spPr>
          <a:xfrm>
            <a:off x="0" y="137175"/>
            <a:ext cx="90012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Uncovering regulation using thermodynamics</a:t>
            </a:r>
            <a:endParaRPr sz="3100"/>
          </a:p>
        </p:txBody>
      </p:sp>
      <p:sp>
        <p:nvSpPr>
          <p:cNvPr id="3517" name="Google Shape;3517;p190"/>
          <p:cNvSpPr txBox="1"/>
          <p:nvPr>
            <p:ph idx="1" type="body"/>
          </p:nvPr>
        </p:nvSpPr>
        <p:spPr>
          <a:xfrm>
            <a:off x="425150" y="667600"/>
            <a:ext cx="3405600" cy="17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400"/>
              <a:t>Observation: Irreversible enzymes are often allosterically regulated</a:t>
            </a:r>
            <a:endParaRPr sz="2400"/>
          </a:p>
        </p:txBody>
      </p:sp>
      <p:sp>
        <p:nvSpPr>
          <p:cNvPr id="3518" name="Google Shape;3518;p190"/>
          <p:cNvSpPr txBox="1"/>
          <p:nvPr/>
        </p:nvSpPr>
        <p:spPr>
          <a:xfrm>
            <a:off x="6354000" y="4899000"/>
            <a:ext cx="27900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https://www.ncbi.nlm.nih.gov/pmc/articles/PMC1681506/</a:t>
            </a:r>
            <a:endParaRPr sz="800"/>
          </a:p>
        </p:txBody>
      </p:sp>
      <p:pic>
        <p:nvPicPr>
          <p:cNvPr id="3519" name="Google Shape;3519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725" y="796150"/>
            <a:ext cx="4894815" cy="410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0" name="Google Shape;3520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175" y="2381550"/>
            <a:ext cx="2853538" cy="2548626"/>
          </a:xfrm>
          <a:prstGeom prst="rect">
            <a:avLst/>
          </a:prstGeom>
          <a:noFill/>
          <a:ln>
            <a:noFill/>
          </a:ln>
        </p:spPr>
      </p:pic>
      <p:sp>
        <p:nvSpPr>
          <p:cNvPr id="3521" name="Google Shape;3521;p190"/>
          <p:cNvSpPr/>
          <p:nvPr/>
        </p:nvSpPr>
        <p:spPr>
          <a:xfrm>
            <a:off x="3877075" y="799475"/>
            <a:ext cx="4896000" cy="410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2" name="Google Shape;3522;p190"/>
          <p:cNvSpPr/>
          <p:nvPr/>
        </p:nvSpPr>
        <p:spPr>
          <a:xfrm>
            <a:off x="707500" y="2384275"/>
            <a:ext cx="2853600" cy="2548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6" name="Shape 3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7" name="Google Shape;3527;p191"/>
          <p:cNvSpPr txBox="1"/>
          <p:nvPr>
            <p:ph type="title"/>
          </p:nvPr>
        </p:nvSpPr>
        <p:spPr>
          <a:xfrm>
            <a:off x="685800" y="285750"/>
            <a:ext cx="7772400" cy="5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528" name="Google Shape;3528;p191"/>
          <p:cNvSpPr txBox="1"/>
          <p:nvPr>
            <p:ph idx="1" type="body"/>
          </p:nvPr>
        </p:nvSpPr>
        <p:spPr>
          <a:xfrm>
            <a:off x="685800" y="713925"/>
            <a:ext cx="7772400" cy="4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Thermodynamics constrain the relationship between flux direction and reaction energy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Reaction energy depends on the natural favorability of the reaction (K</a:t>
            </a:r>
            <a:r>
              <a:rPr baseline="-25000" lang="en" sz="1800"/>
              <a:t>eq</a:t>
            </a:r>
            <a:r>
              <a:rPr lang="en" sz="1800"/>
              <a:t>) and the current state of the system (x and the resulting reaction quotient Q)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Thermodynamics are fundamentally connected to kinetics through the mass action rate law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Haldane relationship places constraints on connected reaction steps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Michaelis-Menten equation can be broken down into terms: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1) Inherent efficiency (kcat)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2) Substrate efficiency (x/Km)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3) Inhibition state (x/Ki)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4) Thermodynamic efficiency (1-Q/K</a:t>
            </a:r>
            <a:r>
              <a:rPr baseline="-25000" lang="en" sz="1800"/>
              <a:t>eq</a:t>
            </a:r>
            <a:r>
              <a:rPr lang="en" sz="1800"/>
              <a:t>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Thermodynamic principles can be used in optimization and data analysis to understand metabolic network organization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4"/>
          <p:cNvSpPr txBox="1"/>
          <p:nvPr>
            <p:ph type="title"/>
          </p:nvPr>
        </p:nvSpPr>
        <p:spPr>
          <a:xfrm>
            <a:off x="685800" y="285750"/>
            <a:ext cx="7772400" cy="68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Thermodynamics basics</a:t>
            </a:r>
            <a:endParaRPr/>
          </a:p>
        </p:txBody>
      </p:sp>
      <p:sp>
        <p:nvSpPr>
          <p:cNvPr id="443" name="Google Shape;443;p34"/>
          <p:cNvSpPr txBox="1"/>
          <p:nvPr>
            <p:ph idx="1" type="body"/>
          </p:nvPr>
        </p:nvSpPr>
        <p:spPr>
          <a:xfrm>
            <a:off x="776250" y="975150"/>
            <a:ext cx="7591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/>
              <a:t>  Reactions proceed in a direction determined by thermodynamics</a:t>
            </a:r>
            <a:endParaRPr b="1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44" name="Google Shape;444;p34"/>
          <p:cNvSpPr txBox="1"/>
          <p:nvPr/>
        </p:nvSpPr>
        <p:spPr>
          <a:xfrm>
            <a:off x="3270100" y="2145750"/>
            <a:ext cx="1907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vΔ</a:t>
            </a:r>
            <a:r>
              <a:rPr b="1"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&lt; 0</a:t>
            </a:r>
            <a:endParaRPr b="1"/>
          </a:p>
        </p:txBody>
      </p:sp>
      <p:sp>
        <p:nvSpPr>
          <p:cNvPr id="445" name="Google Shape;445;p34"/>
          <p:cNvSpPr txBox="1"/>
          <p:nvPr/>
        </p:nvSpPr>
        <p:spPr>
          <a:xfrm>
            <a:off x="2650700" y="3291450"/>
            <a:ext cx="32070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 &gt; 0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b="1"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&lt; 0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446" name="Google Shape;446;p34"/>
          <p:cNvSpPr txBox="1"/>
          <p:nvPr/>
        </p:nvSpPr>
        <p:spPr>
          <a:xfrm>
            <a:off x="3702100" y="2845500"/>
            <a:ext cx="10437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 </a:t>
            </a:r>
            <a:endParaRPr/>
          </a:p>
        </p:txBody>
      </p:sp>
      <p:sp>
        <p:nvSpPr>
          <p:cNvPr id="447" name="Google Shape;447;p34"/>
          <p:cNvSpPr txBox="1"/>
          <p:nvPr/>
        </p:nvSpPr>
        <p:spPr>
          <a:xfrm>
            <a:off x="2650700" y="3865950"/>
            <a:ext cx="32070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 &lt; 0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b="1"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&gt; 0 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5"/>
          <p:cNvSpPr txBox="1"/>
          <p:nvPr>
            <p:ph type="title"/>
          </p:nvPr>
        </p:nvSpPr>
        <p:spPr>
          <a:xfrm>
            <a:off x="685800" y="285750"/>
            <a:ext cx="7772400" cy="8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Reaction coordinate diagram</a:t>
            </a:r>
            <a:endParaRPr/>
          </a:p>
        </p:txBody>
      </p:sp>
      <p:pic>
        <p:nvPicPr>
          <p:cNvPr id="453" name="Google Shape;4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325" y="1226141"/>
            <a:ext cx="4258325" cy="3240409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5"/>
          <p:cNvSpPr txBox="1"/>
          <p:nvPr/>
        </p:nvSpPr>
        <p:spPr>
          <a:xfrm>
            <a:off x="4066500" y="4938300"/>
            <a:ext cx="31725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http://www.sciencemusicvideos.com/wp-content/uploads/2014/10/</a:t>
            </a:r>
            <a:endParaRPr sz="800"/>
          </a:p>
        </p:txBody>
      </p:sp>
      <p:sp>
        <p:nvSpPr>
          <p:cNvPr id="455" name="Google Shape;455;p35"/>
          <p:cNvSpPr txBox="1"/>
          <p:nvPr/>
        </p:nvSpPr>
        <p:spPr>
          <a:xfrm>
            <a:off x="611150" y="1172950"/>
            <a:ext cx="3955500" cy="16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Before, we looked at kinetics and focused on the transition state </a:t>
            </a:r>
            <a:r>
              <a:rPr b="1" lang="en" sz="2400"/>
              <a:t>activation energy</a:t>
            </a:r>
            <a:endParaRPr b="1" sz="2400"/>
          </a:p>
        </p:txBody>
      </p:sp>
      <p:sp>
        <p:nvSpPr>
          <p:cNvPr id="456" name="Google Shape;456;p35"/>
          <p:cNvSpPr txBox="1"/>
          <p:nvPr/>
        </p:nvSpPr>
        <p:spPr>
          <a:xfrm>
            <a:off x="576825" y="2932250"/>
            <a:ext cx="3955500" cy="16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Now, we only care about the </a:t>
            </a:r>
            <a:r>
              <a:rPr b="1" lang="en" sz="2400"/>
              <a:t>reaction energy</a:t>
            </a:r>
            <a:r>
              <a:rPr lang="en" sz="2400"/>
              <a:t>, the difference between energy of reactants and products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457200" y="969075"/>
            <a:ext cx="63630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Part 1: Building kinetic and thermodynamic models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Fundamental aspects of reaction kinetics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Reaction thermodynamics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Dynamic simulation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Part 2: Enzyme kinetics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How to represent enzyme reaction mechanisms with mass action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Obtaining kinetic parameters for enzyme kinetic models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Practical application of kinetic modeling to data analysis</a:t>
            </a:r>
            <a:endParaRPr b="1" sz="1800">
              <a:highlight>
                <a:srgbClr val="FFFF00"/>
              </a:highlight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072" y="2448225"/>
            <a:ext cx="862275" cy="114967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6914513" y="3597900"/>
            <a:ext cx="2099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Zack Haiman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PhD Student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MASSpy </a:t>
            </a:r>
            <a:r>
              <a:rPr lang="en"/>
              <a:t>Developer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7541925" y="2447950"/>
            <a:ext cx="862200" cy="1149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6"/>
          <p:cNvSpPr txBox="1"/>
          <p:nvPr>
            <p:ph type="title"/>
          </p:nvPr>
        </p:nvSpPr>
        <p:spPr>
          <a:xfrm>
            <a:off x="685800" y="133350"/>
            <a:ext cx="7772400" cy="7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Gibbs Free Energy</a:t>
            </a:r>
            <a:endParaRPr/>
          </a:p>
        </p:txBody>
      </p:sp>
      <p:sp>
        <p:nvSpPr>
          <p:cNvPr id="462" name="Google Shape;462;p36"/>
          <p:cNvSpPr txBox="1"/>
          <p:nvPr>
            <p:ph idx="1" type="body"/>
          </p:nvPr>
        </p:nvSpPr>
        <p:spPr>
          <a:xfrm>
            <a:off x="685800" y="803200"/>
            <a:ext cx="7772400" cy="1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Definition: Work performed by a system at constant pressure and temperature</a:t>
            </a:r>
            <a:endParaRPr/>
          </a:p>
        </p:txBody>
      </p:sp>
      <p:sp>
        <p:nvSpPr>
          <p:cNvPr id="463" name="Google Shape;463;p36"/>
          <p:cNvSpPr txBox="1"/>
          <p:nvPr/>
        </p:nvSpPr>
        <p:spPr>
          <a:xfrm>
            <a:off x="5950225" y="2093525"/>
            <a:ext cx="2221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 = U + pV - TS</a:t>
            </a:r>
            <a:endParaRPr sz="1800"/>
          </a:p>
        </p:txBody>
      </p:sp>
      <p:sp>
        <p:nvSpPr>
          <p:cNvPr id="464" name="Google Shape;464;p36"/>
          <p:cNvSpPr txBox="1"/>
          <p:nvPr/>
        </p:nvSpPr>
        <p:spPr>
          <a:xfrm>
            <a:off x="5254650" y="2469675"/>
            <a:ext cx="3727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dG = dU + pdV + Vdp - TdS - SdT</a:t>
            </a:r>
            <a:endParaRPr sz="1800"/>
          </a:p>
        </p:txBody>
      </p:sp>
      <p:sp>
        <p:nvSpPr>
          <p:cNvPr id="465" name="Google Shape;465;p36"/>
          <p:cNvSpPr txBox="1"/>
          <p:nvPr/>
        </p:nvSpPr>
        <p:spPr>
          <a:xfrm>
            <a:off x="1537325" y="2099588"/>
            <a:ext cx="21297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U</a:t>
            </a:r>
            <a:r>
              <a:rPr lang="en" sz="1800"/>
              <a:t> = TS - pV + 𝜇N</a:t>
            </a:r>
            <a:endParaRPr sz="1800"/>
          </a:p>
        </p:txBody>
      </p:sp>
      <p:sp>
        <p:nvSpPr>
          <p:cNvPr id="466" name="Google Shape;466;p36"/>
          <p:cNvSpPr txBox="1"/>
          <p:nvPr/>
        </p:nvSpPr>
        <p:spPr>
          <a:xfrm>
            <a:off x="6020575" y="1718925"/>
            <a:ext cx="2081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/>
              <a:t>Gibbs Definition</a:t>
            </a:r>
            <a:endParaRPr b="1" sz="1800" u="sng"/>
          </a:p>
        </p:txBody>
      </p:sp>
      <p:sp>
        <p:nvSpPr>
          <p:cNvPr id="467" name="Google Shape;467;p36"/>
          <p:cNvSpPr txBox="1"/>
          <p:nvPr/>
        </p:nvSpPr>
        <p:spPr>
          <a:xfrm>
            <a:off x="1861050" y="1718925"/>
            <a:ext cx="1336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/>
              <a:t>First Law</a:t>
            </a:r>
            <a:endParaRPr b="1" sz="1800" u="sng"/>
          </a:p>
        </p:txBody>
      </p:sp>
      <p:sp>
        <p:nvSpPr>
          <p:cNvPr id="468" name="Google Shape;468;p36"/>
          <p:cNvSpPr txBox="1"/>
          <p:nvPr/>
        </p:nvSpPr>
        <p:spPr>
          <a:xfrm>
            <a:off x="328675" y="2459175"/>
            <a:ext cx="46293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dU = TdS + SdT - pdV - Vdp + 𝜇dN + Nd𝜇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69" name="Google Shape;469;p36"/>
          <p:cNvSpPr txBox="1"/>
          <p:nvPr/>
        </p:nvSpPr>
        <p:spPr>
          <a:xfrm>
            <a:off x="825150" y="2952150"/>
            <a:ext cx="10359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dT = 0</a:t>
            </a:r>
            <a:endParaRPr sz="1800"/>
          </a:p>
        </p:txBody>
      </p:sp>
      <p:sp>
        <p:nvSpPr>
          <p:cNvPr id="470" name="Google Shape;470;p36"/>
          <p:cNvSpPr txBox="1"/>
          <p:nvPr/>
        </p:nvSpPr>
        <p:spPr>
          <a:xfrm>
            <a:off x="1910975" y="2933400"/>
            <a:ext cx="10359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dp = 0</a:t>
            </a:r>
            <a:endParaRPr sz="1800"/>
          </a:p>
        </p:txBody>
      </p:sp>
      <p:sp>
        <p:nvSpPr>
          <p:cNvPr id="471" name="Google Shape;471;p36"/>
          <p:cNvSpPr txBox="1"/>
          <p:nvPr/>
        </p:nvSpPr>
        <p:spPr>
          <a:xfrm>
            <a:off x="2939300" y="2952138"/>
            <a:ext cx="9597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d𝜇 = 0</a:t>
            </a:r>
            <a:endParaRPr sz="1800"/>
          </a:p>
        </p:txBody>
      </p:sp>
      <p:sp>
        <p:nvSpPr>
          <p:cNvPr id="472" name="Google Shape;472;p36"/>
          <p:cNvSpPr txBox="1"/>
          <p:nvPr/>
        </p:nvSpPr>
        <p:spPr>
          <a:xfrm>
            <a:off x="1338375" y="3356050"/>
            <a:ext cx="3242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dU = TdS - pdV + 𝜇dN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73" name="Google Shape;473;p36"/>
          <p:cNvSpPr txBox="1"/>
          <p:nvPr/>
        </p:nvSpPr>
        <p:spPr>
          <a:xfrm>
            <a:off x="5884680" y="2933375"/>
            <a:ext cx="1133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dT = 0</a:t>
            </a:r>
            <a:endParaRPr sz="1800"/>
          </a:p>
        </p:txBody>
      </p:sp>
      <p:sp>
        <p:nvSpPr>
          <p:cNvPr id="474" name="Google Shape;474;p36"/>
          <p:cNvSpPr txBox="1"/>
          <p:nvPr/>
        </p:nvSpPr>
        <p:spPr>
          <a:xfrm>
            <a:off x="7116255" y="2933388"/>
            <a:ext cx="11310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dp = 0</a:t>
            </a:r>
            <a:endParaRPr sz="1800"/>
          </a:p>
        </p:txBody>
      </p:sp>
      <p:sp>
        <p:nvSpPr>
          <p:cNvPr id="475" name="Google Shape;475;p36"/>
          <p:cNvSpPr txBox="1"/>
          <p:nvPr/>
        </p:nvSpPr>
        <p:spPr>
          <a:xfrm>
            <a:off x="5762400" y="3220413"/>
            <a:ext cx="27120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dG = dU + pdV - TdS </a:t>
            </a:r>
            <a:endParaRPr sz="1800"/>
          </a:p>
        </p:txBody>
      </p:sp>
      <p:sp>
        <p:nvSpPr>
          <p:cNvPr id="476" name="Google Shape;476;p36"/>
          <p:cNvSpPr txBox="1"/>
          <p:nvPr/>
        </p:nvSpPr>
        <p:spPr>
          <a:xfrm>
            <a:off x="6359500" y="3603550"/>
            <a:ext cx="16617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dG = </a:t>
            </a:r>
            <a:r>
              <a:rPr b="1" lang="en" sz="1800">
                <a:solidFill>
                  <a:schemeClr val="dk1"/>
                </a:solidFill>
              </a:rPr>
              <a:t>𝜇dN</a:t>
            </a:r>
            <a:r>
              <a:rPr b="1" lang="en" sz="1800"/>
              <a:t> </a:t>
            </a:r>
            <a:endParaRPr b="1" sz="1800"/>
          </a:p>
        </p:txBody>
      </p:sp>
      <p:sp>
        <p:nvSpPr>
          <p:cNvPr id="477" name="Google Shape;477;p36"/>
          <p:cNvSpPr txBox="1"/>
          <p:nvPr/>
        </p:nvSpPr>
        <p:spPr>
          <a:xfrm>
            <a:off x="685800" y="4225150"/>
            <a:ext cx="7499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Reaction favorability comes down to the chemical potential of the reactants</a:t>
            </a:r>
            <a:endParaRPr b="1" sz="1600"/>
          </a:p>
        </p:txBody>
      </p:sp>
      <p:cxnSp>
        <p:nvCxnSpPr>
          <p:cNvPr id="478" name="Google Shape;478;p36"/>
          <p:cNvCxnSpPr/>
          <p:nvPr/>
        </p:nvCxnSpPr>
        <p:spPr>
          <a:xfrm>
            <a:off x="4142550" y="2133025"/>
            <a:ext cx="76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36"/>
          <p:cNvCxnSpPr/>
          <p:nvPr/>
        </p:nvCxnSpPr>
        <p:spPr>
          <a:xfrm>
            <a:off x="4351550" y="3479800"/>
            <a:ext cx="76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7"/>
          <p:cNvSpPr txBox="1"/>
          <p:nvPr>
            <p:ph type="title"/>
          </p:nvPr>
        </p:nvSpPr>
        <p:spPr>
          <a:xfrm>
            <a:off x="685800" y="285750"/>
            <a:ext cx="77724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Chemical Potential</a:t>
            </a:r>
            <a:endParaRPr/>
          </a:p>
        </p:txBody>
      </p:sp>
      <p:sp>
        <p:nvSpPr>
          <p:cNvPr id="485" name="Google Shape;485;p37"/>
          <p:cNvSpPr txBox="1"/>
          <p:nvPr>
            <p:ph idx="1" type="body"/>
          </p:nvPr>
        </p:nvSpPr>
        <p:spPr>
          <a:xfrm>
            <a:off x="685800" y="968250"/>
            <a:ext cx="77724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Chemical potential: Gibbs energy gained from adding more molecule to the system</a:t>
            </a:r>
            <a:endParaRPr/>
          </a:p>
        </p:txBody>
      </p:sp>
      <p:sp>
        <p:nvSpPr>
          <p:cNvPr id="486" name="Google Shape;486;p37"/>
          <p:cNvSpPr txBox="1"/>
          <p:nvPr/>
        </p:nvSpPr>
        <p:spPr>
          <a:xfrm>
            <a:off x="3493850" y="2244975"/>
            <a:ext cx="2521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𝜇 = (</a:t>
            </a:r>
            <a:r>
              <a:rPr b="1" lang="en" sz="2400">
                <a:solidFill>
                  <a:schemeClr val="dk1"/>
                </a:solidFill>
              </a:rPr>
              <a:t>∂G/dN)</a:t>
            </a:r>
            <a:r>
              <a:rPr b="1" baseline="-25000" lang="en" sz="2400">
                <a:solidFill>
                  <a:schemeClr val="dk1"/>
                </a:solidFill>
              </a:rPr>
              <a:t>T,P,N</a:t>
            </a:r>
            <a:endParaRPr b="1" baseline="-25000" sz="2400"/>
          </a:p>
        </p:txBody>
      </p:sp>
      <p:sp>
        <p:nvSpPr>
          <p:cNvPr id="487" name="Google Shape;487;p37"/>
          <p:cNvSpPr txBox="1"/>
          <p:nvPr/>
        </p:nvSpPr>
        <p:spPr>
          <a:xfrm>
            <a:off x="3318125" y="2814300"/>
            <a:ext cx="2779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𝜇 = 𝜇</a:t>
            </a:r>
            <a:r>
              <a:rPr b="1" baseline="30000" lang="en" sz="2400">
                <a:solidFill>
                  <a:schemeClr val="dk1"/>
                </a:solidFill>
              </a:rPr>
              <a:t>0</a:t>
            </a:r>
            <a:r>
              <a:rPr b="1" lang="en" sz="2400">
                <a:solidFill>
                  <a:schemeClr val="dk1"/>
                </a:solidFill>
              </a:rPr>
              <a:t> + RT ln (x)</a:t>
            </a:r>
            <a:endParaRPr sz="2400"/>
          </a:p>
        </p:txBody>
      </p:sp>
      <p:sp>
        <p:nvSpPr>
          <p:cNvPr id="488" name="Google Shape;488;p37"/>
          <p:cNvSpPr txBox="1"/>
          <p:nvPr/>
        </p:nvSpPr>
        <p:spPr>
          <a:xfrm>
            <a:off x="1812750" y="3354000"/>
            <a:ext cx="5518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𝜇</a:t>
            </a:r>
            <a:r>
              <a:rPr b="1" baseline="30000" lang="en" sz="1800">
                <a:solidFill>
                  <a:schemeClr val="dk1"/>
                </a:solidFill>
              </a:rPr>
              <a:t>0</a:t>
            </a:r>
            <a:r>
              <a:rPr b="1" lang="en" sz="1800">
                <a:solidFill>
                  <a:schemeClr val="dk1"/>
                </a:solidFill>
              </a:rPr>
              <a:t>: Chemical potential under standard conditions</a:t>
            </a:r>
            <a:endParaRPr/>
          </a:p>
        </p:txBody>
      </p:sp>
      <p:sp>
        <p:nvSpPr>
          <p:cNvPr id="489" name="Google Shape;489;p37"/>
          <p:cNvSpPr txBox="1"/>
          <p:nvPr/>
        </p:nvSpPr>
        <p:spPr>
          <a:xfrm>
            <a:off x="2260625" y="3976125"/>
            <a:ext cx="47439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𝜇</a:t>
            </a:r>
            <a:r>
              <a:rPr b="1" baseline="30000" lang="en" sz="1800">
                <a:solidFill>
                  <a:schemeClr val="dk1"/>
                </a:solidFill>
              </a:rPr>
              <a:t>0</a:t>
            </a:r>
            <a:r>
              <a:rPr b="1" lang="en" sz="1800">
                <a:solidFill>
                  <a:schemeClr val="dk1"/>
                </a:solidFill>
              </a:rPr>
              <a:t> is a parameter, i.e. measured/estimated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8"/>
          <p:cNvSpPr txBox="1"/>
          <p:nvPr>
            <p:ph type="title"/>
          </p:nvPr>
        </p:nvSpPr>
        <p:spPr>
          <a:xfrm>
            <a:off x="685800" y="285750"/>
            <a:ext cx="7772400" cy="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Relating G to x</a:t>
            </a:r>
            <a:endParaRPr/>
          </a:p>
        </p:txBody>
      </p:sp>
      <p:sp>
        <p:nvSpPr>
          <p:cNvPr id="495" name="Google Shape;495;p38"/>
          <p:cNvSpPr txBox="1"/>
          <p:nvPr>
            <p:ph idx="1" type="body"/>
          </p:nvPr>
        </p:nvSpPr>
        <p:spPr>
          <a:xfrm>
            <a:off x="2879850" y="930225"/>
            <a:ext cx="53160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ΔG = 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ΔG</a:t>
            </a:r>
            <a:r>
              <a:rPr baseline="30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RTln(Q)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38"/>
          <p:cNvSpPr txBox="1"/>
          <p:nvPr/>
        </p:nvSpPr>
        <p:spPr>
          <a:xfrm>
            <a:off x="1218850" y="2128788"/>
            <a:ext cx="4489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Q: Reaction quotient</a:t>
            </a:r>
            <a:endParaRPr/>
          </a:p>
        </p:txBody>
      </p:sp>
      <p:sp>
        <p:nvSpPr>
          <p:cNvPr id="497" name="Google Shape;497;p38"/>
          <p:cNvSpPr txBox="1"/>
          <p:nvPr/>
        </p:nvSpPr>
        <p:spPr>
          <a:xfrm>
            <a:off x="5733875" y="2182500"/>
            <a:ext cx="3000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 = Π(x</a:t>
            </a:r>
            <a:r>
              <a:rPr baseline="30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/>
          </a:p>
        </p:txBody>
      </p:sp>
      <p:sp>
        <p:nvSpPr>
          <p:cNvPr id="498" name="Google Shape;498;p38"/>
          <p:cNvSpPr txBox="1"/>
          <p:nvPr/>
        </p:nvSpPr>
        <p:spPr>
          <a:xfrm>
            <a:off x="2988525" y="1670675"/>
            <a:ext cx="36384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ΔG</a:t>
            </a:r>
            <a:r>
              <a:rPr baseline="30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-RTln(K</a:t>
            </a:r>
            <a:r>
              <a:rPr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499" name="Google Shape;499;p38"/>
          <p:cNvSpPr txBox="1"/>
          <p:nvPr/>
        </p:nvSpPr>
        <p:spPr>
          <a:xfrm>
            <a:off x="5775075" y="2635650"/>
            <a:ext cx="18666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Q</a:t>
            </a:r>
            <a:r>
              <a:rPr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</a:t>
            </a:r>
            <a:endParaRPr/>
          </a:p>
        </p:txBody>
      </p:sp>
      <p:sp>
        <p:nvSpPr>
          <p:cNvPr id="500" name="Google Shape;500;p38"/>
          <p:cNvSpPr txBox="1"/>
          <p:nvPr/>
        </p:nvSpPr>
        <p:spPr>
          <a:xfrm>
            <a:off x="1218850" y="2674350"/>
            <a:ext cx="47004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Equilibrium constant</a:t>
            </a:r>
            <a:endParaRPr/>
          </a:p>
        </p:txBody>
      </p:sp>
      <p:sp>
        <p:nvSpPr>
          <p:cNvPr id="501" name="Google Shape;501;p38"/>
          <p:cNvSpPr txBox="1"/>
          <p:nvPr/>
        </p:nvSpPr>
        <p:spPr>
          <a:xfrm>
            <a:off x="1105650" y="3874575"/>
            <a:ext cx="81513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Reaction favorability depends on the ratio of the reaction quotient to the equilibrium constant  </a:t>
            </a:r>
            <a:endParaRPr b="1" sz="2400"/>
          </a:p>
        </p:txBody>
      </p:sp>
      <p:sp>
        <p:nvSpPr>
          <p:cNvPr id="502" name="Google Shape;502;p38"/>
          <p:cNvSpPr txBox="1"/>
          <p:nvPr/>
        </p:nvSpPr>
        <p:spPr>
          <a:xfrm>
            <a:off x="2879850" y="3277200"/>
            <a:ext cx="33843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ΔG = RTln(Q/K</a:t>
            </a:r>
            <a:r>
              <a:rPr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/>
          <p:nvPr>
            <p:ph type="title"/>
          </p:nvPr>
        </p:nvSpPr>
        <p:spPr>
          <a:xfrm>
            <a:off x="89275" y="285750"/>
            <a:ext cx="5383800" cy="55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 reaction</a:t>
            </a:r>
            <a:endParaRPr/>
          </a:p>
        </p:txBody>
      </p:sp>
      <p:sp>
        <p:nvSpPr>
          <p:cNvPr id="508" name="Google Shape;508;p39"/>
          <p:cNvSpPr txBox="1"/>
          <p:nvPr>
            <p:ph idx="1" type="body"/>
          </p:nvPr>
        </p:nvSpPr>
        <p:spPr>
          <a:xfrm>
            <a:off x="5381950" y="101875"/>
            <a:ext cx="16629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3600"/>
              <a:t>A ↔ B</a:t>
            </a:r>
            <a:endParaRPr b="1" sz="3600"/>
          </a:p>
        </p:txBody>
      </p:sp>
      <p:sp>
        <p:nvSpPr>
          <p:cNvPr id="509" name="Google Shape;509;p39"/>
          <p:cNvSpPr txBox="1"/>
          <p:nvPr/>
        </p:nvSpPr>
        <p:spPr>
          <a:xfrm>
            <a:off x="2292750" y="2056275"/>
            <a:ext cx="45585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 K</a:t>
            </a:r>
            <a:r>
              <a:rPr baseline="-25000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</a:t>
            </a: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(unitless)</a:t>
            </a:r>
            <a:endParaRPr sz="1000"/>
          </a:p>
        </p:txBody>
      </p:sp>
      <p:sp>
        <p:nvSpPr>
          <p:cNvPr id="510" name="Google Shape;510;p39"/>
          <p:cNvSpPr txBox="1"/>
          <p:nvPr/>
        </p:nvSpPr>
        <p:spPr>
          <a:xfrm>
            <a:off x="1759300" y="2668525"/>
            <a:ext cx="5883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Therefore K</a:t>
            </a:r>
            <a:r>
              <a:rPr baseline="-25000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</a:t>
            </a: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Q</a:t>
            </a:r>
            <a:r>
              <a:rPr baseline="-25000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</a:t>
            </a: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B</a:t>
            </a:r>
            <a:r>
              <a:rPr baseline="-25000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</a:t>
            </a: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/A</a:t>
            </a:r>
            <a:r>
              <a:rPr baseline="-25000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</a:t>
            </a: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 </a:t>
            </a:r>
            <a:endParaRPr sz="1000"/>
          </a:p>
        </p:txBody>
      </p:sp>
      <p:sp>
        <p:nvSpPr>
          <p:cNvPr id="511" name="Google Shape;511;p39"/>
          <p:cNvSpPr txBox="1"/>
          <p:nvPr/>
        </p:nvSpPr>
        <p:spPr>
          <a:xfrm>
            <a:off x="2205525" y="1520225"/>
            <a:ext cx="48747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 = Π(x</a:t>
            </a:r>
            <a:r>
              <a:rPr baseline="30000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A</a:t>
            </a:r>
            <a:r>
              <a:rPr baseline="30000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* B</a:t>
            </a:r>
            <a:r>
              <a:rPr baseline="30000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B/A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9"/>
          <p:cNvSpPr txBox="1"/>
          <p:nvPr/>
        </p:nvSpPr>
        <p:spPr>
          <a:xfrm>
            <a:off x="1102050" y="3280450"/>
            <a:ext cx="8034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= 2A when the reaction is at equilibrium</a:t>
            </a:r>
            <a:endParaRPr sz="1000"/>
          </a:p>
        </p:txBody>
      </p:sp>
      <p:sp>
        <p:nvSpPr>
          <p:cNvPr id="513" name="Google Shape;513;p39"/>
          <p:cNvSpPr txBox="1"/>
          <p:nvPr/>
        </p:nvSpPr>
        <p:spPr>
          <a:xfrm>
            <a:off x="1295400" y="3838125"/>
            <a:ext cx="77265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B &lt; 2A, Q/K</a:t>
            </a:r>
            <a:r>
              <a:rPr baseline="-25000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</a:t>
            </a: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&lt; 1, ΔG &lt; 0 → v &gt; 0</a:t>
            </a:r>
            <a:endParaRPr sz="1000"/>
          </a:p>
        </p:txBody>
      </p:sp>
      <p:sp>
        <p:nvSpPr>
          <p:cNvPr id="514" name="Google Shape;514;p39"/>
          <p:cNvSpPr txBox="1"/>
          <p:nvPr/>
        </p:nvSpPr>
        <p:spPr>
          <a:xfrm>
            <a:off x="2551125" y="1020363"/>
            <a:ext cx="33168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ΔG = RTln(Q/K</a:t>
            </a:r>
            <a:r>
              <a:rPr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515" name="Google Shape;515;p39"/>
          <p:cNvSpPr txBox="1"/>
          <p:nvPr/>
        </p:nvSpPr>
        <p:spPr>
          <a:xfrm>
            <a:off x="1295400" y="4333300"/>
            <a:ext cx="708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B &gt; 2A, Q/K</a:t>
            </a:r>
            <a:r>
              <a:rPr baseline="-25000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</a:t>
            </a: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&gt; 1, ΔG &gt; 0 → v &lt; 0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0"/>
          <p:cNvSpPr txBox="1"/>
          <p:nvPr>
            <p:ph type="title"/>
          </p:nvPr>
        </p:nvSpPr>
        <p:spPr>
          <a:xfrm>
            <a:off x="685800" y="285750"/>
            <a:ext cx="7772400" cy="4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Thermodynamics and kinetics</a:t>
            </a:r>
            <a:endParaRPr/>
          </a:p>
        </p:txBody>
      </p:sp>
      <p:sp>
        <p:nvSpPr>
          <p:cNvPr id="521" name="Google Shape;521;p40"/>
          <p:cNvSpPr txBox="1"/>
          <p:nvPr>
            <p:ph idx="1" type="body"/>
          </p:nvPr>
        </p:nvSpPr>
        <p:spPr>
          <a:xfrm>
            <a:off x="3375650" y="747700"/>
            <a:ext cx="20964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3600"/>
              <a:t>A ↔ B</a:t>
            </a:r>
            <a:endParaRPr b="1" sz="3600"/>
          </a:p>
        </p:txBody>
      </p:sp>
      <p:sp>
        <p:nvSpPr>
          <p:cNvPr id="522" name="Google Shape;522;p40"/>
          <p:cNvSpPr txBox="1"/>
          <p:nvPr/>
        </p:nvSpPr>
        <p:spPr>
          <a:xfrm>
            <a:off x="3692475" y="747700"/>
            <a:ext cx="809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v1</a:t>
            </a:r>
            <a:endParaRPr sz="2400"/>
          </a:p>
        </p:txBody>
      </p:sp>
      <p:sp>
        <p:nvSpPr>
          <p:cNvPr id="523" name="Google Shape;523;p40"/>
          <p:cNvSpPr txBox="1"/>
          <p:nvPr/>
        </p:nvSpPr>
        <p:spPr>
          <a:xfrm>
            <a:off x="1321575" y="2278375"/>
            <a:ext cx="19137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MA: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aseline="-25000"/>
          </a:p>
        </p:txBody>
      </p:sp>
      <p:sp>
        <p:nvSpPr>
          <p:cNvPr id="524" name="Google Shape;524;p40"/>
          <p:cNvSpPr txBox="1"/>
          <p:nvPr/>
        </p:nvSpPr>
        <p:spPr>
          <a:xfrm>
            <a:off x="3180475" y="2318725"/>
            <a:ext cx="25020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v1</a:t>
            </a:r>
            <a:r>
              <a:rPr b="1" baseline="30000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k</a:t>
            </a:r>
            <a:r>
              <a:rPr b="1" baseline="-25000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baseline="30000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3000"/>
          </a:p>
        </p:txBody>
      </p:sp>
      <p:sp>
        <p:nvSpPr>
          <p:cNvPr id="525" name="Google Shape;525;p40"/>
          <p:cNvSpPr txBox="1"/>
          <p:nvPr/>
        </p:nvSpPr>
        <p:spPr>
          <a:xfrm>
            <a:off x="5236216" y="2348125"/>
            <a:ext cx="20964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v1</a:t>
            </a:r>
            <a:r>
              <a:rPr b="1" baseline="30000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k</a:t>
            </a:r>
            <a:r>
              <a:rPr b="1" baseline="-25000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baseline="30000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3000"/>
          </a:p>
        </p:txBody>
      </p:sp>
      <p:sp>
        <p:nvSpPr>
          <p:cNvPr id="526" name="Google Shape;526;p40"/>
          <p:cNvSpPr txBox="1"/>
          <p:nvPr/>
        </p:nvSpPr>
        <p:spPr>
          <a:xfrm>
            <a:off x="3072000" y="1507576"/>
            <a:ext cx="30000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</a:t>
            </a: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B</a:t>
            </a:r>
            <a:r>
              <a:rPr b="1"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</a:t>
            </a: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/A</a:t>
            </a:r>
            <a:r>
              <a:rPr b="1"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</a:t>
            </a:r>
            <a:endParaRPr b="1" baseline="-25000">
              <a:solidFill>
                <a:schemeClr val="dk1"/>
              </a:solidFill>
            </a:endParaRPr>
          </a:p>
        </p:txBody>
      </p:sp>
      <p:sp>
        <p:nvSpPr>
          <p:cNvPr id="527" name="Google Shape;527;p40"/>
          <p:cNvSpPr txBox="1"/>
          <p:nvPr/>
        </p:nvSpPr>
        <p:spPr>
          <a:xfrm>
            <a:off x="1898925" y="3006825"/>
            <a:ext cx="31986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Eq: </a:t>
            </a: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v1</a:t>
            </a:r>
            <a:r>
              <a:rPr b="1" baseline="30000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v1</a:t>
            </a:r>
            <a:r>
              <a:rPr b="1" baseline="30000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528" name="Google Shape;528;p40"/>
          <p:cNvSpPr txBox="1"/>
          <p:nvPr/>
        </p:nvSpPr>
        <p:spPr>
          <a:xfrm>
            <a:off x="4899325" y="3036225"/>
            <a:ext cx="27702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baseline="-25000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baseline="30000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baseline="-25000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</a:t>
            </a: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k</a:t>
            </a:r>
            <a:r>
              <a:rPr b="1" baseline="-25000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baseline="30000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1" baseline="-25000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</a:t>
            </a: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529" name="Google Shape;529;p40"/>
          <p:cNvSpPr txBox="1"/>
          <p:nvPr/>
        </p:nvSpPr>
        <p:spPr>
          <a:xfrm>
            <a:off x="2588200" y="3654575"/>
            <a:ext cx="45981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 </a:t>
            </a: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B</a:t>
            </a:r>
            <a:r>
              <a:rPr b="1"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</a:t>
            </a: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/A</a:t>
            </a:r>
            <a:r>
              <a:rPr b="1"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 </a:t>
            </a: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k</a:t>
            </a:r>
            <a:r>
              <a:rPr b="1"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baseline="30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/k</a:t>
            </a:r>
            <a:r>
              <a:rPr b="1"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baseline="30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1"/>
          </a:p>
        </p:txBody>
      </p:sp>
      <p:sp>
        <p:nvSpPr>
          <p:cNvPr id="530" name="Google Shape;530;p40"/>
          <p:cNvSpPr txBox="1"/>
          <p:nvPr/>
        </p:nvSpPr>
        <p:spPr>
          <a:xfrm>
            <a:off x="272325" y="4306825"/>
            <a:ext cx="8716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Thermodynamics fundamentally tied to kinetics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1"/>
          <p:cNvSpPr txBox="1"/>
          <p:nvPr>
            <p:ph type="title"/>
          </p:nvPr>
        </p:nvSpPr>
        <p:spPr>
          <a:xfrm>
            <a:off x="685800" y="285750"/>
            <a:ext cx="7772400" cy="9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Haldane relationship</a:t>
            </a:r>
            <a:endParaRPr/>
          </a:p>
        </p:txBody>
      </p:sp>
      <p:sp>
        <p:nvSpPr>
          <p:cNvPr id="536" name="Google Shape;536;p41"/>
          <p:cNvSpPr txBox="1"/>
          <p:nvPr/>
        </p:nvSpPr>
        <p:spPr>
          <a:xfrm>
            <a:off x="1391450" y="1899475"/>
            <a:ext cx="67857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Law: ‘Overall’ K</a:t>
            </a:r>
            <a:r>
              <a:rPr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K</a:t>
            </a:r>
            <a:r>
              <a:rPr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eq,1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*K</a:t>
            </a:r>
            <a:r>
              <a:rPr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eq,2</a:t>
            </a:r>
            <a:endParaRPr/>
          </a:p>
        </p:txBody>
      </p:sp>
      <p:sp>
        <p:nvSpPr>
          <p:cNvPr id="537" name="Google Shape;537;p41"/>
          <p:cNvSpPr txBox="1"/>
          <p:nvPr/>
        </p:nvSpPr>
        <p:spPr>
          <a:xfrm>
            <a:off x="1732950" y="2605500"/>
            <a:ext cx="2580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eq,1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k</a:t>
            </a:r>
            <a:r>
              <a:rPr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/k</a:t>
            </a:r>
            <a:r>
              <a:rPr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aseline="30000"/>
          </a:p>
        </p:txBody>
      </p:sp>
      <p:sp>
        <p:nvSpPr>
          <p:cNvPr id="538" name="Google Shape;538;p41"/>
          <p:cNvSpPr txBox="1"/>
          <p:nvPr/>
        </p:nvSpPr>
        <p:spPr>
          <a:xfrm>
            <a:off x="4474275" y="2605500"/>
            <a:ext cx="2580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eq,2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k</a:t>
            </a:r>
            <a:r>
              <a:rPr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/k</a:t>
            </a:r>
            <a:r>
              <a:rPr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aseline="30000"/>
          </a:p>
        </p:txBody>
      </p:sp>
      <p:sp>
        <p:nvSpPr>
          <p:cNvPr id="539" name="Google Shape;539;p41"/>
          <p:cNvSpPr txBox="1"/>
          <p:nvPr/>
        </p:nvSpPr>
        <p:spPr>
          <a:xfrm>
            <a:off x="3072000" y="1201275"/>
            <a:ext cx="30000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↔ B ↔ C</a:t>
            </a:r>
            <a:endParaRPr/>
          </a:p>
        </p:txBody>
      </p:sp>
      <p:sp>
        <p:nvSpPr>
          <p:cNvPr id="540" name="Google Shape;540;p41"/>
          <p:cNvSpPr txBox="1"/>
          <p:nvPr/>
        </p:nvSpPr>
        <p:spPr>
          <a:xfrm>
            <a:off x="3630575" y="980775"/>
            <a:ext cx="809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v1</a:t>
            </a:r>
            <a:endParaRPr sz="2400"/>
          </a:p>
        </p:txBody>
      </p:sp>
      <p:sp>
        <p:nvSpPr>
          <p:cNvPr id="541" name="Google Shape;541;p41"/>
          <p:cNvSpPr txBox="1"/>
          <p:nvPr/>
        </p:nvSpPr>
        <p:spPr>
          <a:xfrm>
            <a:off x="4660750" y="980775"/>
            <a:ext cx="809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v2</a:t>
            </a:r>
            <a:endParaRPr sz="2400"/>
          </a:p>
        </p:txBody>
      </p:sp>
      <p:sp>
        <p:nvSpPr>
          <p:cNvPr id="542" name="Google Shape;542;p41"/>
          <p:cNvSpPr txBox="1"/>
          <p:nvPr/>
        </p:nvSpPr>
        <p:spPr>
          <a:xfrm>
            <a:off x="2265400" y="3520675"/>
            <a:ext cx="56847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2240" lvl="0" marL="38354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eq,overall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(k</a:t>
            </a:r>
            <a:r>
              <a:rPr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)/(k</a:t>
            </a:r>
            <a:r>
              <a:rPr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aseline="-25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41"/>
          <p:cNvSpPr txBox="1"/>
          <p:nvPr/>
        </p:nvSpPr>
        <p:spPr>
          <a:xfrm>
            <a:off x="1775650" y="4345425"/>
            <a:ext cx="6664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Total pathway must conserve energy</a:t>
            </a:r>
            <a:endParaRPr b="1"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2"/>
          <p:cNvSpPr txBox="1"/>
          <p:nvPr>
            <p:ph type="title"/>
          </p:nvPr>
        </p:nvSpPr>
        <p:spPr>
          <a:xfrm>
            <a:off x="685800" y="285750"/>
            <a:ext cx="7772400" cy="6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r>
              <a:rPr baseline="-25000" lang="en"/>
              <a:t>eq</a:t>
            </a:r>
            <a:r>
              <a:rPr lang="en"/>
              <a:t> is sensitive to conditions</a:t>
            </a:r>
            <a:endParaRPr/>
          </a:p>
        </p:txBody>
      </p:sp>
      <p:sp>
        <p:nvSpPr>
          <p:cNvPr id="549" name="Google Shape;549;p42"/>
          <p:cNvSpPr txBox="1"/>
          <p:nvPr>
            <p:ph idx="1" type="body"/>
          </p:nvPr>
        </p:nvSpPr>
        <p:spPr>
          <a:xfrm>
            <a:off x="151075" y="1204325"/>
            <a:ext cx="4999200" cy="3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400"/>
              <a:t>pH affects mets with proton binding groups (weak acids/bases)</a:t>
            </a:r>
            <a:endParaRPr sz="2400"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400"/>
              <a:t>Ions (esp. Mg) can complex with mets to change effective conc.</a:t>
            </a:r>
            <a:endParaRPr sz="2400"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400"/>
              <a:t>T also shifts K</a:t>
            </a:r>
            <a:r>
              <a:rPr baseline="-25000" lang="en" sz="2400"/>
              <a:t>eq</a:t>
            </a:r>
            <a:r>
              <a:rPr lang="en" sz="2400"/>
              <a:t> (dG = dH-TdS)</a:t>
            </a:r>
            <a:endParaRPr sz="2400"/>
          </a:p>
        </p:txBody>
      </p:sp>
      <p:pic>
        <p:nvPicPr>
          <p:cNvPr id="550" name="Google Shape;5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268" y="1204325"/>
            <a:ext cx="3647707" cy="3602676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2"/>
          <p:cNvSpPr txBox="1"/>
          <p:nvPr/>
        </p:nvSpPr>
        <p:spPr>
          <a:xfrm>
            <a:off x="6754200" y="4931700"/>
            <a:ext cx="23898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https://www.ncbi.nlm.nih.gov/pubmed/22645166</a:t>
            </a:r>
            <a:endParaRPr sz="800"/>
          </a:p>
        </p:txBody>
      </p:sp>
      <p:sp>
        <p:nvSpPr>
          <p:cNvPr id="552" name="Google Shape;552;p42"/>
          <p:cNvSpPr/>
          <p:nvPr/>
        </p:nvSpPr>
        <p:spPr>
          <a:xfrm>
            <a:off x="5150575" y="1192675"/>
            <a:ext cx="3629400" cy="360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3"/>
          <p:cNvSpPr txBox="1"/>
          <p:nvPr>
            <p:ph type="title"/>
          </p:nvPr>
        </p:nvSpPr>
        <p:spPr>
          <a:xfrm>
            <a:off x="0" y="285750"/>
            <a:ext cx="8978100" cy="3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Transport thermodynamics can become complex</a:t>
            </a:r>
            <a:endParaRPr sz="2900"/>
          </a:p>
        </p:txBody>
      </p:sp>
      <p:sp>
        <p:nvSpPr>
          <p:cNvPr id="558" name="Google Shape;558;p43"/>
          <p:cNvSpPr txBox="1"/>
          <p:nvPr>
            <p:ph idx="1" type="body"/>
          </p:nvPr>
        </p:nvSpPr>
        <p:spPr>
          <a:xfrm>
            <a:off x="545525" y="869625"/>
            <a:ext cx="4340700" cy="11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400"/>
              <a:t>Base K</a:t>
            </a:r>
            <a:r>
              <a:rPr baseline="-25000" lang="en" sz="2400"/>
              <a:t>eq</a:t>
            </a:r>
            <a:r>
              <a:rPr lang="en" sz="2400"/>
              <a:t>= 1 for transport (no chemical transformation)</a:t>
            </a:r>
            <a:endParaRPr sz="2400"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45720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559" name="Google Shape;5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950" y="744950"/>
            <a:ext cx="3691000" cy="4164576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43"/>
          <p:cNvSpPr txBox="1"/>
          <p:nvPr/>
        </p:nvSpPr>
        <p:spPr>
          <a:xfrm>
            <a:off x="5824200" y="4909525"/>
            <a:ext cx="33198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https://www.ncbi.nlm.nih.gov/pmc/articles/PMC2980713/pdf/main.pdf</a:t>
            </a:r>
            <a:endParaRPr sz="800"/>
          </a:p>
        </p:txBody>
      </p:sp>
      <p:sp>
        <p:nvSpPr>
          <p:cNvPr id="561" name="Google Shape;561;p43"/>
          <p:cNvSpPr/>
          <p:nvPr/>
        </p:nvSpPr>
        <p:spPr>
          <a:xfrm>
            <a:off x="5136425" y="735800"/>
            <a:ext cx="3693000" cy="4181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3"/>
          <p:cNvSpPr txBox="1"/>
          <p:nvPr/>
        </p:nvSpPr>
        <p:spPr>
          <a:xfrm>
            <a:off x="625175" y="1980875"/>
            <a:ext cx="418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40638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must account for: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40638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Coupled reactions (active transport)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4063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Compartment-specific pH differences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4063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Membrane potential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4"/>
          <p:cNvSpPr txBox="1"/>
          <p:nvPr>
            <p:ph type="title"/>
          </p:nvPr>
        </p:nvSpPr>
        <p:spPr>
          <a:xfrm>
            <a:off x="685800" y="285750"/>
            <a:ext cx="77724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Estimating K</a:t>
            </a:r>
            <a:r>
              <a:rPr baseline="-25000" lang="en"/>
              <a:t>eq</a:t>
            </a:r>
            <a:r>
              <a:rPr lang="en"/>
              <a:t>s: Reactant contribution</a:t>
            </a:r>
            <a:endParaRPr/>
          </a:p>
        </p:txBody>
      </p:sp>
      <p:sp>
        <p:nvSpPr>
          <p:cNvPr id="568" name="Google Shape;568;p44"/>
          <p:cNvSpPr txBox="1"/>
          <p:nvPr>
            <p:ph idx="1" type="body"/>
          </p:nvPr>
        </p:nvSpPr>
        <p:spPr>
          <a:xfrm>
            <a:off x="281550" y="1339100"/>
            <a:ext cx="4037700" cy="32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Measure some </a:t>
            </a:r>
            <a:r>
              <a:rPr i="1" lang="en"/>
              <a:t>K</a:t>
            </a:r>
            <a:r>
              <a:rPr baseline="-25000" i="1" lang="en"/>
              <a:t>eq</a:t>
            </a:r>
            <a:r>
              <a:rPr i="1" lang="en"/>
              <a:t> </a:t>
            </a:r>
            <a:r>
              <a:rPr lang="en"/>
              <a:t>with metabolomics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Form reaction cycles to calculate others based on the First Law</a:t>
            </a:r>
            <a:endParaRPr/>
          </a:p>
        </p:txBody>
      </p:sp>
      <p:pic>
        <p:nvPicPr>
          <p:cNvPr id="569" name="Google Shape;5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119" y="1183775"/>
            <a:ext cx="4278684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4"/>
          <p:cNvSpPr txBox="1"/>
          <p:nvPr/>
        </p:nvSpPr>
        <p:spPr>
          <a:xfrm>
            <a:off x="3537600" y="4916900"/>
            <a:ext cx="37014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http://journals.plos.org/ploscompbiol/article?id=10.1371/journal.pcbi.1003098</a:t>
            </a:r>
            <a:endParaRPr sz="800"/>
          </a:p>
        </p:txBody>
      </p:sp>
      <p:sp>
        <p:nvSpPr>
          <p:cNvPr id="571" name="Google Shape;571;p44"/>
          <p:cNvSpPr/>
          <p:nvPr/>
        </p:nvSpPr>
        <p:spPr>
          <a:xfrm>
            <a:off x="4421850" y="1185600"/>
            <a:ext cx="4287300" cy="365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5"/>
          <p:cNvSpPr txBox="1"/>
          <p:nvPr>
            <p:ph type="title"/>
          </p:nvPr>
        </p:nvSpPr>
        <p:spPr>
          <a:xfrm>
            <a:off x="685800" y="209550"/>
            <a:ext cx="7772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Estimating K</a:t>
            </a:r>
            <a:r>
              <a:rPr baseline="-25000" lang="en"/>
              <a:t>eq</a:t>
            </a:r>
            <a:r>
              <a:rPr lang="en"/>
              <a:t>s: Group contribution</a:t>
            </a:r>
            <a:endParaRPr/>
          </a:p>
        </p:txBody>
      </p:sp>
      <p:sp>
        <p:nvSpPr>
          <p:cNvPr id="577" name="Google Shape;577;p45"/>
          <p:cNvSpPr txBox="1"/>
          <p:nvPr>
            <p:ph idx="1" type="body"/>
          </p:nvPr>
        </p:nvSpPr>
        <p:spPr>
          <a:xfrm>
            <a:off x="295325" y="1087625"/>
            <a:ext cx="27084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Break mets into chemical ‘groups’</a:t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Estimate energies with regression</a:t>
            </a:r>
            <a:endParaRPr/>
          </a:p>
        </p:txBody>
      </p:sp>
      <p:sp>
        <p:nvSpPr>
          <p:cNvPr id="578" name="Google Shape;578;p45"/>
          <p:cNvSpPr txBox="1"/>
          <p:nvPr/>
        </p:nvSpPr>
        <p:spPr>
          <a:xfrm>
            <a:off x="4849200" y="4931700"/>
            <a:ext cx="23898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https://www.ncbi.nlm.nih.gov/pubmed/22645166</a:t>
            </a:r>
            <a:endParaRPr sz="800"/>
          </a:p>
        </p:txBody>
      </p:sp>
      <p:pic>
        <p:nvPicPr>
          <p:cNvPr id="579" name="Google Shape;5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725" y="860425"/>
            <a:ext cx="5841177" cy="3916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5"/>
          <p:cNvSpPr/>
          <p:nvPr/>
        </p:nvSpPr>
        <p:spPr>
          <a:xfrm>
            <a:off x="3006850" y="857700"/>
            <a:ext cx="5844000" cy="393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Part 1: Building kinetic and thermodynamic models</a:t>
            </a:r>
            <a:endParaRPr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6"/>
          <p:cNvSpPr txBox="1"/>
          <p:nvPr>
            <p:ph type="ctrTitle"/>
          </p:nvPr>
        </p:nvSpPr>
        <p:spPr>
          <a:xfrm>
            <a:off x="311700" y="2106475"/>
            <a:ext cx="7600800" cy="17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 Kinetic Concepts</a:t>
            </a:r>
            <a:endParaRPr/>
          </a:p>
        </p:txBody>
      </p:sp>
      <p:sp>
        <p:nvSpPr>
          <p:cNvPr id="586" name="Google Shape;586;p46"/>
          <p:cNvSpPr txBox="1"/>
          <p:nvPr>
            <p:ph idx="1" type="subTitle"/>
          </p:nvPr>
        </p:nvSpPr>
        <p:spPr>
          <a:xfrm>
            <a:off x="311700" y="3870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basics of dynamic analysis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7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Multi-scale Nature of Biology</a:t>
            </a:r>
            <a:endParaRPr/>
          </a:p>
        </p:txBody>
      </p:sp>
      <p:pic>
        <p:nvPicPr>
          <p:cNvPr id="592" name="Google Shape;5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2" y="1058068"/>
            <a:ext cx="8839197" cy="3719464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47"/>
          <p:cNvSpPr txBox="1"/>
          <p:nvPr/>
        </p:nvSpPr>
        <p:spPr>
          <a:xfrm>
            <a:off x="152400" y="4777525"/>
            <a:ext cx="88392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556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Moran, Uri, et al. “SnapShot: Key Numbers in Biology.” </a:t>
            </a:r>
            <a:r>
              <a:rPr i="1" lang="en" sz="700">
                <a:solidFill>
                  <a:schemeClr val="dk2"/>
                </a:solidFill>
              </a:rPr>
              <a:t>Cell</a:t>
            </a:r>
            <a:r>
              <a:rPr lang="en" sz="700">
                <a:solidFill>
                  <a:schemeClr val="dk2"/>
                </a:solidFill>
              </a:rPr>
              <a:t>, Cell Press, 24 June 2010,</a:t>
            </a:r>
            <a:br>
              <a:rPr lang="en" sz="700">
                <a:solidFill>
                  <a:schemeClr val="dk2"/>
                </a:solidFill>
              </a:rPr>
            </a:br>
            <a:r>
              <a:rPr lang="en" sz="700">
                <a:solidFill>
                  <a:schemeClr val="dk2"/>
                </a:solidFill>
              </a:rPr>
              <a:t>www.sciencedirect.com/science/article/pii/S0092867410006732?via%3Dihub.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594" name="Google Shape;594;p47"/>
          <p:cNvSpPr/>
          <p:nvPr/>
        </p:nvSpPr>
        <p:spPr>
          <a:xfrm>
            <a:off x="60575" y="2225825"/>
            <a:ext cx="8972700" cy="13980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48"/>
          <p:cNvGrpSpPr/>
          <p:nvPr/>
        </p:nvGrpSpPr>
        <p:grpSpPr>
          <a:xfrm>
            <a:off x="0" y="550775"/>
            <a:ext cx="4575588" cy="2113500"/>
            <a:chOff x="0" y="855575"/>
            <a:chExt cx="4575588" cy="2113500"/>
          </a:xfrm>
        </p:grpSpPr>
        <p:grpSp>
          <p:nvGrpSpPr>
            <p:cNvPr id="600" name="Google Shape;600;p48"/>
            <p:cNvGrpSpPr/>
            <p:nvPr/>
          </p:nvGrpSpPr>
          <p:grpSpPr>
            <a:xfrm>
              <a:off x="0" y="859475"/>
              <a:ext cx="4568400" cy="2109600"/>
              <a:chOff x="0" y="859475"/>
              <a:chExt cx="4568400" cy="2109600"/>
            </a:xfrm>
          </p:grpSpPr>
          <p:sp>
            <p:nvSpPr>
              <p:cNvPr id="601" name="Google Shape;601;p48"/>
              <p:cNvSpPr txBox="1"/>
              <p:nvPr/>
            </p:nvSpPr>
            <p:spPr>
              <a:xfrm>
                <a:off x="0" y="859475"/>
                <a:ext cx="4568400" cy="21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3655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700"/>
                  <a:buChar char="●"/>
                </a:pPr>
                <a:r>
                  <a:rPr lang="en" sz="1700">
                    <a:solidFill>
                      <a:schemeClr val="dk2"/>
                    </a:solidFill>
                  </a:rPr>
                  <a:t>Time Constants</a:t>
                </a:r>
                <a:endParaRPr sz="1700">
                  <a:solidFill>
                    <a:schemeClr val="dk2"/>
                  </a:solidFill>
                </a:endParaRPr>
              </a:p>
              <a:p>
                <a:pPr indent="-311150" lvl="1" marL="9144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300"/>
                  <a:buChar char="○"/>
                </a:pPr>
                <a:r>
                  <a:rPr lang="en" sz="1300">
                    <a:solidFill>
                      <a:schemeClr val="dk2"/>
                    </a:solidFill>
                  </a:rPr>
                  <a:t>Measures of characteristic time periods</a:t>
                </a:r>
                <a:endParaRPr sz="1000"/>
              </a:p>
            </p:txBody>
          </p:sp>
          <p:grpSp>
            <p:nvGrpSpPr>
              <p:cNvPr id="602" name="Google Shape;602;p48"/>
              <p:cNvGrpSpPr/>
              <p:nvPr/>
            </p:nvGrpSpPr>
            <p:grpSpPr>
              <a:xfrm>
                <a:off x="1283700" y="1585437"/>
                <a:ext cx="2089800" cy="1330175"/>
                <a:chOff x="1283700" y="1570825"/>
                <a:chExt cx="2089800" cy="1330175"/>
              </a:xfrm>
            </p:grpSpPr>
            <p:pic>
              <p:nvPicPr>
                <p:cNvPr id="603" name="Google Shape;603;p4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283700" y="1570825"/>
                  <a:ext cx="2089800" cy="13301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4" name="Google Shape;604;p48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858841" y="2036674"/>
                  <a:ext cx="514659" cy="38385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</p:grpSp>
        </p:grpSp>
        <p:cxnSp>
          <p:nvCxnSpPr>
            <p:cNvPr id="605" name="Google Shape;605;p48"/>
            <p:cNvCxnSpPr/>
            <p:nvPr/>
          </p:nvCxnSpPr>
          <p:spPr>
            <a:xfrm>
              <a:off x="4568388" y="855575"/>
              <a:ext cx="7200" cy="19908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48"/>
            <p:cNvCxnSpPr/>
            <p:nvPr/>
          </p:nvCxnSpPr>
          <p:spPr>
            <a:xfrm>
              <a:off x="88050" y="2950325"/>
              <a:ext cx="4389000" cy="111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07" name="Google Shape;607;p48"/>
          <p:cNvSpPr txBox="1"/>
          <p:nvPr>
            <p:ph type="title"/>
          </p:nvPr>
        </p:nvSpPr>
        <p:spPr>
          <a:xfrm>
            <a:off x="311700" y="-77000"/>
            <a:ext cx="8520600" cy="7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 Concepts</a:t>
            </a:r>
            <a:endParaRPr/>
          </a:p>
        </p:txBody>
      </p:sp>
      <p:grpSp>
        <p:nvGrpSpPr>
          <p:cNvPr id="608" name="Google Shape;608;p48"/>
          <p:cNvGrpSpPr/>
          <p:nvPr/>
        </p:nvGrpSpPr>
        <p:grpSpPr>
          <a:xfrm>
            <a:off x="0" y="2645525"/>
            <a:ext cx="4575588" cy="2109600"/>
            <a:chOff x="0" y="2950325"/>
            <a:chExt cx="4575588" cy="2109600"/>
          </a:xfrm>
        </p:grpSpPr>
        <p:cxnSp>
          <p:nvCxnSpPr>
            <p:cNvPr id="609" name="Google Shape;609;p48"/>
            <p:cNvCxnSpPr/>
            <p:nvPr/>
          </p:nvCxnSpPr>
          <p:spPr>
            <a:xfrm>
              <a:off x="4568388" y="3065375"/>
              <a:ext cx="7200" cy="19908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10" name="Google Shape;610;p48"/>
            <p:cNvGrpSpPr/>
            <p:nvPr/>
          </p:nvGrpSpPr>
          <p:grpSpPr>
            <a:xfrm>
              <a:off x="0" y="2950325"/>
              <a:ext cx="4568400" cy="2109600"/>
              <a:chOff x="0" y="2950325"/>
              <a:chExt cx="4568400" cy="2109600"/>
            </a:xfrm>
          </p:grpSpPr>
          <p:sp>
            <p:nvSpPr>
              <p:cNvPr id="611" name="Google Shape;611;p48"/>
              <p:cNvSpPr txBox="1"/>
              <p:nvPr/>
            </p:nvSpPr>
            <p:spPr>
              <a:xfrm>
                <a:off x="0" y="2950325"/>
                <a:ext cx="4568400" cy="21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3655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700"/>
                  <a:buChar char="●"/>
                </a:pPr>
                <a:r>
                  <a:rPr lang="en" sz="1700">
                    <a:solidFill>
                      <a:schemeClr val="dk2"/>
                    </a:solidFill>
                  </a:rPr>
                  <a:t>Transitions</a:t>
                </a:r>
                <a:endParaRPr sz="1700">
                  <a:solidFill>
                    <a:schemeClr val="dk2"/>
                  </a:solidFill>
                </a:endParaRPr>
              </a:p>
              <a:p>
                <a:pPr indent="-311150" lvl="1" marL="9144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300"/>
                  <a:buChar char="○"/>
                </a:pPr>
                <a:r>
                  <a:rPr lang="en" sz="1300">
                    <a:solidFill>
                      <a:schemeClr val="dk2"/>
                    </a:solidFill>
                  </a:rPr>
                  <a:t>The trajectories from one state to the next</a:t>
                </a:r>
                <a:endParaRPr sz="1300">
                  <a:solidFill>
                    <a:schemeClr val="dk2"/>
                  </a:solidFill>
                </a:endParaRPr>
              </a:p>
            </p:txBody>
          </p:sp>
          <p:pic>
            <p:nvPicPr>
              <p:cNvPr id="612" name="Google Shape;612;p48"/>
              <p:cNvPicPr preferRelativeResize="0"/>
              <p:nvPr/>
            </p:nvPicPr>
            <p:blipFill rotWithShape="1">
              <a:blip r:embed="rId5">
                <a:alphaModFix/>
              </a:blip>
              <a:srcRect b="-2968" l="0" r="0" t="55993"/>
              <a:stretch/>
            </p:blipFill>
            <p:spPr>
              <a:xfrm>
                <a:off x="587900" y="3667175"/>
                <a:ext cx="3481400" cy="1322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13" name="Google Shape;613;p48"/>
          <p:cNvGrpSpPr/>
          <p:nvPr/>
        </p:nvGrpSpPr>
        <p:grpSpPr>
          <a:xfrm>
            <a:off x="4568400" y="550775"/>
            <a:ext cx="4575588" cy="2113500"/>
            <a:chOff x="4568400" y="855575"/>
            <a:chExt cx="4575588" cy="2113500"/>
          </a:xfrm>
        </p:grpSpPr>
        <p:cxnSp>
          <p:nvCxnSpPr>
            <p:cNvPr id="614" name="Google Shape;614;p48"/>
            <p:cNvCxnSpPr/>
            <p:nvPr/>
          </p:nvCxnSpPr>
          <p:spPr>
            <a:xfrm>
              <a:off x="4666950" y="2950325"/>
              <a:ext cx="4389000" cy="111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15" name="Google Shape;615;p48"/>
            <p:cNvGrpSpPr/>
            <p:nvPr/>
          </p:nvGrpSpPr>
          <p:grpSpPr>
            <a:xfrm>
              <a:off x="4568400" y="855575"/>
              <a:ext cx="4575588" cy="2113500"/>
              <a:chOff x="4568400" y="855575"/>
              <a:chExt cx="4575588" cy="2113500"/>
            </a:xfrm>
          </p:grpSpPr>
          <p:grpSp>
            <p:nvGrpSpPr>
              <p:cNvPr id="616" name="Google Shape;616;p48"/>
              <p:cNvGrpSpPr/>
              <p:nvPr/>
            </p:nvGrpSpPr>
            <p:grpSpPr>
              <a:xfrm>
                <a:off x="4568400" y="855575"/>
                <a:ext cx="4575588" cy="2113500"/>
                <a:chOff x="0" y="855575"/>
                <a:chExt cx="4575588" cy="2113500"/>
              </a:xfrm>
            </p:grpSpPr>
            <p:sp>
              <p:nvSpPr>
                <p:cNvPr id="617" name="Google Shape;617;p48"/>
                <p:cNvSpPr txBox="1"/>
                <p:nvPr/>
              </p:nvSpPr>
              <p:spPr>
                <a:xfrm>
                  <a:off x="0" y="859475"/>
                  <a:ext cx="4568400" cy="210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-336550" lvl="0" marL="457200" rtl="0" algn="l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700"/>
                    <a:buChar char="●"/>
                  </a:pPr>
                  <a:r>
                    <a:rPr lang="en" sz="1700">
                      <a:solidFill>
                        <a:schemeClr val="dk2"/>
                      </a:solidFill>
                    </a:rPr>
                    <a:t>Aggregate variables:</a:t>
                  </a:r>
                  <a:endParaRPr sz="1700">
                    <a:solidFill>
                      <a:schemeClr val="dk2"/>
                    </a:solidFill>
                  </a:endParaRPr>
                </a:p>
                <a:p>
                  <a:pPr indent="-311150" lvl="1" marL="914400" rtl="0" algn="l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300"/>
                    <a:buChar char="○"/>
                  </a:pPr>
                  <a:r>
                    <a:rPr lang="en" sz="1300">
                      <a:solidFill>
                        <a:schemeClr val="dk2"/>
                      </a:solidFill>
                    </a:rPr>
                    <a:t>‘Pooling’ variables as time constants relax</a:t>
                  </a:r>
                  <a:endParaRPr sz="1300">
                    <a:solidFill>
                      <a:schemeClr val="dk2"/>
                    </a:solidFill>
                  </a:endParaRPr>
                </a:p>
              </p:txBody>
            </p:sp>
            <p:cxnSp>
              <p:nvCxnSpPr>
                <p:cNvPr id="618" name="Google Shape;618;p48"/>
                <p:cNvCxnSpPr/>
                <p:nvPr/>
              </p:nvCxnSpPr>
              <p:spPr>
                <a:xfrm>
                  <a:off x="4568388" y="855575"/>
                  <a:ext cx="7200" cy="1990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B7B7B7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9" name="Google Shape;619;p48"/>
                <p:cNvCxnSpPr/>
                <p:nvPr/>
              </p:nvCxnSpPr>
              <p:spPr>
                <a:xfrm>
                  <a:off x="88050" y="2950325"/>
                  <a:ext cx="4389000" cy="111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B7B7B7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pic>
            <p:nvPicPr>
              <p:cNvPr id="620" name="Google Shape;620;p48"/>
              <p:cNvPicPr preferRelativeResize="0"/>
              <p:nvPr/>
            </p:nvPicPr>
            <p:blipFill rotWithShape="1">
              <a:blip r:embed="rId6">
                <a:alphaModFix/>
              </a:blip>
              <a:srcRect b="43175" l="0" r="22857" t="4948"/>
              <a:stretch/>
            </p:blipFill>
            <p:spPr>
              <a:xfrm>
                <a:off x="5497269" y="1605300"/>
                <a:ext cx="2717849" cy="12792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21" name="Google Shape;621;p48"/>
          <p:cNvGrpSpPr/>
          <p:nvPr/>
        </p:nvGrpSpPr>
        <p:grpSpPr>
          <a:xfrm>
            <a:off x="4532925" y="2645525"/>
            <a:ext cx="4607475" cy="2109600"/>
            <a:chOff x="4532925" y="2950325"/>
            <a:chExt cx="4607475" cy="2109600"/>
          </a:xfrm>
        </p:grpSpPr>
        <p:grpSp>
          <p:nvGrpSpPr>
            <p:cNvPr id="622" name="Google Shape;622;p48"/>
            <p:cNvGrpSpPr/>
            <p:nvPr/>
          </p:nvGrpSpPr>
          <p:grpSpPr>
            <a:xfrm>
              <a:off x="4572000" y="2950325"/>
              <a:ext cx="4568400" cy="2109600"/>
              <a:chOff x="4572000" y="2950325"/>
              <a:chExt cx="4568400" cy="2109600"/>
            </a:xfrm>
          </p:grpSpPr>
          <p:sp>
            <p:nvSpPr>
              <p:cNvPr id="623" name="Google Shape;623;p48"/>
              <p:cNvSpPr txBox="1"/>
              <p:nvPr/>
            </p:nvSpPr>
            <p:spPr>
              <a:xfrm>
                <a:off x="4572000" y="2950325"/>
                <a:ext cx="4568400" cy="21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36550" lvl="0" marL="4572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700"/>
                  <a:buChar char="●"/>
                </a:pPr>
                <a:r>
                  <a:rPr lang="en" sz="1700">
                    <a:solidFill>
                      <a:schemeClr val="dk2"/>
                    </a:solidFill>
                  </a:rPr>
                  <a:t>Graphical Visualization</a:t>
                </a:r>
                <a:endParaRPr sz="1700">
                  <a:solidFill>
                    <a:schemeClr val="dk2"/>
                  </a:solidFill>
                </a:endParaRPr>
              </a:p>
              <a:p>
                <a:pPr indent="-311150" lvl="1" marL="9144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300"/>
                  <a:buChar char="○"/>
                </a:pPr>
                <a:r>
                  <a:rPr lang="en" sz="1300">
                    <a:solidFill>
                      <a:schemeClr val="dk2"/>
                    </a:solidFill>
                  </a:rPr>
                  <a:t>Visualizing the data</a:t>
                </a:r>
                <a:endParaRPr sz="1300">
                  <a:solidFill>
                    <a:schemeClr val="dk2"/>
                  </a:solidFill>
                </a:endParaRPr>
              </a:p>
            </p:txBody>
          </p:sp>
          <p:pic>
            <p:nvPicPr>
              <p:cNvPr id="624" name="Google Shape;624;p48"/>
              <p:cNvPicPr preferRelativeResize="0"/>
              <p:nvPr/>
            </p:nvPicPr>
            <p:blipFill rotWithShape="1">
              <a:blip r:embed="rId7">
                <a:alphaModFix/>
              </a:blip>
              <a:srcRect b="0" l="8374" r="0" t="0"/>
              <a:stretch/>
            </p:blipFill>
            <p:spPr>
              <a:xfrm>
                <a:off x="4938925" y="3635125"/>
                <a:ext cx="2190776" cy="1317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5" name="Google Shape;625;p4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129700" y="3347825"/>
                <a:ext cx="1883550" cy="1712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26" name="Google Shape;626;p48"/>
            <p:cNvSpPr txBox="1"/>
            <p:nvPr/>
          </p:nvSpPr>
          <p:spPr>
            <a:xfrm>
              <a:off x="4532925" y="4383675"/>
              <a:ext cx="639600" cy="16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/>
                <a:t>log(x(</a:t>
              </a:r>
              <a:r>
                <a:rPr lang="en" sz="900"/>
                <a:t>t</a:t>
              </a:r>
              <a:r>
                <a:rPr b="1" lang="en" sz="900"/>
                <a:t>))</a:t>
              </a:r>
              <a:endParaRPr b="1" sz="900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75" y="1722475"/>
            <a:ext cx="5349375" cy="29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49"/>
          <p:cNvSpPr txBox="1"/>
          <p:nvPr>
            <p:ph idx="1" type="body"/>
          </p:nvPr>
        </p:nvSpPr>
        <p:spPr>
          <a:xfrm>
            <a:off x="311700" y="881975"/>
            <a:ext cx="4868400" cy="9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➢"/>
            </a:pPr>
            <a:r>
              <a:rPr b="1" lang="en" sz="1200"/>
              <a:t>Time Constants</a:t>
            </a:r>
            <a:r>
              <a:rPr lang="en" sz="1200"/>
              <a:t>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measure of the time it takes to observe a significant change in a variable or process of interest</a:t>
            </a:r>
            <a:endParaRPr sz="1200"/>
          </a:p>
        </p:txBody>
      </p:sp>
      <p:pic>
        <p:nvPicPr>
          <p:cNvPr id="633" name="Google Shape;63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575" y="2860760"/>
            <a:ext cx="1303075" cy="84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4" name="Google Shape;634;p49"/>
          <p:cNvSpPr txBox="1"/>
          <p:nvPr>
            <p:ph type="title"/>
          </p:nvPr>
        </p:nvSpPr>
        <p:spPr>
          <a:xfrm>
            <a:off x="460575" y="3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Constants</a:t>
            </a:r>
            <a:endParaRPr/>
          </a:p>
        </p:txBody>
      </p:sp>
      <p:grpSp>
        <p:nvGrpSpPr>
          <p:cNvPr id="635" name="Google Shape;635;p49"/>
          <p:cNvGrpSpPr/>
          <p:nvPr/>
        </p:nvGrpSpPr>
        <p:grpSpPr>
          <a:xfrm>
            <a:off x="6115500" y="393501"/>
            <a:ext cx="2586350" cy="1546136"/>
            <a:chOff x="5838950" y="469701"/>
            <a:chExt cx="2586350" cy="1546136"/>
          </a:xfrm>
        </p:grpSpPr>
        <p:pic>
          <p:nvPicPr>
            <p:cNvPr id="636" name="Google Shape;636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04250" y="469701"/>
              <a:ext cx="1521050" cy="15461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7" name="Google Shape;637;p49"/>
            <p:cNvSpPr txBox="1"/>
            <p:nvPr/>
          </p:nvSpPr>
          <p:spPr>
            <a:xfrm>
              <a:off x="5838950" y="1091420"/>
              <a:ext cx="1077000" cy="30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Examples:</a:t>
              </a:r>
              <a:endParaRPr/>
            </a:p>
          </p:txBody>
        </p:sp>
      </p:grpSp>
      <p:grpSp>
        <p:nvGrpSpPr>
          <p:cNvPr id="638" name="Google Shape;638;p49"/>
          <p:cNvGrpSpPr/>
          <p:nvPr/>
        </p:nvGrpSpPr>
        <p:grpSpPr>
          <a:xfrm>
            <a:off x="5049000" y="1939650"/>
            <a:ext cx="4095000" cy="3279900"/>
            <a:chOff x="5049000" y="1939650"/>
            <a:chExt cx="4095000" cy="3279900"/>
          </a:xfrm>
        </p:grpSpPr>
        <p:pic>
          <p:nvPicPr>
            <p:cNvPr id="639" name="Google Shape;639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70341" y="1939650"/>
              <a:ext cx="3208059" cy="2972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0" name="Google Shape;640;p49"/>
            <p:cNvSpPr txBox="1"/>
            <p:nvPr/>
          </p:nvSpPr>
          <p:spPr>
            <a:xfrm>
              <a:off x="5049000" y="4847550"/>
              <a:ext cx="4095000" cy="3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</a:rPr>
                <a:t>Milo, Ron, and Ron Philips. “" What Is the Turnover Time of Metabolites?” </a:t>
              </a:r>
              <a:r>
                <a:rPr i="1" lang="en" sz="600">
                  <a:solidFill>
                    <a:schemeClr val="dk2"/>
                  </a:solidFill>
                </a:rPr>
                <a:t>Cell Biology by the Numbers What Is the Turnover Time of Metabolites Comments</a:t>
              </a:r>
              <a:r>
                <a:rPr lang="en" sz="600">
                  <a:solidFill>
                    <a:schemeClr val="dk2"/>
                  </a:solidFill>
                </a:rPr>
                <a:t>, book.bionumbers.org/what-is-the-turnover-time-of-metabolites-and-trnas/.</a:t>
              </a:r>
              <a:endParaRPr sz="6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50"/>
          <p:cNvGrpSpPr/>
          <p:nvPr/>
        </p:nvGrpSpPr>
        <p:grpSpPr>
          <a:xfrm>
            <a:off x="85400" y="1063116"/>
            <a:ext cx="4744825" cy="3597859"/>
            <a:chOff x="85400" y="1063116"/>
            <a:chExt cx="4744825" cy="3597859"/>
          </a:xfrm>
        </p:grpSpPr>
        <p:pic>
          <p:nvPicPr>
            <p:cNvPr id="646" name="Google Shape;646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401" y="1063116"/>
              <a:ext cx="4744825" cy="33213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7" name="Google Shape;647;p50"/>
            <p:cNvSpPr txBox="1"/>
            <p:nvPr/>
          </p:nvSpPr>
          <p:spPr>
            <a:xfrm>
              <a:off x="85400" y="4338475"/>
              <a:ext cx="4686900" cy="32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</a:rPr>
                <a:t>Jamshidi, Neema, and Bernhard Ø Palsson. “Formulating Genome‐Scale Kinetic Models in the Post‐Genome Era.” </a:t>
              </a:r>
              <a:r>
                <a:rPr i="1" lang="en" sz="600">
                  <a:solidFill>
                    <a:schemeClr val="dk2"/>
                  </a:solidFill>
                </a:rPr>
                <a:t>Molecular Systems Biology</a:t>
              </a:r>
              <a:r>
                <a:rPr lang="en" sz="600">
                  <a:solidFill>
                    <a:schemeClr val="dk2"/>
                  </a:solidFill>
                </a:rPr>
                <a:t>, John Wiley &amp; Sons, Ltd, 4 Mar. 2008, www.embopress.org/doi/full/10.1038/msb.2008.8.</a:t>
              </a:r>
              <a:endParaRPr sz="600">
                <a:solidFill>
                  <a:schemeClr val="dk2"/>
                </a:solidFill>
              </a:endParaRPr>
            </a:p>
          </p:txBody>
        </p:sp>
      </p:grpSp>
      <p:sp>
        <p:nvSpPr>
          <p:cNvPr id="648" name="Google Shape;648;p50"/>
          <p:cNvSpPr/>
          <p:nvPr/>
        </p:nvSpPr>
        <p:spPr>
          <a:xfrm>
            <a:off x="3736200" y="1717721"/>
            <a:ext cx="1036200" cy="3225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0"/>
          <p:cNvSpPr/>
          <p:nvPr/>
        </p:nvSpPr>
        <p:spPr>
          <a:xfrm>
            <a:off x="4817900" y="1766354"/>
            <a:ext cx="584400" cy="21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0"/>
          <p:cNvSpPr txBox="1"/>
          <p:nvPr/>
        </p:nvSpPr>
        <p:spPr>
          <a:xfrm>
            <a:off x="5454481" y="4239850"/>
            <a:ext cx="2983800" cy="7188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/>
              <a:t>Multiple time scales lead</a:t>
            </a:r>
            <a:br>
              <a:rPr b="1" i="1" lang="en" sz="1600"/>
            </a:br>
            <a:r>
              <a:rPr b="1" i="1" lang="en" sz="1600"/>
              <a:t>to aggregate variables</a:t>
            </a:r>
            <a:endParaRPr b="1" i="1" sz="1600"/>
          </a:p>
        </p:txBody>
      </p:sp>
      <p:sp>
        <p:nvSpPr>
          <p:cNvPr id="651" name="Google Shape;651;p50"/>
          <p:cNvSpPr txBox="1"/>
          <p:nvPr>
            <p:ph type="title"/>
          </p:nvPr>
        </p:nvSpPr>
        <p:spPr>
          <a:xfrm>
            <a:off x="311700" y="239375"/>
            <a:ext cx="8520600" cy="7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Aggregate Variables</a:t>
            </a:r>
            <a:endParaRPr/>
          </a:p>
        </p:txBody>
      </p:sp>
      <p:pic>
        <p:nvPicPr>
          <p:cNvPr id="652" name="Google Shape;65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550" y="1427858"/>
            <a:ext cx="3695451" cy="89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0300" y="2439676"/>
            <a:ext cx="4012163" cy="14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1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Transitions</a:t>
            </a:r>
            <a:endParaRPr/>
          </a:p>
        </p:txBody>
      </p:sp>
      <p:pic>
        <p:nvPicPr>
          <p:cNvPr id="659" name="Google Shape;65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488" y="1058076"/>
            <a:ext cx="4797025" cy="38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2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Visualization</a:t>
            </a:r>
            <a:endParaRPr/>
          </a:p>
        </p:txBody>
      </p:sp>
      <p:grpSp>
        <p:nvGrpSpPr>
          <p:cNvPr id="665" name="Google Shape;665;p52"/>
          <p:cNvGrpSpPr/>
          <p:nvPr/>
        </p:nvGrpSpPr>
        <p:grpSpPr>
          <a:xfrm>
            <a:off x="1964850" y="970298"/>
            <a:ext cx="5214311" cy="3841100"/>
            <a:chOff x="159300" y="1097125"/>
            <a:chExt cx="4684074" cy="3522975"/>
          </a:xfrm>
        </p:grpSpPr>
        <p:pic>
          <p:nvPicPr>
            <p:cNvPr id="666" name="Google Shape;666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9300" y="1097125"/>
              <a:ext cx="4684074" cy="352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7" name="Google Shape;667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75667" y="2999797"/>
              <a:ext cx="1301771" cy="312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3"/>
          <p:cNvSpPr txBox="1"/>
          <p:nvPr>
            <p:ph type="ctrTitle"/>
          </p:nvPr>
        </p:nvSpPr>
        <p:spPr>
          <a:xfrm>
            <a:off x="311700" y="2106475"/>
            <a:ext cx="8520600" cy="17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Simulation</a:t>
            </a:r>
            <a:endParaRPr/>
          </a:p>
        </p:txBody>
      </p:sp>
      <p:sp>
        <p:nvSpPr>
          <p:cNvPr id="673" name="Google Shape;673;p53"/>
          <p:cNvSpPr txBox="1"/>
          <p:nvPr>
            <p:ph idx="1" type="subTitle"/>
          </p:nvPr>
        </p:nvSpPr>
        <p:spPr>
          <a:xfrm>
            <a:off x="311700" y="3870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Simulating the model and interpreting the responses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4"/>
          <p:cNvSpPr txBox="1"/>
          <p:nvPr>
            <p:ph type="title"/>
          </p:nvPr>
        </p:nvSpPr>
        <p:spPr>
          <a:xfrm>
            <a:off x="311700" y="151600"/>
            <a:ext cx="8520600" cy="10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Simulation: 50% increase in k</a:t>
            </a:r>
            <a:r>
              <a:rPr baseline="-25000" lang="en"/>
              <a:t>ATPM</a:t>
            </a:r>
            <a:endParaRPr baseline="-2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Dynamic responses of the concentrations</a:t>
            </a:r>
            <a:endParaRPr sz="2100"/>
          </a:p>
        </p:txBody>
      </p:sp>
      <p:sp>
        <p:nvSpPr>
          <p:cNvPr id="679" name="Google Shape;679;p54"/>
          <p:cNvSpPr txBox="1"/>
          <p:nvPr/>
        </p:nvSpPr>
        <p:spPr>
          <a:xfrm>
            <a:off x="4601975" y="1219300"/>
            <a:ext cx="41547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Response to an increased k</a:t>
            </a:r>
            <a:r>
              <a:rPr baseline="-25000" lang="en" sz="1200"/>
              <a:t>ATPM</a:t>
            </a:r>
            <a:r>
              <a:rPr lang="en" sz="1200"/>
              <a:t> parameter by 50%:</a:t>
            </a:r>
            <a:endParaRPr sz="1200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Reflects a change in the rate of usage of ATP</a:t>
            </a:r>
            <a:endParaRPr sz="1100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>
                <a:solidFill>
                  <a:schemeClr val="dk2"/>
                </a:solidFill>
              </a:rPr>
              <a:t>Simulate response to new steady state</a:t>
            </a:r>
            <a:endParaRPr sz="1100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3 times scales of interest: &lt;1 hr, ~10 hr, ~50 hr</a:t>
            </a:r>
            <a:endParaRPr sz="1100"/>
          </a:p>
        </p:txBody>
      </p:sp>
      <p:grpSp>
        <p:nvGrpSpPr>
          <p:cNvPr id="680" name="Google Shape;680;p54"/>
          <p:cNvGrpSpPr/>
          <p:nvPr/>
        </p:nvGrpSpPr>
        <p:grpSpPr>
          <a:xfrm>
            <a:off x="1877114" y="1219297"/>
            <a:ext cx="2724853" cy="1150154"/>
            <a:chOff x="5811250" y="1244600"/>
            <a:chExt cx="3185100" cy="1337700"/>
          </a:xfrm>
        </p:grpSpPr>
        <p:sp>
          <p:nvSpPr>
            <p:cNvPr id="681" name="Google Shape;681;p54"/>
            <p:cNvSpPr/>
            <p:nvPr/>
          </p:nvSpPr>
          <p:spPr>
            <a:xfrm>
              <a:off x="5811250" y="1244600"/>
              <a:ext cx="3185100" cy="1337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2" name="Google Shape;682;p54"/>
            <p:cNvGrpSpPr/>
            <p:nvPr/>
          </p:nvGrpSpPr>
          <p:grpSpPr>
            <a:xfrm>
              <a:off x="5929519" y="1295239"/>
              <a:ext cx="2986467" cy="1256060"/>
              <a:chOff x="6110120" y="1594304"/>
              <a:chExt cx="2986467" cy="1256060"/>
            </a:xfrm>
          </p:grpSpPr>
          <p:pic>
            <p:nvPicPr>
              <p:cNvPr id="683" name="Google Shape;683;p5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110120" y="1594304"/>
                <a:ext cx="2971799" cy="93146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dot"/>
                <a:round/>
                <a:headEnd len="sm" w="sm" type="none"/>
                <a:tailEnd len="sm" w="sm" type="none"/>
              </a:ln>
            </p:spPr>
          </p:pic>
          <p:pic>
            <p:nvPicPr>
              <p:cNvPr id="684" name="Google Shape;684;p5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124788" y="2601975"/>
                <a:ext cx="2971800" cy="2483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85" name="Google Shape;685;p54"/>
          <p:cNvSpPr txBox="1"/>
          <p:nvPr/>
        </p:nvSpPr>
        <p:spPr>
          <a:xfrm>
            <a:off x="311700" y="1219300"/>
            <a:ext cx="16659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980000"/>
                </a:solidFill>
              </a:rPr>
              <a:t>Key Concepts</a:t>
            </a:r>
            <a:r>
              <a:rPr lang="en" sz="1200">
                <a:solidFill>
                  <a:srgbClr val="980000"/>
                </a:solidFill>
              </a:rPr>
              <a:t>: </a:t>
            </a:r>
            <a:endParaRPr sz="1200">
              <a:solidFill>
                <a:srgbClr val="98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 sz="1100">
                <a:solidFill>
                  <a:schemeClr val="dk2"/>
                </a:solidFill>
              </a:rPr>
              <a:t>Time constants 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 sz="1100">
                <a:solidFill>
                  <a:schemeClr val="dk2"/>
                </a:solidFill>
              </a:rPr>
              <a:t>Pools, 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 sz="1100">
                <a:solidFill>
                  <a:schemeClr val="dk2"/>
                </a:solidFill>
              </a:rPr>
              <a:t>Transitions</a:t>
            </a:r>
            <a:endParaRPr/>
          </a:p>
        </p:txBody>
      </p:sp>
      <p:grpSp>
        <p:nvGrpSpPr>
          <p:cNvPr id="686" name="Google Shape;686;p54"/>
          <p:cNvGrpSpPr/>
          <p:nvPr/>
        </p:nvGrpSpPr>
        <p:grpSpPr>
          <a:xfrm>
            <a:off x="303932" y="2450151"/>
            <a:ext cx="2870959" cy="2293800"/>
            <a:chOff x="303932" y="2653225"/>
            <a:chExt cx="2870959" cy="2293800"/>
          </a:xfrm>
        </p:grpSpPr>
        <p:pic>
          <p:nvPicPr>
            <p:cNvPr id="687" name="Google Shape;687;p54"/>
            <p:cNvPicPr preferRelativeResize="0"/>
            <p:nvPr/>
          </p:nvPicPr>
          <p:blipFill rotWithShape="1">
            <a:blip r:embed="rId5">
              <a:alphaModFix/>
            </a:blip>
            <a:srcRect b="7552" l="2404" r="68413" t="0"/>
            <a:stretch/>
          </p:blipFill>
          <p:spPr>
            <a:xfrm>
              <a:off x="642325" y="3080425"/>
              <a:ext cx="2386474" cy="168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8" name="Google Shape;688;p54"/>
            <p:cNvSpPr txBox="1"/>
            <p:nvPr/>
          </p:nvSpPr>
          <p:spPr>
            <a:xfrm>
              <a:off x="1180788" y="2653225"/>
              <a:ext cx="13350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/>
                <a:t>Fast</a:t>
              </a:r>
              <a:br>
                <a:rPr i="1" lang="en"/>
              </a:br>
              <a:r>
                <a:rPr i="1" lang="en"/>
                <a:t>(mins)</a:t>
              </a:r>
              <a:endParaRPr i="1"/>
            </a:p>
          </p:txBody>
        </p:sp>
        <p:sp>
          <p:nvSpPr>
            <p:cNvPr id="689" name="Google Shape;689;p54"/>
            <p:cNvSpPr txBox="1"/>
            <p:nvPr/>
          </p:nvSpPr>
          <p:spPr>
            <a:xfrm>
              <a:off x="2340444" y="3297765"/>
              <a:ext cx="578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8C000F"/>
                  </a:solidFill>
                </a:rPr>
                <a:t>ATP</a:t>
              </a:r>
              <a:endParaRPr b="1" sz="900">
                <a:solidFill>
                  <a:srgbClr val="8C000F"/>
                </a:solidFill>
              </a:endParaRPr>
            </a:p>
          </p:txBody>
        </p:sp>
        <p:sp>
          <p:nvSpPr>
            <p:cNvPr id="690" name="Google Shape;690;p54"/>
            <p:cNvSpPr txBox="1"/>
            <p:nvPr/>
          </p:nvSpPr>
          <p:spPr>
            <a:xfrm>
              <a:off x="2355091" y="3706228"/>
              <a:ext cx="578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/>
                <a:t>Glu</a:t>
              </a:r>
              <a:endParaRPr b="1" sz="900"/>
            </a:p>
          </p:txBody>
        </p:sp>
        <p:sp>
          <p:nvSpPr>
            <p:cNvPr id="691" name="Google Shape;691;p54"/>
            <p:cNvSpPr txBox="1"/>
            <p:nvPr/>
          </p:nvSpPr>
          <p:spPr>
            <a:xfrm>
              <a:off x="2340458" y="4226069"/>
              <a:ext cx="578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0485D1"/>
                  </a:solidFill>
                </a:rPr>
                <a:t>ADP</a:t>
              </a:r>
              <a:endParaRPr b="1" sz="900">
                <a:solidFill>
                  <a:srgbClr val="0485D1"/>
                </a:solidFill>
              </a:endParaRPr>
            </a:p>
          </p:txBody>
        </p:sp>
        <p:sp>
          <p:nvSpPr>
            <p:cNvPr id="692" name="Google Shape;692;p54"/>
            <p:cNvSpPr txBox="1"/>
            <p:nvPr/>
          </p:nvSpPr>
          <p:spPr>
            <a:xfrm>
              <a:off x="2340458" y="4443372"/>
              <a:ext cx="578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3F9B0B"/>
                  </a:solidFill>
                </a:rPr>
                <a:t>AMP</a:t>
              </a:r>
              <a:endParaRPr b="1" sz="900">
                <a:solidFill>
                  <a:srgbClr val="3F9B0B"/>
                </a:solidFill>
              </a:endParaRPr>
            </a:p>
          </p:txBody>
        </p:sp>
        <p:sp>
          <p:nvSpPr>
            <p:cNvPr id="693" name="Google Shape;693;p54"/>
            <p:cNvSpPr txBox="1"/>
            <p:nvPr/>
          </p:nvSpPr>
          <p:spPr>
            <a:xfrm>
              <a:off x="2670292" y="4724425"/>
              <a:ext cx="5046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urier New"/>
                  <a:ea typeface="Courier New"/>
                  <a:cs typeface="Courier New"/>
                  <a:sym typeface="Courier New"/>
                </a:rPr>
                <a:t>0.1</a:t>
              </a:r>
              <a:endParaRPr sz="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94" name="Google Shape;694;p54"/>
            <p:cNvSpPr txBox="1"/>
            <p:nvPr/>
          </p:nvSpPr>
          <p:spPr>
            <a:xfrm>
              <a:off x="463549" y="4724425"/>
              <a:ext cx="5046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95" name="Google Shape;695;p54"/>
            <p:cNvSpPr txBox="1"/>
            <p:nvPr/>
          </p:nvSpPr>
          <p:spPr>
            <a:xfrm>
              <a:off x="303932" y="4577611"/>
              <a:ext cx="5046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96" name="Google Shape;696;p54"/>
            <p:cNvSpPr txBox="1"/>
            <p:nvPr/>
          </p:nvSpPr>
          <p:spPr>
            <a:xfrm>
              <a:off x="303932" y="3834684"/>
              <a:ext cx="5046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97" name="Google Shape;697;p54"/>
            <p:cNvSpPr txBox="1"/>
            <p:nvPr/>
          </p:nvSpPr>
          <p:spPr>
            <a:xfrm>
              <a:off x="303932" y="3053611"/>
              <a:ext cx="5046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 sz="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98" name="Google Shape;698;p54"/>
            <p:cNvSpPr txBox="1"/>
            <p:nvPr/>
          </p:nvSpPr>
          <p:spPr>
            <a:xfrm>
              <a:off x="1583274" y="4724425"/>
              <a:ext cx="5046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urier New"/>
                  <a:ea typeface="Courier New"/>
                  <a:cs typeface="Courier New"/>
                  <a:sym typeface="Courier New"/>
                </a:rPr>
                <a:t>Time</a:t>
              </a:r>
              <a:endParaRPr sz="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699" name="Google Shape;699;p54"/>
          <p:cNvGrpSpPr/>
          <p:nvPr/>
        </p:nvGrpSpPr>
        <p:grpSpPr>
          <a:xfrm>
            <a:off x="3123332" y="2450151"/>
            <a:ext cx="2842484" cy="2293800"/>
            <a:chOff x="3123332" y="2653225"/>
            <a:chExt cx="2842484" cy="2293800"/>
          </a:xfrm>
        </p:grpSpPr>
        <p:pic>
          <p:nvPicPr>
            <p:cNvPr id="700" name="Google Shape;700;p54"/>
            <p:cNvPicPr preferRelativeResize="0"/>
            <p:nvPr/>
          </p:nvPicPr>
          <p:blipFill rotWithShape="1">
            <a:blip r:embed="rId5">
              <a:alphaModFix/>
            </a:blip>
            <a:srcRect b="7552" l="36770" r="34047" t="0"/>
            <a:stretch/>
          </p:blipFill>
          <p:spPr>
            <a:xfrm>
              <a:off x="3452500" y="3080425"/>
              <a:ext cx="2386474" cy="168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1" name="Google Shape;701;p54"/>
            <p:cNvSpPr txBox="1"/>
            <p:nvPr/>
          </p:nvSpPr>
          <p:spPr>
            <a:xfrm>
              <a:off x="3990950" y="2653225"/>
              <a:ext cx="13350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/>
                <a:t>Intermediate (hours)</a:t>
              </a:r>
              <a:endParaRPr i="1"/>
            </a:p>
          </p:txBody>
        </p:sp>
        <p:sp>
          <p:nvSpPr>
            <p:cNvPr id="702" name="Google Shape;702;p54"/>
            <p:cNvSpPr txBox="1"/>
            <p:nvPr/>
          </p:nvSpPr>
          <p:spPr>
            <a:xfrm>
              <a:off x="5148155" y="3348553"/>
              <a:ext cx="578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/>
                <a:t>Glu</a:t>
              </a:r>
              <a:endParaRPr b="1" sz="900"/>
            </a:p>
          </p:txBody>
        </p:sp>
        <p:sp>
          <p:nvSpPr>
            <p:cNvPr id="703" name="Google Shape;703;p54"/>
            <p:cNvSpPr txBox="1"/>
            <p:nvPr/>
          </p:nvSpPr>
          <p:spPr>
            <a:xfrm>
              <a:off x="5148155" y="3668062"/>
              <a:ext cx="578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8C000F"/>
                  </a:solidFill>
                </a:rPr>
                <a:t>ATP</a:t>
              </a:r>
              <a:endParaRPr b="1" sz="900">
                <a:solidFill>
                  <a:srgbClr val="8C000F"/>
                </a:solidFill>
              </a:endParaRPr>
            </a:p>
          </p:txBody>
        </p:sp>
        <p:sp>
          <p:nvSpPr>
            <p:cNvPr id="704" name="Google Shape;704;p54"/>
            <p:cNvSpPr txBox="1"/>
            <p:nvPr/>
          </p:nvSpPr>
          <p:spPr>
            <a:xfrm>
              <a:off x="5148155" y="4195681"/>
              <a:ext cx="578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0485D1"/>
                  </a:solidFill>
                </a:rPr>
                <a:t>ADP</a:t>
              </a:r>
              <a:endParaRPr b="1" sz="900">
                <a:solidFill>
                  <a:srgbClr val="0485D1"/>
                </a:solidFill>
              </a:endParaRPr>
            </a:p>
          </p:txBody>
        </p:sp>
        <p:sp>
          <p:nvSpPr>
            <p:cNvPr id="705" name="Google Shape;705;p54"/>
            <p:cNvSpPr txBox="1"/>
            <p:nvPr/>
          </p:nvSpPr>
          <p:spPr>
            <a:xfrm>
              <a:off x="5148155" y="4379862"/>
              <a:ext cx="578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3F9B0B"/>
                  </a:solidFill>
                </a:rPr>
                <a:t>AMP</a:t>
              </a:r>
              <a:endParaRPr b="1" sz="900">
                <a:solidFill>
                  <a:srgbClr val="3F9B0B"/>
                </a:solidFill>
              </a:endParaRPr>
            </a:p>
          </p:txBody>
        </p:sp>
        <p:sp>
          <p:nvSpPr>
            <p:cNvPr id="706" name="Google Shape;706;p54"/>
            <p:cNvSpPr txBox="1"/>
            <p:nvPr/>
          </p:nvSpPr>
          <p:spPr>
            <a:xfrm>
              <a:off x="5461217" y="4724425"/>
              <a:ext cx="5046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 sz="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07" name="Google Shape;707;p54"/>
            <p:cNvSpPr txBox="1"/>
            <p:nvPr/>
          </p:nvSpPr>
          <p:spPr>
            <a:xfrm>
              <a:off x="3260826" y="4724425"/>
              <a:ext cx="5046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08" name="Google Shape;708;p54"/>
            <p:cNvSpPr txBox="1"/>
            <p:nvPr/>
          </p:nvSpPr>
          <p:spPr>
            <a:xfrm>
              <a:off x="3123332" y="4577611"/>
              <a:ext cx="5046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09" name="Google Shape;709;p54"/>
            <p:cNvSpPr txBox="1"/>
            <p:nvPr/>
          </p:nvSpPr>
          <p:spPr>
            <a:xfrm>
              <a:off x="3123332" y="3834684"/>
              <a:ext cx="5046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10" name="Google Shape;710;p54"/>
            <p:cNvSpPr txBox="1"/>
            <p:nvPr/>
          </p:nvSpPr>
          <p:spPr>
            <a:xfrm>
              <a:off x="3123332" y="3053611"/>
              <a:ext cx="5046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 sz="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11" name="Google Shape;711;p54"/>
            <p:cNvSpPr txBox="1"/>
            <p:nvPr/>
          </p:nvSpPr>
          <p:spPr>
            <a:xfrm>
              <a:off x="4393437" y="4724425"/>
              <a:ext cx="5046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urier New"/>
                  <a:ea typeface="Courier New"/>
                  <a:cs typeface="Courier New"/>
                  <a:sym typeface="Courier New"/>
                </a:rPr>
                <a:t>Time</a:t>
              </a:r>
              <a:endParaRPr sz="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12" name="Google Shape;712;p54"/>
          <p:cNvGrpSpPr/>
          <p:nvPr/>
        </p:nvGrpSpPr>
        <p:grpSpPr>
          <a:xfrm>
            <a:off x="5941865" y="2450151"/>
            <a:ext cx="2814831" cy="2293800"/>
            <a:chOff x="5941865" y="2653225"/>
            <a:chExt cx="2814831" cy="2293800"/>
          </a:xfrm>
        </p:grpSpPr>
        <p:pic>
          <p:nvPicPr>
            <p:cNvPr id="713" name="Google Shape;713;p54"/>
            <p:cNvPicPr preferRelativeResize="0"/>
            <p:nvPr/>
          </p:nvPicPr>
          <p:blipFill rotWithShape="1">
            <a:blip r:embed="rId5">
              <a:alphaModFix/>
            </a:blip>
            <a:srcRect b="7552" l="70818" r="0" t="0"/>
            <a:stretch/>
          </p:blipFill>
          <p:spPr>
            <a:xfrm>
              <a:off x="6237225" y="3080425"/>
              <a:ext cx="2386474" cy="168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4" name="Google Shape;714;p54"/>
            <p:cNvSpPr txBox="1"/>
            <p:nvPr/>
          </p:nvSpPr>
          <p:spPr>
            <a:xfrm>
              <a:off x="6775675" y="2653225"/>
              <a:ext cx="13350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/>
                <a:t>Slow</a:t>
              </a:r>
              <a:br>
                <a:rPr i="1" lang="en"/>
              </a:br>
              <a:r>
                <a:rPr i="1" lang="en"/>
                <a:t>(days)</a:t>
              </a:r>
              <a:endParaRPr i="1"/>
            </a:p>
          </p:txBody>
        </p:sp>
        <p:sp>
          <p:nvSpPr>
            <p:cNvPr id="715" name="Google Shape;715;p54"/>
            <p:cNvSpPr txBox="1"/>
            <p:nvPr/>
          </p:nvSpPr>
          <p:spPr>
            <a:xfrm>
              <a:off x="7949483" y="3323222"/>
              <a:ext cx="578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/>
                <a:t>Glu</a:t>
              </a:r>
              <a:endParaRPr b="1" sz="900"/>
            </a:p>
          </p:txBody>
        </p:sp>
        <p:sp>
          <p:nvSpPr>
            <p:cNvPr id="716" name="Google Shape;716;p54"/>
            <p:cNvSpPr txBox="1"/>
            <p:nvPr/>
          </p:nvSpPr>
          <p:spPr>
            <a:xfrm>
              <a:off x="7941191" y="3655346"/>
              <a:ext cx="578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8C000F"/>
                  </a:solidFill>
                </a:rPr>
                <a:t>ATP</a:t>
              </a:r>
              <a:endParaRPr b="1" sz="900">
                <a:solidFill>
                  <a:srgbClr val="8C000F"/>
                </a:solidFill>
              </a:endParaRPr>
            </a:p>
          </p:txBody>
        </p:sp>
        <p:sp>
          <p:nvSpPr>
            <p:cNvPr id="717" name="Google Shape;717;p54"/>
            <p:cNvSpPr txBox="1"/>
            <p:nvPr/>
          </p:nvSpPr>
          <p:spPr>
            <a:xfrm>
              <a:off x="7941191" y="4290954"/>
              <a:ext cx="578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0485D1"/>
                  </a:solidFill>
                </a:rPr>
                <a:t>ADP</a:t>
              </a:r>
              <a:endParaRPr b="1" sz="900">
                <a:solidFill>
                  <a:srgbClr val="0485D1"/>
                </a:solidFill>
              </a:endParaRPr>
            </a:p>
          </p:txBody>
        </p:sp>
        <p:sp>
          <p:nvSpPr>
            <p:cNvPr id="718" name="Google Shape;718;p54"/>
            <p:cNvSpPr txBox="1"/>
            <p:nvPr/>
          </p:nvSpPr>
          <p:spPr>
            <a:xfrm>
              <a:off x="7941191" y="4468684"/>
              <a:ext cx="578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3F9B0B"/>
                  </a:solidFill>
                </a:rPr>
                <a:t>AMP</a:t>
              </a:r>
              <a:endParaRPr b="1" sz="900">
                <a:solidFill>
                  <a:srgbClr val="3F9B0B"/>
                </a:solidFill>
              </a:endParaRPr>
            </a:p>
          </p:txBody>
        </p:sp>
        <p:sp>
          <p:nvSpPr>
            <p:cNvPr id="719" name="Google Shape;719;p54"/>
            <p:cNvSpPr txBox="1"/>
            <p:nvPr/>
          </p:nvSpPr>
          <p:spPr>
            <a:xfrm>
              <a:off x="8252097" y="4724425"/>
              <a:ext cx="5046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urier New"/>
                  <a:ea typeface="Courier New"/>
                  <a:cs typeface="Courier New"/>
                  <a:sym typeface="Courier New"/>
                </a:rPr>
                <a:t>50</a:t>
              </a:r>
              <a:endParaRPr sz="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20" name="Google Shape;720;p54"/>
            <p:cNvSpPr txBox="1"/>
            <p:nvPr/>
          </p:nvSpPr>
          <p:spPr>
            <a:xfrm>
              <a:off x="6051722" y="4724425"/>
              <a:ext cx="5046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21" name="Google Shape;721;p54"/>
            <p:cNvSpPr txBox="1"/>
            <p:nvPr/>
          </p:nvSpPr>
          <p:spPr>
            <a:xfrm>
              <a:off x="5941865" y="4577612"/>
              <a:ext cx="5046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endParaRPr sz="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22" name="Google Shape;722;p54"/>
            <p:cNvSpPr txBox="1"/>
            <p:nvPr/>
          </p:nvSpPr>
          <p:spPr>
            <a:xfrm>
              <a:off x="5941865" y="3834686"/>
              <a:ext cx="5046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23" name="Google Shape;723;p54"/>
            <p:cNvSpPr txBox="1"/>
            <p:nvPr/>
          </p:nvSpPr>
          <p:spPr>
            <a:xfrm>
              <a:off x="5941865" y="3053612"/>
              <a:ext cx="5046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 sz="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24" name="Google Shape;724;p54"/>
            <p:cNvSpPr txBox="1"/>
            <p:nvPr/>
          </p:nvSpPr>
          <p:spPr>
            <a:xfrm>
              <a:off x="7178162" y="4724425"/>
              <a:ext cx="5046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ourier New"/>
                  <a:ea typeface="Courier New"/>
                  <a:cs typeface="Courier New"/>
                  <a:sym typeface="Courier New"/>
                </a:rPr>
                <a:t>Time</a:t>
              </a:r>
              <a:endParaRPr sz="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25" name="Google Shape;725;p54"/>
          <p:cNvGrpSpPr/>
          <p:nvPr/>
        </p:nvGrpSpPr>
        <p:grpSpPr>
          <a:xfrm>
            <a:off x="922625" y="4811002"/>
            <a:ext cx="1776895" cy="137160"/>
            <a:chOff x="922625" y="4811002"/>
            <a:chExt cx="1776895" cy="137160"/>
          </a:xfrm>
        </p:grpSpPr>
        <p:grpSp>
          <p:nvGrpSpPr>
            <p:cNvPr id="726" name="Google Shape;726;p54"/>
            <p:cNvGrpSpPr/>
            <p:nvPr/>
          </p:nvGrpSpPr>
          <p:grpSpPr>
            <a:xfrm>
              <a:off x="922625" y="4811002"/>
              <a:ext cx="579664" cy="137160"/>
              <a:chOff x="1672100" y="4830025"/>
              <a:chExt cx="579664" cy="137160"/>
            </a:xfrm>
          </p:grpSpPr>
          <p:sp>
            <p:nvSpPr>
              <p:cNvPr id="727" name="Google Shape;727;p54"/>
              <p:cNvSpPr/>
              <p:nvPr/>
            </p:nvSpPr>
            <p:spPr>
              <a:xfrm>
                <a:off x="1672100" y="4852855"/>
                <a:ext cx="91500" cy="91500"/>
              </a:xfrm>
              <a:prstGeom prst="ellipse">
                <a:avLst/>
              </a:prstGeom>
              <a:solidFill>
                <a:srgbClr val="E41A1C"/>
              </a:solidFill>
              <a:ln cap="flat" cmpd="sng" w="9525">
                <a:solidFill>
                  <a:srgbClr val="E41A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728" name="Google Shape;728;p5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841616" y="4830025"/>
                <a:ext cx="410148" cy="137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9" name="Google Shape;729;p54"/>
            <p:cNvGrpSpPr/>
            <p:nvPr/>
          </p:nvGrpSpPr>
          <p:grpSpPr>
            <a:xfrm>
              <a:off x="1981364" y="4811002"/>
              <a:ext cx="718156" cy="137160"/>
              <a:chOff x="2482180" y="4830025"/>
              <a:chExt cx="718156" cy="137160"/>
            </a:xfrm>
          </p:grpSpPr>
          <p:sp>
            <p:nvSpPr>
              <p:cNvPr id="730" name="Google Shape;730;p54"/>
              <p:cNvSpPr/>
              <p:nvPr/>
            </p:nvSpPr>
            <p:spPr>
              <a:xfrm>
                <a:off x="2482180" y="4852855"/>
                <a:ext cx="91500" cy="91500"/>
              </a:xfrm>
              <a:prstGeom prst="ellipse">
                <a:avLst/>
              </a:prstGeom>
              <a:solidFill>
                <a:srgbClr val="377EB8"/>
              </a:solidFill>
              <a:ln cap="flat" cmpd="sng" w="9525">
                <a:solidFill>
                  <a:srgbClr val="377EB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731" name="Google Shape;731;p5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696" y="4830025"/>
                <a:ext cx="548640" cy="137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32" name="Google Shape;732;p54"/>
          <p:cNvGrpSpPr/>
          <p:nvPr/>
        </p:nvGrpSpPr>
        <p:grpSpPr>
          <a:xfrm>
            <a:off x="3178594" y="4811002"/>
            <a:ext cx="1728955" cy="137160"/>
            <a:chOff x="3178594" y="4811002"/>
            <a:chExt cx="1728955" cy="137160"/>
          </a:xfrm>
        </p:grpSpPr>
        <p:grpSp>
          <p:nvGrpSpPr>
            <p:cNvPr id="733" name="Google Shape;733;p54"/>
            <p:cNvGrpSpPr/>
            <p:nvPr/>
          </p:nvGrpSpPr>
          <p:grpSpPr>
            <a:xfrm>
              <a:off x="3178594" y="4811002"/>
              <a:ext cx="574338" cy="137160"/>
              <a:chOff x="3430752" y="4830025"/>
              <a:chExt cx="574338" cy="137160"/>
            </a:xfrm>
          </p:grpSpPr>
          <p:sp>
            <p:nvSpPr>
              <p:cNvPr id="734" name="Google Shape;734;p54"/>
              <p:cNvSpPr/>
              <p:nvPr/>
            </p:nvSpPr>
            <p:spPr>
              <a:xfrm>
                <a:off x="3430752" y="4852855"/>
                <a:ext cx="91500" cy="91500"/>
              </a:xfrm>
              <a:prstGeom prst="ellipse">
                <a:avLst/>
              </a:prstGeom>
              <a:solidFill>
                <a:srgbClr val="984EA3"/>
              </a:solidFill>
              <a:ln cap="flat" cmpd="sng" w="9525">
                <a:solidFill>
                  <a:srgbClr val="984EA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735" name="Google Shape;735;p54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3600268" y="4830025"/>
                <a:ext cx="404822" cy="137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6" name="Google Shape;736;p54"/>
            <p:cNvGrpSpPr/>
            <p:nvPr/>
          </p:nvGrpSpPr>
          <p:grpSpPr>
            <a:xfrm>
              <a:off x="4232006" y="4811002"/>
              <a:ext cx="675543" cy="137160"/>
              <a:chOff x="4235506" y="4830025"/>
              <a:chExt cx="675543" cy="137160"/>
            </a:xfrm>
          </p:grpSpPr>
          <p:sp>
            <p:nvSpPr>
              <p:cNvPr id="737" name="Google Shape;737;p54"/>
              <p:cNvSpPr/>
              <p:nvPr/>
            </p:nvSpPr>
            <p:spPr>
              <a:xfrm>
                <a:off x="4235506" y="4852855"/>
                <a:ext cx="91500" cy="91500"/>
              </a:xfrm>
              <a:prstGeom prst="ellipse">
                <a:avLst/>
              </a:prstGeom>
              <a:solidFill>
                <a:srgbClr val="FF7F00"/>
              </a:solidFill>
              <a:ln cap="flat" cmpd="sng" w="9525">
                <a:solidFill>
                  <a:srgbClr val="FF7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738" name="Google Shape;738;p54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405022" y="4830025"/>
                <a:ext cx="506027" cy="137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39" name="Google Shape;739;p54"/>
          <p:cNvGrpSpPr/>
          <p:nvPr/>
        </p:nvGrpSpPr>
        <p:grpSpPr>
          <a:xfrm>
            <a:off x="5386624" y="4811002"/>
            <a:ext cx="2984778" cy="137160"/>
            <a:chOff x="5386624" y="4811002"/>
            <a:chExt cx="2984778" cy="137160"/>
          </a:xfrm>
        </p:grpSpPr>
        <p:grpSp>
          <p:nvGrpSpPr>
            <p:cNvPr id="740" name="Google Shape;740;p54"/>
            <p:cNvGrpSpPr/>
            <p:nvPr/>
          </p:nvGrpSpPr>
          <p:grpSpPr>
            <a:xfrm>
              <a:off x="5386624" y="4811002"/>
              <a:ext cx="675543" cy="137160"/>
              <a:chOff x="5141466" y="4830025"/>
              <a:chExt cx="675543" cy="137160"/>
            </a:xfrm>
          </p:grpSpPr>
          <p:sp>
            <p:nvSpPr>
              <p:cNvPr id="741" name="Google Shape;741;p54"/>
              <p:cNvSpPr/>
              <p:nvPr/>
            </p:nvSpPr>
            <p:spPr>
              <a:xfrm>
                <a:off x="5141466" y="4852855"/>
                <a:ext cx="91500" cy="91500"/>
              </a:xfrm>
              <a:prstGeom prst="ellipse">
                <a:avLst/>
              </a:prstGeom>
              <a:solidFill>
                <a:srgbClr val="A65628"/>
              </a:solidFill>
              <a:ln cap="flat" cmpd="sng" w="9525">
                <a:solidFill>
                  <a:srgbClr val="A6562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742" name="Google Shape;742;p54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5310982" y="4830025"/>
                <a:ext cx="506027" cy="137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3" name="Google Shape;743;p54"/>
            <p:cNvGrpSpPr/>
            <p:nvPr/>
          </p:nvGrpSpPr>
          <p:grpSpPr>
            <a:xfrm>
              <a:off x="6541241" y="4811002"/>
              <a:ext cx="675543" cy="137160"/>
              <a:chOff x="6047425" y="4830025"/>
              <a:chExt cx="675543" cy="137160"/>
            </a:xfrm>
          </p:grpSpPr>
          <p:sp>
            <p:nvSpPr>
              <p:cNvPr id="744" name="Google Shape;744;p54"/>
              <p:cNvSpPr/>
              <p:nvPr/>
            </p:nvSpPr>
            <p:spPr>
              <a:xfrm>
                <a:off x="6047425" y="4852855"/>
                <a:ext cx="91500" cy="91500"/>
              </a:xfrm>
              <a:prstGeom prst="ellipse">
                <a:avLst/>
              </a:prstGeom>
              <a:solidFill>
                <a:srgbClr val="F781BF"/>
              </a:solidFill>
              <a:ln cap="flat" cmpd="sng" w="9525">
                <a:solidFill>
                  <a:srgbClr val="F781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745" name="Google Shape;745;p5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6216941" y="4830025"/>
                <a:ext cx="506027" cy="137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6" name="Google Shape;746;p54"/>
            <p:cNvGrpSpPr/>
            <p:nvPr/>
          </p:nvGrpSpPr>
          <p:grpSpPr>
            <a:xfrm>
              <a:off x="7695859" y="4811002"/>
              <a:ext cx="675543" cy="137160"/>
              <a:chOff x="6953384" y="4830025"/>
              <a:chExt cx="675543" cy="137160"/>
            </a:xfrm>
          </p:grpSpPr>
          <p:sp>
            <p:nvSpPr>
              <p:cNvPr id="747" name="Google Shape;747;p54"/>
              <p:cNvSpPr/>
              <p:nvPr/>
            </p:nvSpPr>
            <p:spPr>
              <a:xfrm>
                <a:off x="6953384" y="4852855"/>
                <a:ext cx="91500" cy="915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748" name="Google Shape;748;p5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7122900" y="4830025"/>
                <a:ext cx="506027" cy="137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3" name="Google Shape;753;p55"/>
          <p:cNvGrpSpPr/>
          <p:nvPr/>
        </p:nvGrpSpPr>
        <p:grpSpPr>
          <a:xfrm>
            <a:off x="833281" y="703658"/>
            <a:ext cx="3680540" cy="3929505"/>
            <a:chOff x="833281" y="703658"/>
            <a:chExt cx="3680540" cy="3929505"/>
          </a:xfrm>
        </p:grpSpPr>
        <p:grpSp>
          <p:nvGrpSpPr>
            <p:cNvPr id="754" name="Google Shape;754;p55"/>
            <p:cNvGrpSpPr/>
            <p:nvPr/>
          </p:nvGrpSpPr>
          <p:grpSpPr>
            <a:xfrm>
              <a:off x="923094" y="4556063"/>
              <a:ext cx="3577456" cy="77100"/>
              <a:chOff x="5464988" y="4559242"/>
              <a:chExt cx="3577456" cy="77100"/>
            </a:xfrm>
          </p:grpSpPr>
          <p:sp>
            <p:nvSpPr>
              <p:cNvPr id="755" name="Google Shape;755;p55"/>
              <p:cNvSpPr txBox="1"/>
              <p:nvPr/>
            </p:nvSpPr>
            <p:spPr>
              <a:xfrm>
                <a:off x="5464988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HK</a:t>
                </a:r>
                <a:endParaRPr sz="400"/>
              </a:p>
            </p:txBody>
          </p:sp>
          <p:sp>
            <p:nvSpPr>
              <p:cNvPr id="756" name="Google Shape;756;p55"/>
              <p:cNvSpPr txBox="1"/>
              <p:nvPr/>
            </p:nvSpPr>
            <p:spPr>
              <a:xfrm>
                <a:off x="5652819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PGI</a:t>
                </a:r>
                <a:endParaRPr sz="400"/>
              </a:p>
            </p:txBody>
          </p:sp>
          <p:sp>
            <p:nvSpPr>
              <p:cNvPr id="757" name="Google Shape;757;p55"/>
              <p:cNvSpPr txBox="1"/>
              <p:nvPr/>
            </p:nvSpPr>
            <p:spPr>
              <a:xfrm>
                <a:off x="5840650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PFK</a:t>
                </a:r>
                <a:endParaRPr sz="400"/>
              </a:p>
            </p:txBody>
          </p:sp>
          <p:sp>
            <p:nvSpPr>
              <p:cNvPr id="758" name="Google Shape;758;p55"/>
              <p:cNvSpPr txBox="1"/>
              <p:nvPr/>
            </p:nvSpPr>
            <p:spPr>
              <a:xfrm>
                <a:off x="6028481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ALD</a:t>
                </a:r>
                <a:endParaRPr sz="400"/>
              </a:p>
            </p:txBody>
          </p:sp>
          <p:sp>
            <p:nvSpPr>
              <p:cNvPr id="759" name="Google Shape;759;p55"/>
              <p:cNvSpPr txBox="1"/>
              <p:nvPr/>
            </p:nvSpPr>
            <p:spPr>
              <a:xfrm>
                <a:off x="6216312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TPI</a:t>
                </a:r>
                <a:endParaRPr sz="400"/>
              </a:p>
            </p:txBody>
          </p:sp>
          <p:sp>
            <p:nvSpPr>
              <p:cNvPr id="760" name="Google Shape;760;p55"/>
              <p:cNvSpPr txBox="1"/>
              <p:nvPr/>
            </p:nvSpPr>
            <p:spPr>
              <a:xfrm>
                <a:off x="6404142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GAPDH</a:t>
                </a:r>
                <a:endParaRPr sz="400"/>
              </a:p>
            </p:txBody>
          </p:sp>
          <p:sp>
            <p:nvSpPr>
              <p:cNvPr id="761" name="Google Shape;761;p55"/>
              <p:cNvSpPr txBox="1"/>
              <p:nvPr/>
            </p:nvSpPr>
            <p:spPr>
              <a:xfrm>
                <a:off x="6591973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PGK</a:t>
                </a:r>
                <a:endParaRPr sz="400"/>
              </a:p>
            </p:txBody>
          </p:sp>
          <p:sp>
            <p:nvSpPr>
              <p:cNvPr id="762" name="Google Shape;762;p55"/>
              <p:cNvSpPr txBox="1"/>
              <p:nvPr/>
            </p:nvSpPr>
            <p:spPr>
              <a:xfrm>
                <a:off x="6779804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PGLM</a:t>
                </a:r>
                <a:endParaRPr sz="400"/>
              </a:p>
            </p:txBody>
          </p:sp>
          <p:sp>
            <p:nvSpPr>
              <p:cNvPr id="763" name="Google Shape;763;p55"/>
              <p:cNvSpPr txBox="1"/>
              <p:nvPr/>
            </p:nvSpPr>
            <p:spPr>
              <a:xfrm>
                <a:off x="6967635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ENO</a:t>
                </a:r>
                <a:endParaRPr sz="400"/>
              </a:p>
            </p:txBody>
          </p:sp>
          <p:sp>
            <p:nvSpPr>
              <p:cNvPr id="764" name="Google Shape;764;p55"/>
              <p:cNvSpPr txBox="1"/>
              <p:nvPr/>
            </p:nvSpPr>
            <p:spPr>
              <a:xfrm>
                <a:off x="7155466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PK</a:t>
                </a:r>
                <a:endParaRPr sz="400"/>
              </a:p>
            </p:txBody>
          </p:sp>
          <p:sp>
            <p:nvSpPr>
              <p:cNvPr id="765" name="Google Shape;765;p55"/>
              <p:cNvSpPr txBox="1"/>
              <p:nvPr/>
            </p:nvSpPr>
            <p:spPr>
              <a:xfrm>
                <a:off x="7343297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LDH</a:t>
                </a:r>
                <a:endParaRPr sz="400"/>
              </a:p>
            </p:txBody>
          </p:sp>
          <p:sp>
            <p:nvSpPr>
              <p:cNvPr id="766" name="Google Shape;766;p55"/>
              <p:cNvSpPr txBox="1"/>
              <p:nvPr/>
            </p:nvSpPr>
            <p:spPr>
              <a:xfrm>
                <a:off x="7531128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DM</a:t>
                </a:r>
                <a:r>
                  <a:rPr baseline="-25000" lang="en" sz="400"/>
                  <a:t>AMP</a:t>
                </a:r>
                <a:endParaRPr sz="400"/>
              </a:p>
            </p:txBody>
          </p:sp>
          <p:sp>
            <p:nvSpPr>
              <p:cNvPr id="767" name="Google Shape;767;p55"/>
              <p:cNvSpPr txBox="1"/>
              <p:nvPr/>
            </p:nvSpPr>
            <p:spPr>
              <a:xfrm>
                <a:off x="8845944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AMP</a:t>
                </a:r>
                <a:r>
                  <a:rPr baseline="-25000" lang="en" sz="400"/>
                  <a:t>in</a:t>
                </a:r>
                <a:endParaRPr sz="400"/>
              </a:p>
            </p:txBody>
          </p:sp>
          <p:sp>
            <p:nvSpPr>
              <p:cNvPr id="768" name="Google Shape;768;p55"/>
              <p:cNvSpPr txBox="1"/>
              <p:nvPr/>
            </p:nvSpPr>
            <p:spPr>
              <a:xfrm>
                <a:off x="8658113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GLU</a:t>
                </a:r>
                <a:r>
                  <a:rPr baseline="-25000" lang="en" sz="400"/>
                  <a:t>in</a:t>
                </a:r>
                <a:endParaRPr sz="400"/>
              </a:p>
            </p:txBody>
          </p:sp>
          <p:sp>
            <p:nvSpPr>
              <p:cNvPr id="769" name="Google Shape;769;p55"/>
              <p:cNvSpPr txBox="1"/>
              <p:nvPr/>
            </p:nvSpPr>
            <p:spPr>
              <a:xfrm>
                <a:off x="8282451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ATPM</a:t>
                </a:r>
                <a:endParaRPr sz="400"/>
              </a:p>
            </p:txBody>
          </p:sp>
          <p:sp>
            <p:nvSpPr>
              <p:cNvPr id="770" name="Google Shape;770;p55"/>
              <p:cNvSpPr txBox="1"/>
              <p:nvPr/>
            </p:nvSpPr>
            <p:spPr>
              <a:xfrm>
                <a:off x="8470282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DM</a:t>
                </a:r>
                <a:r>
                  <a:rPr baseline="-25000" lang="en" sz="400"/>
                  <a:t>NADH</a:t>
                </a:r>
                <a:endParaRPr sz="400"/>
              </a:p>
            </p:txBody>
          </p:sp>
          <p:sp>
            <p:nvSpPr>
              <p:cNvPr id="771" name="Google Shape;771;p55"/>
              <p:cNvSpPr txBox="1"/>
              <p:nvPr/>
            </p:nvSpPr>
            <p:spPr>
              <a:xfrm>
                <a:off x="7718958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APK</a:t>
                </a:r>
                <a:endParaRPr sz="400"/>
              </a:p>
            </p:txBody>
          </p:sp>
          <p:sp>
            <p:nvSpPr>
              <p:cNvPr id="772" name="Google Shape;772;p55"/>
              <p:cNvSpPr txBox="1"/>
              <p:nvPr/>
            </p:nvSpPr>
            <p:spPr>
              <a:xfrm>
                <a:off x="7906789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EX</a:t>
                </a:r>
                <a:r>
                  <a:rPr baseline="-25000" lang="en" sz="400"/>
                  <a:t>PYR</a:t>
                </a:r>
                <a:endParaRPr baseline="-25000" sz="400"/>
              </a:p>
            </p:txBody>
          </p:sp>
          <p:sp>
            <p:nvSpPr>
              <p:cNvPr id="773" name="Google Shape;773;p55"/>
              <p:cNvSpPr txBox="1"/>
              <p:nvPr/>
            </p:nvSpPr>
            <p:spPr>
              <a:xfrm>
                <a:off x="8094620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EX</a:t>
                </a:r>
                <a:r>
                  <a:rPr baseline="-25000" lang="en" sz="400"/>
                  <a:t>LAC</a:t>
                </a:r>
                <a:endParaRPr sz="400"/>
              </a:p>
            </p:txBody>
          </p:sp>
        </p:grpSp>
        <p:grpSp>
          <p:nvGrpSpPr>
            <p:cNvPr id="774" name="Google Shape;774;p55"/>
            <p:cNvGrpSpPr/>
            <p:nvPr/>
          </p:nvGrpSpPr>
          <p:grpSpPr>
            <a:xfrm flipH="1" rot="-5400000">
              <a:off x="-916897" y="2738988"/>
              <a:ext cx="3577456" cy="77100"/>
              <a:chOff x="5464988" y="4559242"/>
              <a:chExt cx="3577456" cy="77100"/>
            </a:xfrm>
          </p:grpSpPr>
          <p:sp>
            <p:nvSpPr>
              <p:cNvPr id="775" name="Google Shape;775;p55"/>
              <p:cNvSpPr txBox="1"/>
              <p:nvPr/>
            </p:nvSpPr>
            <p:spPr>
              <a:xfrm>
                <a:off x="5464988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HK</a:t>
                </a:r>
                <a:endParaRPr sz="400"/>
              </a:p>
            </p:txBody>
          </p:sp>
          <p:sp>
            <p:nvSpPr>
              <p:cNvPr id="776" name="Google Shape;776;p55"/>
              <p:cNvSpPr txBox="1"/>
              <p:nvPr/>
            </p:nvSpPr>
            <p:spPr>
              <a:xfrm>
                <a:off x="5652819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PGI</a:t>
                </a:r>
                <a:endParaRPr sz="400"/>
              </a:p>
            </p:txBody>
          </p:sp>
          <p:sp>
            <p:nvSpPr>
              <p:cNvPr id="777" name="Google Shape;777;p55"/>
              <p:cNvSpPr txBox="1"/>
              <p:nvPr/>
            </p:nvSpPr>
            <p:spPr>
              <a:xfrm>
                <a:off x="5840650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PFK</a:t>
                </a:r>
                <a:endParaRPr sz="400"/>
              </a:p>
            </p:txBody>
          </p:sp>
          <p:sp>
            <p:nvSpPr>
              <p:cNvPr id="778" name="Google Shape;778;p55"/>
              <p:cNvSpPr txBox="1"/>
              <p:nvPr/>
            </p:nvSpPr>
            <p:spPr>
              <a:xfrm>
                <a:off x="6028481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ALD</a:t>
                </a:r>
                <a:endParaRPr sz="400"/>
              </a:p>
            </p:txBody>
          </p:sp>
          <p:sp>
            <p:nvSpPr>
              <p:cNvPr id="779" name="Google Shape;779;p55"/>
              <p:cNvSpPr txBox="1"/>
              <p:nvPr/>
            </p:nvSpPr>
            <p:spPr>
              <a:xfrm>
                <a:off x="6216312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TPI</a:t>
                </a:r>
                <a:endParaRPr sz="400"/>
              </a:p>
            </p:txBody>
          </p:sp>
          <p:sp>
            <p:nvSpPr>
              <p:cNvPr id="780" name="Google Shape;780;p55"/>
              <p:cNvSpPr txBox="1"/>
              <p:nvPr/>
            </p:nvSpPr>
            <p:spPr>
              <a:xfrm>
                <a:off x="6404142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GAPDH</a:t>
                </a:r>
                <a:endParaRPr sz="400"/>
              </a:p>
            </p:txBody>
          </p:sp>
          <p:sp>
            <p:nvSpPr>
              <p:cNvPr id="781" name="Google Shape;781;p55"/>
              <p:cNvSpPr txBox="1"/>
              <p:nvPr/>
            </p:nvSpPr>
            <p:spPr>
              <a:xfrm>
                <a:off x="6591973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PGK</a:t>
                </a:r>
                <a:endParaRPr sz="400"/>
              </a:p>
            </p:txBody>
          </p:sp>
          <p:sp>
            <p:nvSpPr>
              <p:cNvPr id="782" name="Google Shape;782;p55"/>
              <p:cNvSpPr txBox="1"/>
              <p:nvPr/>
            </p:nvSpPr>
            <p:spPr>
              <a:xfrm>
                <a:off x="6779804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PGLM</a:t>
                </a:r>
                <a:endParaRPr sz="400"/>
              </a:p>
            </p:txBody>
          </p:sp>
          <p:sp>
            <p:nvSpPr>
              <p:cNvPr id="783" name="Google Shape;783;p55"/>
              <p:cNvSpPr txBox="1"/>
              <p:nvPr/>
            </p:nvSpPr>
            <p:spPr>
              <a:xfrm>
                <a:off x="6967635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ENO</a:t>
                </a:r>
                <a:endParaRPr sz="400"/>
              </a:p>
            </p:txBody>
          </p:sp>
          <p:sp>
            <p:nvSpPr>
              <p:cNvPr id="784" name="Google Shape;784;p55"/>
              <p:cNvSpPr txBox="1"/>
              <p:nvPr/>
            </p:nvSpPr>
            <p:spPr>
              <a:xfrm>
                <a:off x="7155466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PK</a:t>
                </a:r>
                <a:endParaRPr sz="400"/>
              </a:p>
            </p:txBody>
          </p:sp>
          <p:sp>
            <p:nvSpPr>
              <p:cNvPr id="785" name="Google Shape;785;p55"/>
              <p:cNvSpPr txBox="1"/>
              <p:nvPr/>
            </p:nvSpPr>
            <p:spPr>
              <a:xfrm>
                <a:off x="7343297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LDH</a:t>
                </a:r>
                <a:endParaRPr sz="400"/>
              </a:p>
            </p:txBody>
          </p:sp>
          <p:sp>
            <p:nvSpPr>
              <p:cNvPr id="786" name="Google Shape;786;p55"/>
              <p:cNvSpPr txBox="1"/>
              <p:nvPr/>
            </p:nvSpPr>
            <p:spPr>
              <a:xfrm>
                <a:off x="7531128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DM</a:t>
                </a:r>
                <a:r>
                  <a:rPr baseline="-25000" lang="en" sz="400"/>
                  <a:t>AMP</a:t>
                </a:r>
                <a:endParaRPr sz="400"/>
              </a:p>
            </p:txBody>
          </p:sp>
          <p:sp>
            <p:nvSpPr>
              <p:cNvPr id="787" name="Google Shape;787;p55"/>
              <p:cNvSpPr txBox="1"/>
              <p:nvPr/>
            </p:nvSpPr>
            <p:spPr>
              <a:xfrm>
                <a:off x="8845944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AMP</a:t>
                </a:r>
                <a:r>
                  <a:rPr baseline="-25000" lang="en" sz="400"/>
                  <a:t>in</a:t>
                </a:r>
                <a:endParaRPr sz="400"/>
              </a:p>
            </p:txBody>
          </p:sp>
          <p:sp>
            <p:nvSpPr>
              <p:cNvPr id="788" name="Google Shape;788;p55"/>
              <p:cNvSpPr txBox="1"/>
              <p:nvPr/>
            </p:nvSpPr>
            <p:spPr>
              <a:xfrm>
                <a:off x="8658113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GLU</a:t>
                </a:r>
                <a:r>
                  <a:rPr baseline="-25000" lang="en" sz="400"/>
                  <a:t>in</a:t>
                </a:r>
                <a:endParaRPr sz="400"/>
              </a:p>
            </p:txBody>
          </p:sp>
          <p:sp>
            <p:nvSpPr>
              <p:cNvPr id="789" name="Google Shape;789;p55"/>
              <p:cNvSpPr txBox="1"/>
              <p:nvPr/>
            </p:nvSpPr>
            <p:spPr>
              <a:xfrm>
                <a:off x="8282451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ATPM</a:t>
                </a:r>
                <a:endParaRPr sz="400"/>
              </a:p>
            </p:txBody>
          </p:sp>
          <p:sp>
            <p:nvSpPr>
              <p:cNvPr id="790" name="Google Shape;790;p55"/>
              <p:cNvSpPr txBox="1"/>
              <p:nvPr/>
            </p:nvSpPr>
            <p:spPr>
              <a:xfrm>
                <a:off x="8470282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DM</a:t>
                </a:r>
                <a:r>
                  <a:rPr baseline="-25000" lang="en" sz="400"/>
                  <a:t>NADH</a:t>
                </a:r>
                <a:endParaRPr sz="400"/>
              </a:p>
            </p:txBody>
          </p:sp>
          <p:sp>
            <p:nvSpPr>
              <p:cNvPr id="791" name="Google Shape;791;p55"/>
              <p:cNvSpPr txBox="1"/>
              <p:nvPr/>
            </p:nvSpPr>
            <p:spPr>
              <a:xfrm>
                <a:off x="7718958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APK</a:t>
                </a:r>
                <a:endParaRPr sz="400"/>
              </a:p>
            </p:txBody>
          </p:sp>
          <p:sp>
            <p:nvSpPr>
              <p:cNvPr id="792" name="Google Shape;792;p55"/>
              <p:cNvSpPr txBox="1"/>
              <p:nvPr/>
            </p:nvSpPr>
            <p:spPr>
              <a:xfrm>
                <a:off x="7906789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EX</a:t>
                </a:r>
                <a:r>
                  <a:rPr baseline="-25000" lang="en" sz="400"/>
                  <a:t>PYR</a:t>
                </a:r>
                <a:endParaRPr baseline="-25000" sz="400"/>
              </a:p>
            </p:txBody>
          </p:sp>
          <p:sp>
            <p:nvSpPr>
              <p:cNvPr id="793" name="Google Shape;793;p55"/>
              <p:cNvSpPr txBox="1"/>
              <p:nvPr/>
            </p:nvSpPr>
            <p:spPr>
              <a:xfrm>
                <a:off x="8094620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EX</a:t>
                </a:r>
                <a:r>
                  <a:rPr baseline="-25000" lang="en" sz="400"/>
                  <a:t>LAC</a:t>
                </a:r>
                <a:endParaRPr sz="400"/>
              </a:p>
            </p:txBody>
          </p:sp>
        </p:grpSp>
        <p:grpSp>
          <p:nvGrpSpPr>
            <p:cNvPr id="794" name="Google Shape;794;p55"/>
            <p:cNvGrpSpPr/>
            <p:nvPr/>
          </p:nvGrpSpPr>
          <p:grpSpPr>
            <a:xfrm>
              <a:off x="856221" y="703658"/>
              <a:ext cx="3657600" cy="3915842"/>
              <a:chOff x="475221" y="703658"/>
              <a:chExt cx="3657600" cy="3915842"/>
            </a:xfrm>
          </p:grpSpPr>
          <p:sp>
            <p:nvSpPr>
              <p:cNvPr id="795" name="Google Shape;795;p55"/>
              <p:cNvSpPr txBox="1"/>
              <p:nvPr/>
            </p:nvSpPr>
            <p:spPr>
              <a:xfrm>
                <a:off x="475221" y="703658"/>
                <a:ext cx="3657600" cy="26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Glycolysis: </a:t>
                </a:r>
                <a:r>
                  <a:rPr lang="en"/>
                  <a:t>0 - 10 hrs</a:t>
                </a:r>
                <a:endParaRPr/>
              </a:p>
            </p:txBody>
          </p:sp>
          <p:pic>
            <p:nvPicPr>
              <p:cNvPr id="796" name="Google Shape;796;p5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75221" y="961900"/>
                <a:ext cx="3657600" cy="3657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97" name="Google Shape;797;p55"/>
          <p:cNvGrpSpPr/>
          <p:nvPr/>
        </p:nvGrpSpPr>
        <p:grpSpPr>
          <a:xfrm>
            <a:off x="930983" y="996616"/>
            <a:ext cx="3570958" cy="3568200"/>
            <a:chOff x="530917" y="1060100"/>
            <a:chExt cx="3570958" cy="3568200"/>
          </a:xfrm>
        </p:grpSpPr>
        <p:sp>
          <p:nvSpPr>
            <p:cNvPr id="798" name="Google Shape;798;p55"/>
            <p:cNvSpPr/>
            <p:nvPr/>
          </p:nvSpPr>
          <p:spPr>
            <a:xfrm>
              <a:off x="1760675" y="1441864"/>
              <a:ext cx="23412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/>
                <a:t>Mirrored Phase Portraits</a:t>
              </a:r>
              <a:endParaRPr b="1" i="1"/>
            </a:p>
          </p:txBody>
        </p:sp>
        <p:grpSp>
          <p:nvGrpSpPr>
            <p:cNvPr id="799" name="Google Shape;799;p55"/>
            <p:cNvGrpSpPr/>
            <p:nvPr/>
          </p:nvGrpSpPr>
          <p:grpSpPr>
            <a:xfrm>
              <a:off x="530917" y="1060100"/>
              <a:ext cx="3564600" cy="3568200"/>
              <a:chOff x="530917" y="1060100"/>
              <a:chExt cx="3564600" cy="3568200"/>
            </a:xfrm>
          </p:grpSpPr>
          <p:sp>
            <p:nvSpPr>
              <p:cNvPr id="800" name="Google Shape;800;p55"/>
              <p:cNvSpPr/>
              <p:nvPr/>
            </p:nvSpPr>
            <p:spPr>
              <a:xfrm>
                <a:off x="530917" y="1060100"/>
                <a:ext cx="3564600" cy="3568200"/>
              </a:xfrm>
              <a:prstGeom prst="rtTriangle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01" name="Google Shape;801;p55"/>
              <p:cNvCxnSpPr/>
              <p:nvPr/>
            </p:nvCxnSpPr>
            <p:spPr>
              <a:xfrm rot="-5400000">
                <a:off x="990856" y="1273684"/>
                <a:ext cx="246900" cy="246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802" name="Google Shape;802;p55"/>
              <p:cNvCxnSpPr/>
              <p:nvPr/>
            </p:nvCxnSpPr>
            <p:spPr>
              <a:xfrm rot="-5400000">
                <a:off x="1285672" y="1569052"/>
                <a:ext cx="246900" cy="246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803" name="Google Shape;803;p55"/>
              <p:cNvCxnSpPr/>
              <p:nvPr/>
            </p:nvCxnSpPr>
            <p:spPr>
              <a:xfrm rot="-5400000">
                <a:off x="1580487" y="1864421"/>
                <a:ext cx="246900" cy="246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804" name="Google Shape;804;p55"/>
              <p:cNvCxnSpPr/>
              <p:nvPr/>
            </p:nvCxnSpPr>
            <p:spPr>
              <a:xfrm rot="-5400000">
                <a:off x="1875303" y="2159789"/>
                <a:ext cx="246900" cy="246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805" name="Google Shape;805;p55"/>
              <p:cNvCxnSpPr/>
              <p:nvPr/>
            </p:nvCxnSpPr>
            <p:spPr>
              <a:xfrm rot="-5400000">
                <a:off x="2170118" y="2455157"/>
                <a:ext cx="246900" cy="246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806" name="Google Shape;806;p55"/>
              <p:cNvCxnSpPr/>
              <p:nvPr/>
            </p:nvCxnSpPr>
            <p:spPr>
              <a:xfrm rot="-5400000">
                <a:off x="2464933" y="2750526"/>
                <a:ext cx="246900" cy="246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807" name="Google Shape;807;p55"/>
              <p:cNvCxnSpPr/>
              <p:nvPr/>
            </p:nvCxnSpPr>
            <p:spPr>
              <a:xfrm rot="-5400000">
                <a:off x="2759749" y="3045894"/>
                <a:ext cx="246900" cy="246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808" name="Google Shape;808;p55"/>
              <p:cNvCxnSpPr/>
              <p:nvPr/>
            </p:nvCxnSpPr>
            <p:spPr>
              <a:xfrm rot="-5400000">
                <a:off x="3054564" y="3341262"/>
                <a:ext cx="246900" cy="246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809" name="Google Shape;809;p55"/>
              <p:cNvCxnSpPr/>
              <p:nvPr/>
            </p:nvCxnSpPr>
            <p:spPr>
              <a:xfrm rot="-5400000">
                <a:off x="3349380" y="3636630"/>
                <a:ext cx="246900" cy="246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810" name="Google Shape;810;p55"/>
              <p:cNvCxnSpPr/>
              <p:nvPr/>
            </p:nvCxnSpPr>
            <p:spPr>
              <a:xfrm rot="-5400000">
                <a:off x="3644195" y="3931999"/>
                <a:ext cx="246900" cy="246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</p:grpSp>
      </p:grpSp>
      <p:grpSp>
        <p:nvGrpSpPr>
          <p:cNvPr id="811" name="Google Shape;811;p55"/>
          <p:cNvGrpSpPr/>
          <p:nvPr/>
        </p:nvGrpSpPr>
        <p:grpSpPr>
          <a:xfrm>
            <a:off x="5375175" y="703650"/>
            <a:ext cx="3688382" cy="3932692"/>
            <a:chOff x="5375175" y="703650"/>
            <a:chExt cx="3688382" cy="3932692"/>
          </a:xfrm>
        </p:grpSpPr>
        <p:grpSp>
          <p:nvGrpSpPr>
            <p:cNvPr id="812" name="Google Shape;812;p55"/>
            <p:cNvGrpSpPr/>
            <p:nvPr/>
          </p:nvGrpSpPr>
          <p:grpSpPr>
            <a:xfrm>
              <a:off x="5405957" y="703650"/>
              <a:ext cx="3657600" cy="3915850"/>
              <a:chOff x="5024957" y="703650"/>
              <a:chExt cx="3657600" cy="3915850"/>
            </a:xfrm>
          </p:grpSpPr>
          <p:sp>
            <p:nvSpPr>
              <p:cNvPr id="813" name="Google Shape;813;p55"/>
              <p:cNvSpPr txBox="1"/>
              <p:nvPr/>
            </p:nvSpPr>
            <p:spPr>
              <a:xfrm>
                <a:off x="5024957" y="703650"/>
                <a:ext cx="3657600" cy="26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Glycolysis: </a:t>
                </a:r>
                <a:r>
                  <a:rPr lang="en"/>
                  <a:t>&gt; 10 hrs</a:t>
                </a:r>
                <a:endParaRPr/>
              </a:p>
            </p:txBody>
          </p:sp>
          <p:pic>
            <p:nvPicPr>
              <p:cNvPr id="814" name="Google Shape;814;p5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024957" y="961900"/>
                <a:ext cx="3657600" cy="3657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15" name="Google Shape;815;p55"/>
            <p:cNvGrpSpPr/>
            <p:nvPr/>
          </p:nvGrpSpPr>
          <p:grpSpPr>
            <a:xfrm>
              <a:off x="5464988" y="4559242"/>
              <a:ext cx="3577456" cy="77100"/>
              <a:chOff x="5464988" y="4559242"/>
              <a:chExt cx="3577456" cy="77100"/>
            </a:xfrm>
          </p:grpSpPr>
          <p:sp>
            <p:nvSpPr>
              <p:cNvPr id="816" name="Google Shape;816;p55"/>
              <p:cNvSpPr txBox="1"/>
              <p:nvPr/>
            </p:nvSpPr>
            <p:spPr>
              <a:xfrm>
                <a:off x="5464988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HK</a:t>
                </a:r>
                <a:endParaRPr sz="400"/>
              </a:p>
            </p:txBody>
          </p:sp>
          <p:sp>
            <p:nvSpPr>
              <p:cNvPr id="817" name="Google Shape;817;p55"/>
              <p:cNvSpPr txBox="1"/>
              <p:nvPr/>
            </p:nvSpPr>
            <p:spPr>
              <a:xfrm>
                <a:off x="5652819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PGI</a:t>
                </a:r>
                <a:endParaRPr sz="400"/>
              </a:p>
            </p:txBody>
          </p:sp>
          <p:sp>
            <p:nvSpPr>
              <p:cNvPr id="818" name="Google Shape;818;p55"/>
              <p:cNvSpPr txBox="1"/>
              <p:nvPr/>
            </p:nvSpPr>
            <p:spPr>
              <a:xfrm>
                <a:off x="5840650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PFK</a:t>
                </a:r>
                <a:endParaRPr sz="400"/>
              </a:p>
            </p:txBody>
          </p:sp>
          <p:sp>
            <p:nvSpPr>
              <p:cNvPr id="819" name="Google Shape;819;p55"/>
              <p:cNvSpPr txBox="1"/>
              <p:nvPr/>
            </p:nvSpPr>
            <p:spPr>
              <a:xfrm>
                <a:off x="6028481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ALD</a:t>
                </a:r>
                <a:endParaRPr sz="400"/>
              </a:p>
            </p:txBody>
          </p:sp>
          <p:sp>
            <p:nvSpPr>
              <p:cNvPr id="820" name="Google Shape;820;p55"/>
              <p:cNvSpPr txBox="1"/>
              <p:nvPr/>
            </p:nvSpPr>
            <p:spPr>
              <a:xfrm>
                <a:off x="6216312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TPI</a:t>
                </a:r>
                <a:endParaRPr sz="400"/>
              </a:p>
            </p:txBody>
          </p:sp>
          <p:sp>
            <p:nvSpPr>
              <p:cNvPr id="821" name="Google Shape;821;p55"/>
              <p:cNvSpPr txBox="1"/>
              <p:nvPr/>
            </p:nvSpPr>
            <p:spPr>
              <a:xfrm>
                <a:off x="6404142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GAPDH</a:t>
                </a:r>
                <a:endParaRPr sz="400"/>
              </a:p>
            </p:txBody>
          </p:sp>
          <p:sp>
            <p:nvSpPr>
              <p:cNvPr id="822" name="Google Shape;822;p55"/>
              <p:cNvSpPr txBox="1"/>
              <p:nvPr/>
            </p:nvSpPr>
            <p:spPr>
              <a:xfrm>
                <a:off x="6591973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PGK</a:t>
                </a:r>
                <a:endParaRPr sz="400"/>
              </a:p>
            </p:txBody>
          </p:sp>
          <p:sp>
            <p:nvSpPr>
              <p:cNvPr id="823" name="Google Shape;823;p55"/>
              <p:cNvSpPr txBox="1"/>
              <p:nvPr/>
            </p:nvSpPr>
            <p:spPr>
              <a:xfrm>
                <a:off x="6779804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PGLM</a:t>
                </a:r>
                <a:endParaRPr sz="400"/>
              </a:p>
            </p:txBody>
          </p:sp>
          <p:sp>
            <p:nvSpPr>
              <p:cNvPr id="824" name="Google Shape;824;p55"/>
              <p:cNvSpPr txBox="1"/>
              <p:nvPr/>
            </p:nvSpPr>
            <p:spPr>
              <a:xfrm>
                <a:off x="6967635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ENO</a:t>
                </a:r>
                <a:endParaRPr sz="400"/>
              </a:p>
            </p:txBody>
          </p:sp>
          <p:sp>
            <p:nvSpPr>
              <p:cNvPr id="825" name="Google Shape;825;p55"/>
              <p:cNvSpPr txBox="1"/>
              <p:nvPr/>
            </p:nvSpPr>
            <p:spPr>
              <a:xfrm>
                <a:off x="7155466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PK</a:t>
                </a:r>
                <a:endParaRPr sz="400"/>
              </a:p>
            </p:txBody>
          </p:sp>
          <p:sp>
            <p:nvSpPr>
              <p:cNvPr id="826" name="Google Shape;826;p55"/>
              <p:cNvSpPr txBox="1"/>
              <p:nvPr/>
            </p:nvSpPr>
            <p:spPr>
              <a:xfrm>
                <a:off x="7343297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LDH</a:t>
                </a:r>
                <a:endParaRPr sz="400"/>
              </a:p>
            </p:txBody>
          </p:sp>
          <p:sp>
            <p:nvSpPr>
              <p:cNvPr id="827" name="Google Shape;827;p55"/>
              <p:cNvSpPr txBox="1"/>
              <p:nvPr/>
            </p:nvSpPr>
            <p:spPr>
              <a:xfrm>
                <a:off x="7531128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DM</a:t>
                </a:r>
                <a:r>
                  <a:rPr baseline="-25000" lang="en" sz="400"/>
                  <a:t>AMP</a:t>
                </a:r>
                <a:endParaRPr sz="400"/>
              </a:p>
            </p:txBody>
          </p:sp>
          <p:sp>
            <p:nvSpPr>
              <p:cNvPr id="828" name="Google Shape;828;p55"/>
              <p:cNvSpPr txBox="1"/>
              <p:nvPr/>
            </p:nvSpPr>
            <p:spPr>
              <a:xfrm>
                <a:off x="8845944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AMP</a:t>
                </a:r>
                <a:r>
                  <a:rPr baseline="-25000" lang="en" sz="400"/>
                  <a:t>in</a:t>
                </a:r>
                <a:endParaRPr sz="400"/>
              </a:p>
            </p:txBody>
          </p:sp>
          <p:sp>
            <p:nvSpPr>
              <p:cNvPr id="829" name="Google Shape;829;p55"/>
              <p:cNvSpPr txBox="1"/>
              <p:nvPr/>
            </p:nvSpPr>
            <p:spPr>
              <a:xfrm>
                <a:off x="8658113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GLU</a:t>
                </a:r>
                <a:r>
                  <a:rPr baseline="-25000" lang="en" sz="400"/>
                  <a:t>in</a:t>
                </a:r>
                <a:endParaRPr sz="400"/>
              </a:p>
            </p:txBody>
          </p:sp>
          <p:sp>
            <p:nvSpPr>
              <p:cNvPr id="830" name="Google Shape;830;p55"/>
              <p:cNvSpPr txBox="1"/>
              <p:nvPr/>
            </p:nvSpPr>
            <p:spPr>
              <a:xfrm>
                <a:off x="8282451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ATPM</a:t>
                </a:r>
                <a:endParaRPr sz="400"/>
              </a:p>
            </p:txBody>
          </p:sp>
          <p:sp>
            <p:nvSpPr>
              <p:cNvPr id="831" name="Google Shape;831;p55"/>
              <p:cNvSpPr txBox="1"/>
              <p:nvPr/>
            </p:nvSpPr>
            <p:spPr>
              <a:xfrm>
                <a:off x="8470282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DM</a:t>
                </a:r>
                <a:r>
                  <a:rPr baseline="-25000" lang="en" sz="400"/>
                  <a:t>NADH</a:t>
                </a:r>
                <a:endParaRPr sz="400"/>
              </a:p>
            </p:txBody>
          </p:sp>
          <p:sp>
            <p:nvSpPr>
              <p:cNvPr id="832" name="Google Shape;832;p55"/>
              <p:cNvSpPr txBox="1"/>
              <p:nvPr/>
            </p:nvSpPr>
            <p:spPr>
              <a:xfrm>
                <a:off x="7718958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APK</a:t>
                </a:r>
                <a:endParaRPr sz="400"/>
              </a:p>
            </p:txBody>
          </p:sp>
          <p:sp>
            <p:nvSpPr>
              <p:cNvPr id="833" name="Google Shape;833;p55"/>
              <p:cNvSpPr txBox="1"/>
              <p:nvPr/>
            </p:nvSpPr>
            <p:spPr>
              <a:xfrm>
                <a:off x="7906789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EX</a:t>
                </a:r>
                <a:r>
                  <a:rPr baseline="-25000" lang="en" sz="400"/>
                  <a:t>PYR</a:t>
                </a:r>
                <a:endParaRPr baseline="-25000" sz="400"/>
              </a:p>
            </p:txBody>
          </p:sp>
          <p:sp>
            <p:nvSpPr>
              <p:cNvPr id="834" name="Google Shape;834;p55"/>
              <p:cNvSpPr txBox="1"/>
              <p:nvPr/>
            </p:nvSpPr>
            <p:spPr>
              <a:xfrm>
                <a:off x="8094620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EX</a:t>
                </a:r>
                <a:r>
                  <a:rPr baseline="-25000" lang="en" sz="400"/>
                  <a:t>LAC</a:t>
                </a:r>
                <a:endParaRPr sz="400"/>
              </a:p>
            </p:txBody>
          </p:sp>
        </p:grpSp>
        <p:grpSp>
          <p:nvGrpSpPr>
            <p:cNvPr id="835" name="Google Shape;835;p55"/>
            <p:cNvGrpSpPr/>
            <p:nvPr/>
          </p:nvGrpSpPr>
          <p:grpSpPr>
            <a:xfrm flipH="1" rot="-5400000">
              <a:off x="3624997" y="2742167"/>
              <a:ext cx="3577456" cy="77100"/>
              <a:chOff x="5464988" y="4559242"/>
              <a:chExt cx="3577456" cy="77100"/>
            </a:xfrm>
          </p:grpSpPr>
          <p:sp>
            <p:nvSpPr>
              <p:cNvPr id="836" name="Google Shape;836;p55"/>
              <p:cNvSpPr txBox="1"/>
              <p:nvPr/>
            </p:nvSpPr>
            <p:spPr>
              <a:xfrm>
                <a:off x="5464988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HK</a:t>
                </a:r>
                <a:endParaRPr sz="400"/>
              </a:p>
            </p:txBody>
          </p:sp>
          <p:sp>
            <p:nvSpPr>
              <p:cNvPr id="837" name="Google Shape;837;p55"/>
              <p:cNvSpPr txBox="1"/>
              <p:nvPr/>
            </p:nvSpPr>
            <p:spPr>
              <a:xfrm>
                <a:off x="5652819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PGI</a:t>
                </a:r>
                <a:endParaRPr sz="400"/>
              </a:p>
            </p:txBody>
          </p:sp>
          <p:sp>
            <p:nvSpPr>
              <p:cNvPr id="838" name="Google Shape;838;p55"/>
              <p:cNvSpPr txBox="1"/>
              <p:nvPr/>
            </p:nvSpPr>
            <p:spPr>
              <a:xfrm>
                <a:off x="5840650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PFK</a:t>
                </a:r>
                <a:endParaRPr sz="400"/>
              </a:p>
            </p:txBody>
          </p:sp>
          <p:sp>
            <p:nvSpPr>
              <p:cNvPr id="839" name="Google Shape;839;p55"/>
              <p:cNvSpPr txBox="1"/>
              <p:nvPr/>
            </p:nvSpPr>
            <p:spPr>
              <a:xfrm>
                <a:off x="6028481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ALD</a:t>
                </a:r>
                <a:endParaRPr sz="400"/>
              </a:p>
            </p:txBody>
          </p:sp>
          <p:sp>
            <p:nvSpPr>
              <p:cNvPr id="840" name="Google Shape;840;p55"/>
              <p:cNvSpPr txBox="1"/>
              <p:nvPr/>
            </p:nvSpPr>
            <p:spPr>
              <a:xfrm>
                <a:off x="6216312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TPI</a:t>
                </a:r>
                <a:endParaRPr sz="400"/>
              </a:p>
            </p:txBody>
          </p:sp>
          <p:sp>
            <p:nvSpPr>
              <p:cNvPr id="841" name="Google Shape;841;p55"/>
              <p:cNvSpPr txBox="1"/>
              <p:nvPr/>
            </p:nvSpPr>
            <p:spPr>
              <a:xfrm>
                <a:off x="6404142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GAPDH</a:t>
                </a:r>
                <a:endParaRPr sz="400"/>
              </a:p>
            </p:txBody>
          </p:sp>
          <p:sp>
            <p:nvSpPr>
              <p:cNvPr id="842" name="Google Shape;842;p55"/>
              <p:cNvSpPr txBox="1"/>
              <p:nvPr/>
            </p:nvSpPr>
            <p:spPr>
              <a:xfrm>
                <a:off x="6591973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PGK</a:t>
                </a:r>
                <a:endParaRPr sz="400"/>
              </a:p>
            </p:txBody>
          </p:sp>
          <p:sp>
            <p:nvSpPr>
              <p:cNvPr id="843" name="Google Shape;843;p55"/>
              <p:cNvSpPr txBox="1"/>
              <p:nvPr/>
            </p:nvSpPr>
            <p:spPr>
              <a:xfrm>
                <a:off x="6779804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PGLM</a:t>
                </a:r>
                <a:endParaRPr sz="400"/>
              </a:p>
            </p:txBody>
          </p:sp>
          <p:sp>
            <p:nvSpPr>
              <p:cNvPr id="844" name="Google Shape;844;p55"/>
              <p:cNvSpPr txBox="1"/>
              <p:nvPr/>
            </p:nvSpPr>
            <p:spPr>
              <a:xfrm>
                <a:off x="6967635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ENO</a:t>
                </a:r>
                <a:endParaRPr sz="400"/>
              </a:p>
            </p:txBody>
          </p:sp>
          <p:sp>
            <p:nvSpPr>
              <p:cNvPr id="845" name="Google Shape;845;p55"/>
              <p:cNvSpPr txBox="1"/>
              <p:nvPr/>
            </p:nvSpPr>
            <p:spPr>
              <a:xfrm>
                <a:off x="7155466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PK</a:t>
                </a:r>
                <a:endParaRPr sz="400"/>
              </a:p>
            </p:txBody>
          </p:sp>
          <p:sp>
            <p:nvSpPr>
              <p:cNvPr id="846" name="Google Shape;846;p55"/>
              <p:cNvSpPr txBox="1"/>
              <p:nvPr/>
            </p:nvSpPr>
            <p:spPr>
              <a:xfrm>
                <a:off x="7343297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LDH</a:t>
                </a:r>
                <a:endParaRPr sz="400"/>
              </a:p>
            </p:txBody>
          </p:sp>
          <p:sp>
            <p:nvSpPr>
              <p:cNvPr id="847" name="Google Shape;847;p55"/>
              <p:cNvSpPr txBox="1"/>
              <p:nvPr/>
            </p:nvSpPr>
            <p:spPr>
              <a:xfrm>
                <a:off x="7531128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DM</a:t>
                </a:r>
                <a:r>
                  <a:rPr baseline="-25000" lang="en" sz="400"/>
                  <a:t>AMP</a:t>
                </a:r>
                <a:endParaRPr sz="400"/>
              </a:p>
            </p:txBody>
          </p:sp>
          <p:sp>
            <p:nvSpPr>
              <p:cNvPr id="848" name="Google Shape;848;p55"/>
              <p:cNvSpPr txBox="1"/>
              <p:nvPr/>
            </p:nvSpPr>
            <p:spPr>
              <a:xfrm>
                <a:off x="8845944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AMP</a:t>
                </a:r>
                <a:r>
                  <a:rPr baseline="-25000" lang="en" sz="400"/>
                  <a:t>in</a:t>
                </a:r>
                <a:endParaRPr sz="400"/>
              </a:p>
            </p:txBody>
          </p:sp>
          <p:sp>
            <p:nvSpPr>
              <p:cNvPr id="849" name="Google Shape;849;p55"/>
              <p:cNvSpPr txBox="1"/>
              <p:nvPr/>
            </p:nvSpPr>
            <p:spPr>
              <a:xfrm>
                <a:off x="8658113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GLU</a:t>
                </a:r>
                <a:r>
                  <a:rPr baseline="-25000" lang="en" sz="400"/>
                  <a:t>in</a:t>
                </a:r>
                <a:endParaRPr sz="400"/>
              </a:p>
            </p:txBody>
          </p:sp>
          <p:sp>
            <p:nvSpPr>
              <p:cNvPr id="850" name="Google Shape;850;p55"/>
              <p:cNvSpPr txBox="1"/>
              <p:nvPr/>
            </p:nvSpPr>
            <p:spPr>
              <a:xfrm>
                <a:off x="8282451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ATPM</a:t>
                </a:r>
                <a:endParaRPr sz="400"/>
              </a:p>
            </p:txBody>
          </p:sp>
          <p:sp>
            <p:nvSpPr>
              <p:cNvPr id="851" name="Google Shape;851;p55"/>
              <p:cNvSpPr txBox="1"/>
              <p:nvPr/>
            </p:nvSpPr>
            <p:spPr>
              <a:xfrm>
                <a:off x="8470282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DM</a:t>
                </a:r>
                <a:r>
                  <a:rPr baseline="-25000" lang="en" sz="400"/>
                  <a:t>NADH</a:t>
                </a:r>
                <a:endParaRPr sz="400"/>
              </a:p>
            </p:txBody>
          </p:sp>
          <p:sp>
            <p:nvSpPr>
              <p:cNvPr id="852" name="Google Shape;852;p55"/>
              <p:cNvSpPr txBox="1"/>
              <p:nvPr/>
            </p:nvSpPr>
            <p:spPr>
              <a:xfrm>
                <a:off x="7718958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APK</a:t>
                </a:r>
                <a:endParaRPr sz="400"/>
              </a:p>
            </p:txBody>
          </p:sp>
          <p:sp>
            <p:nvSpPr>
              <p:cNvPr id="853" name="Google Shape;853;p55"/>
              <p:cNvSpPr txBox="1"/>
              <p:nvPr/>
            </p:nvSpPr>
            <p:spPr>
              <a:xfrm>
                <a:off x="7906789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EX</a:t>
                </a:r>
                <a:r>
                  <a:rPr baseline="-25000" lang="en" sz="400"/>
                  <a:t>PYR</a:t>
                </a:r>
                <a:endParaRPr baseline="-25000" sz="400"/>
              </a:p>
            </p:txBody>
          </p:sp>
          <p:sp>
            <p:nvSpPr>
              <p:cNvPr id="854" name="Google Shape;854;p55"/>
              <p:cNvSpPr txBox="1"/>
              <p:nvPr/>
            </p:nvSpPr>
            <p:spPr>
              <a:xfrm>
                <a:off x="8094620" y="4559242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/>
                  <a:t>EX</a:t>
                </a:r>
                <a:r>
                  <a:rPr baseline="-25000" lang="en" sz="400"/>
                  <a:t>LAC</a:t>
                </a:r>
                <a:endParaRPr sz="400"/>
              </a:p>
            </p:txBody>
          </p:sp>
        </p:grpSp>
      </p:grpSp>
      <p:sp>
        <p:nvSpPr>
          <p:cNvPr id="855" name="Google Shape;855;p55"/>
          <p:cNvSpPr txBox="1"/>
          <p:nvPr>
            <p:ph type="title"/>
          </p:nvPr>
        </p:nvSpPr>
        <p:spPr>
          <a:xfrm>
            <a:off x="457200" y="157950"/>
            <a:ext cx="82296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Tiled Phase Portraits: </a:t>
            </a:r>
            <a:r>
              <a:rPr i="1" lang="en"/>
              <a:t>fluxes</a:t>
            </a:r>
            <a:endParaRPr i="1"/>
          </a:p>
        </p:txBody>
      </p:sp>
      <p:grpSp>
        <p:nvGrpSpPr>
          <p:cNvPr id="856" name="Google Shape;856;p55"/>
          <p:cNvGrpSpPr/>
          <p:nvPr/>
        </p:nvGrpSpPr>
        <p:grpSpPr>
          <a:xfrm>
            <a:off x="922625" y="4811002"/>
            <a:ext cx="7448777" cy="137160"/>
            <a:chOff x="922625" y="4811002"/>
            <a:chExt cx="7448777" cy="137160"/>
          </a:xfrm>
        </p:grpSpPr>
        <p:grpSp>
          <p:nvGrpSpPr>
            <p:cNvPr id="857" name="Google Shape;857;p55"/>
            <p:cNvGrpSpPr/>
            <p:nvPr/>
          </p:nvGrpSpPr>
          <p:grpSpPr>
            <a:xfrm>
              <a:off x="922625" y="4811002"/>
              <a:ext cx="579664" cy="137160"/>
              <a:chOff x="1672100" y="4830025"/>
              <a:chExt cx="579664" cy="137160"/>
            </a:xfrm>
          </p:grpSpPr>
          <p:sp>
            <p:nvSpPr>
              <p:cNvPr id="858" name="Google Shape;858;p55"/>
              <p:cNvSpPr/>
              <p:nvPr/>
            </p:nvSpPr>
            <p:spPr>
              <a:xfrm>
                <a:off x="1672100" y="4852855"/>
                <a:ext cx="91500" cy="91500"/>
              </a:xfrm>
              <a:prstGeom prst="ellipse">
                <a:avLst/>
              </a:prstGeom>
              <a:solidFill>
                <a:srgbClr val="E41A1C"/>
              </a:solidFill>
              <a:ln cap="flat" cmpd="sng" w="9525">
                <a:solidFill>
                  <a:srgbClr val="E41A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859" name="Google Shape;859;p5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841616" y="4830025"/>
                <a:ext cx="410148" cy="137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60" name="Google Shape;860;p55"/>
            <p:cNvGrpSpPr/>
            <p:nvPr/>
          </p:nvGrpSpPr>
          <p:grpSpPr>
            <a:xfrm>
              <a:off x="1981364" y="4811002"/>
              <a:ext cx="718156" cy="137160"/>
              <a:chOff x="2482180" y="4830025"/>
              <a:chExt cx="718156" cy="137160"/>
            </a:xfrm>
          </p:grpSpPr>
          <p:sp>
            <p:nvSpPr>
              <p:cNvPr id="861" name="Google Shape;861;p55"/>
              <p:cNvSpPr/>
              <p:nvPr/>
            </p:nvSpPr>
            <p:spPr>
              <a:xfrm>
                <a:off x="2482180" y="4852855"/>
                <a:ext cx="91500" cy="91500"/>
              </a:xfrm>
              <a:prstGeom prst="ellipse">
                <a:avLst/>
              </a:prstGeom>
              <a:solidFill>
                <a:srgbClr val="377EB8"/>
              </a:solidFill>
              <a:ln cap="flat" cmpd="sng" w="9525">
                <a:solidFill>
                  <a:srgbClr val="377EB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862" name="Google Shape;862;p5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651696" y="4830025"/>
                <a:ext cx="548640" cy="137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63" name="Google Shape;863;p55"/>
            <p:cNvGrpSpPr/>
            <p:nvPr/>
          </p:nvGrpSpPr>
          <p:grpSpPr>
            <a:xfrm>
              <a:off x="3178594" y="4811002"/>
              <a:ext cx="574338" cy="137160"/>
              <a:chOff x="3430752" y="4830025"/>
              <a:chExt cx="574338" cy="137160"/>
            </a:xfrm>
          </p:grpSpPr>
          <p:sp>
            <p:nvSpPr>
              <p:cNvPr id="864" name="Google Shape;864;p55"/>
              <p:cNvSpPr/>
              <p:nvPr/>
            </p:nvSpPr>
            <p:spPr>
              <a:xfrm>
                <a:off x="3430752" y="4852855"/>
                <a:ext cx="91500" cy="91500"/>
              </a:xfrm>
              <a:prstGeom prst="ellipse">
                <a:avLst/>
              </a:prstGeom>
              <a:solidFill>
                <a:srgbClr val="984EA3"/>
              </a:solidFill>
              <a:ln cap="flat" cmpd="sng" w="9525">
                <a:solidFill>
                  <a:srgbClr val="984EA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865" name="Google Shape;865;p5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600268" y="4830025"/>
                <a:ext cx="404822" cy="137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66" name="Google Shape;866;p55"/>
            <p:cNvGrpSpPr/>
            <p:nvPr/>
          </p:nvGrpSpPr>
          <p:grpSpPr>
            <a:xfrm>
              <a:off x="4232006" y="4811002"/>
              <a:ext cx="675543" cy="137160"/>
              <a:chOff x="4235506" y="4830025"/>
              <a:chExt cx="675543" cy="137160"/>
            </a:xfrm>
          </p:grpSpPr>
          <p:sp>
            <p:nvSpPr>
              <p:cNvPr id="867" name="Google Shape;867;p55"/>
              <p:cNvSpPr/>
              <p:nvPr/>
            </p:nvSpPr>
            <p:spPr>
              <a:xfrm>
                <a:off x="4235506" y="4852855"/>
                <a:ext cx="91500" cy="91500"/>
              </a:xfrm>
              <a:prstGeom prst="ellipse">
                <a:avLst/>
              </a:prstGeom>
              <a:solidFill>
                <a:srgbClr val="FF7F00"/>
              </a:solidFill>
              <a:ln cap="flat" cmpd="sng" w="9525">
                <a:solidFill>
                  <a:srgbClr val="FF7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868" name="Google Shape;868;p5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405022" y="4830025"/>
                <a:ext cx="506027" cy="137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69" name="Google Shape;869;p55"/>
            <p:cNvGrpSpPr/>
            <p:nvPr/>
          </p:nvGrpSpPr>
          <p:grpSpPr>
            <a:xfrm>
              <a:off x="5386624" y="4811002"/>
              <a:ext cx="675543" cy="137160"/>
              <a:chOff x="5141466" y="4830025"/>
              <a:chExt cx="675543" cy="137160"/>
            </a:xfrm>
          </p:grpSpPr>
          <p:sp>
            <p:nvSpPr>
              <p:cNvPr id="870" name="Google Shape;870;p55"/>
              <p:cNvSpPr/>
              <p:nvPr/>
            </p:nvSpPr>
            <p:spPr>
              <a:xfrm>
                <a:off x="5141466" y="4852855"/>
                <a:ext cx="91500" cy="91500"/>
              </a:xfrm>
              <a:prstGeom prst="ellipse">
                <a:avLst/>
              </a:prstGeom>
              <a:solidFill>
                <a:srgbClr val="A65628"/>
              </a:solidFill>
              <a:ln cap="flat" cmpd="sng" w="9525">
                <a:solidFill>
                  <a:srgbClr val="A6562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871" name="Google Shape;871;p55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5310982" y="4830025"/>
                <a:ext cx="506027" cy="137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72" name="Google Shape;872;p55"/>
            <p:cNvGrpSpPr/>
            <p:nvPr/>
          </p:nvGrpSpPr>
          <p:grpSpPr>
            <a:xfrm>
              <a:off x="6541241" y="4811002"/>
              <a:ext cx="675543" cy="137160"/>
              <a:chOff x="6047425" y="4830025"/>
              <a:chExt cx="675543" cy="137160"/>
            </a:xfrm>
          </p:grpSpPr>
          <p:sp>
            <p:nvSpPr>
              <p:cNvPr id="873" name="Google Shape;873;p55"/>
              <p:cNvSpPr/>
              <p:nvPr/>
            </p:nvSpPr>
            <p:spPr>
              <a:xfrm>
                <a:off x="6047425" y="4852855"/>
                <a:ext cx="91500" cy="91500"/>
              </a:xfrm>
              <a:prstGeom prst="ellipse">
                <a:avLst/>
              </a:prstGeom>
              <a:solidFill>
                <a:srgbClr val="F781BF"/>
              </a:solidFill>
              <a:ln cap="flat" cmpd="sng" w="9525">
                <a:solidFill>
                  <a:srgbClr val="F781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874" name="Google Shape;874;p55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216941" y="4830025"/>
                <a:ext cx="506027" cy="137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75" name="Google Shape;875;p55"/>
            <p:cNvGrpSpPr/>
            <p:nvPr/>
          </p:nvGrpSpPr>
          <p:grpSpPr>
            <a:xfrm>
              <a:off x="7695859" y="4811002"/>
              <a:ext cx="675543" cy="137160"/>
              <a:chOff x="6953384" y="4830025"/>
              <a:chExt cx="675543" cy="137160"/>
            </a:xfrm>
          </p:grpSpPr>
          <p:sp>
            <p:nvSpPr>
              <p:cNvPr id="876" name="Google Shape;876;p55"/>
              <p:cNvSpPr/>
              <p:nvPr/>
            </p:nvSpPr>
            <p:spPr>
              <a:xfrm>
                <a:off x="6953384" y="4852855"/>
                <a:ext cx="91500" cy="915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877" name="Google Shape;877;p5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7122900" y="4830025"/>
                <a:ext cx="506027" cy="137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78" name="Google Shape;878;p55"/>
          <p:cNvGrpSpPr/>
          <p:nvPr/>
        </p:nvGrpSpPr>
        <p:grpSpPr>
          <a:xfrm>
            <a:off x="4581987" y="2520981"/>
            <a:ext cx="3519657" cy="1478700"/>
            <a:chOff x="92545" y="2571750"/>
            <a:chExt cx="3519657" cy="1478700"/>
          </a:xfrm>
        </p:grpSpPr>
        <p:grpSp>
          <p:nvGrpSpPr>
            <p:cNvPr id="879" name="Google Shape;879;p55"/>
            <p:cNvGrpSpPr/>
            <p:nvPr/>
          </p:nvGrpSpPr>
          <p:grpSpPr>
            <a:xfrm>
              <a:off x="92545" y="2571750"/>
              <a:ext cx="791452" cy="1478700"/>
              <a:chOff x="4526823" y="2571750"/>
              <a:chExt cx="791452" cy="1478700"/>
            </a:xfrm>
          </p:grpSpPr>
          <p:grpSp>
            <p:nvGrpSpPr>
              <p:cNvPr id="880" name="Google Shape;880;p55"/>
              <p:cNvGrpSpPr/>
              <p:nvPr/>
            </p:nvGrpSpPr>
            <p:grpSpPr>
              <a:xfrm>
                <a:off x="4526823" y="2571750"/>
                <a:ext cx="791452" cy="1478700"/>
                <a:chOff x="4526823" y="2571750"/>
                <a:chExt cx="791452" cy="1478700"/>
              </a:xfrm>
            </p:grpSpPr>
            <p:sp>
              <p:nvSpPr>
                <p:cNvPr id="881" name="Google Shape;881;p55"/>
                <p:cNvSpPr txBox="1"/>
                <p:nvPr/>
              </p:nvSpPr>
              <p:spPr>
                <a:xfrm>
                  <a:off x="4526823" y="2571750"/>
                  <a:ext cx="571800" cy="14787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98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1" sz="900"/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" sz="900"/>
                    <a:t>Fluxes of interest</a:t>
                  </a:r>
                  <a:endParaRPr i="1" sz="900"/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1" sz="900"/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1" sz="900"/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1" sz="900"/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1" sz="900"/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1" sz="900"/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1" sz="900"/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1" sz="900"/>
                </a:p>
              </p:txBody>
            </p:sp>
            <p:cxnSp>
              <p:nvCxnSpPr>
                <p:cNvPr id="882" name="Google Shape;882;p55"/>
                <p:cNvCxnSpPr/>
                <p:nvPr/>
              </p:nvCxnSpPr>
              <p:spPr>
                <a:xfrm>
                  <a:off x="5099575" y="3206700"/>
                  <a:ext cx="218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98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883" name="Google Shape;883;p55"/>
                <p:cNvCxnSpPr/>
                <p:nvPr/>
              </p:nvCxnSpPr>
              <p:spPr>
                <a:xfrm>
                  <a:off x="5099575" y="3587700"/>
                  <a:ext cx="218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98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884" name="Google Shape;884;p55"/>
                <p:cNvCxnSpPr/>
                <p:nvPr/>
              </p:nvCxnSpPr>
              <p:spPr>
                <a:xfrm>
                  <a:off x="5099575" y="3968700"/>
                  <a:ext cx="218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98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pic>
            <p:nvPicPr>
              <p:cNvPr id="885" name="Google Shape;885;p5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607401" y="3523545"/>
                <a:ext cx="478843" cy="1038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6" name="Google Shape;886;p55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4601614" y="3901058"/>
                <a:ext cx="429768" cy="829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7" name="Google Shape;887;p55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4546749" y="3146052"/>
                <a:ext cx="539496" cy="1038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8" name="Google Shape;888;p55"/>
            <p:cNvGrpSpPr/>
            <p:nvPr/>
          </p:nvGrpSpPr>
          <p:grpSpPr>
            <a:xfrm>
              <a:off x="3030202" y="3469250"/>
              <a:ext cx="582000" cy="581100"/>
              <a:chOff x="3030202" y="3469250"/>
              <a:chExt cx="582000" cy="581100"/>
            </a:xfrm>
          </p:grpSpPr>
          <p:sp>
            <p:nvSpPr>
              <p:cNvPr id="889" name="Google Shape;889;p55"/>
              <p:cNvSpPr/>
              <p:nvPr/>
            </p:nvSpPr>
            <p:spPr>
              <a:xfrm>
                <a:off x="3048951" y="3850250"/>
                <a:ext cx="201000" cy="200100"/>
              </a:xfrm>
              <a:prstGeom prst="rect">
                <a:avLst/>
              </a:prstGeom>
              <a:noFill/>
              <a:ln cap="flat" cmpd="sng" w="19050">
                <a:solidFill>
                  <a:srgbClr val="93C4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55"/>
              <p:cNvSpPr/>
              <p:nvPr/>
            </p:nvSpPr>
            <p:spPr>
              <a:xfrm>
                <a:off x="3411202" y="3850250"/>
                <a:ext cx="201000" cy="200100"/>
              </a:xfrm>
              <a:prstGeom prst="rect">
                <a:avLst/>
              </a:prstGeom>
              <a:noFill/>
              <a:ln cap="flat" cmpd="sng" w="19050">
                <a:solidFill>
                  <a:srgbClr val="93C4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55"/>
              <p:cNvSpPr/>
              <p:nvPr/>
            </p:nvSpPr>
            <p:spPr>
              <a:xfrm>
                <a:off x="3030202" y="3469250"/>
                <a:ext cx="201000" cy="200100"/>
              </a:xfrm>
              <a:prstGeom prst="rect">
                <a:avLst/>
              </a:prstGeom>
              <a:noFill/>
              <a:ln cap="flat" cmpd="sng" w="19050">
                <a:solidFill>
                  <a:srgbClr val="93C4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92" name="Google Shape;892;p55"/>
          <p:cNvGrpSpPr/>
          <p:nvPr/>
        </p:nvGrpSpPr>
        <p:grpSpPr>
          <a:xfrm>
            <a:off x="42272" y="2520981"/>
            <a:ext cx="3519657" cy="1478700"/>
            <a:chOff x="92545" y="2571750"/>
            <a:chExt cx="3519657" cy="1478700"/>
          </a:xfrm>
        </p:grpSpPr>
        <p:grpSp>
          <p:nvGrpSpPr>
            <p:cNvPr id="893" name="Google Shape;893;p55"/>
            <p:cNvGrpSpPr/>
            <p:nvPr/>
          </p:nvGrpSpPr>
          <p:grpSpPr>
            <a:xfrm>
              <a:off x="92545" y="2571750"/>
              <a:ext cx="791452" cy="1478700"/>
              <a:chOff x="4526823" y="2571750"/>
              <a:chExt cx="791452" cy="1478700"/>
            </a:xfrm>
          </p:grpSpPr>
          <p:grpSp>
            <p:nvGrpSpPr>
              <p:cNvPr id="894" name="Google Shape;894;p55"/>
              <p:cNvGrpSpPr/>
              <p:nvPr/>
            </p:nvGrpSpPr>
            <p:grpSpPr>
              <a:xfrm>
                <a:off x="4526823" y="2571750"/>
                <a:ext cx="791452" cy="1478700"/>
                <a:chOff x="4526823" y="2571750"/>
                <a:chExt cx="791452" cy="1478700"/>
              </a:xfrm>
            </p:grpSpPr>
            <p:sp>
              <p:nvSpPr>
                <p:cNvPr id="895" name="Google Shape;895;p55"/>
                <p:cNvSpPr txBox="1"/>
                <p:nvPr/>
              </p:nvSpPr>
              <p:spPr>
                <a:xfrm>
                  <a:off x="4526823" y="2571750"/>
                  <a:ext cx="571800" cy="14787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98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1" sz="900"/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" sz="900"/>
                    <a:t>Fluxes of interest</a:t>
                  </a:r>
                  <a:endParaRPr i="1" sz="900"/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1" sz="900"/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1" sz="900"/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1" sz="900"/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1" sz="900"/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1" sz="900"/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1" sz="900"/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1" sz="900"/>
                </a:p>
              </p:txBody>
            </p:sp>
            <p:cxnSp>
              <p:nvCxnSpPr>
                <p:cNvPr id="896" name="Google Shape;896;p55"/>
                <p:cNvCxnSpPr/>
                <p:nvPr/>
              </p:nvCxnSpPr>
              <p:spPr>
                <a:xfrm>
                  <a:off x="5099575" y="3206700"/>
                  <a:ext cx="218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98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897" name="Google Shape;897;p55"/>
                <p:cNvCxnSpPr/>
                <p:nvPr/>
              </p:nvCxnSpPr>
              <p:spPr>
                <a:xfrm>
                  <a:off x="5099575" y="3587700"/>
                  <a:ext cx="218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98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898" name="Google Shape;898;p55"/>
                <p:cNvCxnSpPr/>
                <p:nvPr/>
              </p:nvCxnSpPr>
              <p:spPr>
                <a:xfrm>
                  <a:off x="5099575" y="3968700"/>
                  <a:ext cx="218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98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pic>
            <p:nvPicPr>
              <p:cNvPr id="899" name="Google Shape;899;p5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607401" y="3523545"/>
                <a:ext cx="478843" cy="1038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0" name="Google Shape;900;p55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4601614" y="3901058"/>
                <a:ext cx="429768" cy="829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1" name="Google Shape;901;p55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4546749" y="3146052"/>
                <a:ext cx="539496" cy="1038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02" name="Google Shape;902;p55"/>
            <p:cNvGrpSpPr/>
            <p:nvPr/>
          </p:nvGrpSpPr>
          <p:grpSpPr>
            <a:xfrm>
              <a:off x="3030202" y="3469250"/>
              <a:ext cx="582000" cy="581100"/>
              <a:chOff x="3030202" y="3469250"/>
              <a:chExt cx="582000" cy="581100"/>
            </a:xfrm>
          </p:grpSpPr>
          <p:sp>
            <p:nvSpPr>
              <p:cNvPr id="903" name="Google Shape;903;p55"/>
              <p:cNvSpPr/>
              <p:nvPr/>
            </p:nvSpPr>
            <p:spPr>
              <a:xfrm>
                <a:off x="3048951" y="3850250"/>
                <a:ext cx="201000" cy="200100"/>
              </a:xfrm>
              <a:prstGeom prst="rect">
                <a:avLst/>
              </a:prstGeom>
              <a:noFill/>
              <a:ln cap="flat" cmpd="sng" w="19050">
                <a:solidFill>
                  <a:srgbClr val="93C4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55"/>
              <p:cNvSpPr/>
              <p:nvPr/>
            </p:nvSpPr>
            <p:spPr>
              <a:xfrm>
                <a:off x="3411202" y="3850250"/>
                <a:ext cx="201000" cy="200100"/>
              </a:xfrm>
              <a:prstGeom prst="rect">
                <a:avLst/>
              </a:prstGeom>
              <a:noFill/>
              <a:ln cap="flat" cmpd="sng" w="19050">
                <a:solidFill>
                  <a:srgbClr val="93C4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55"/>
              <p:cNvSpPr/>
              <p:nvPr/>
            </p:nvSpPr>
            <p:spPr>
              <a:xfrm>
                <a:off x="3030202" y="3469250"/>
                <a:ext cx="201000" cy="200100"/>
              </a:xfrm>
              <a:prstGeom prst="rect">
                <a:avLst/>
              </a:prstGeom>
              <a:noFill/>
              <a:ln cap="flat" cmpd="sng" w="19050">
                <a:solidFill>
                  <a:srgbClr val="93C4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06" name="Google Shape;906;p55"/>
          <p:cNvSpPr/>
          <p:nvPr/>
        </p:nvSpPr>
        <p:spPr>
          <a:xfrm>
            <a:off x="952625" y="3980500"/>
            <a:ext cx="2036100" cy="200100"/>
          </a:xfrm>
          <a:prstGeom prst="rect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55"/>
          <p:cNvSpPr/>
          <p:nvPr/>
        </p:nvSpPr>
        <p:spPr>
          <a:xfrm>
            <a:off x="952625" y="1030525"/>
            <a:ext cx="1997700" cy="2025300"/>
          </a:xfrm>
          <a:prstGeom prst="rtTriangle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607175" y="1518025"/>
            <a:ext cx="4007700" cy="12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</a:t>
            </a:r>
            <a:r>
              <a:rPr lang="en"/>
              <a:t>One-stop Shop’ Resource for Enzyme Kinetics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552" y="355763"/>
            <a:ext cx="3583274" cy="443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1196525" y="3482550"/>
            <a:ext cx="2829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Chapters available through UCSD subscription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2" name="Google Shape;912;p56"/>
          <p:cNvGrpSpPr/>
          <p:nvPr/>
        </p:nvGrpSpPr>
        <p:grpSpPr>
          <a:xfrm>
            <a:off x="-20145" y="871363"/>
            <a:ext cx="6987207" cy="4076799"/>
            <a:chOff x="-20145" y="871363"/>
            <a:chExt cx="6987207" cy="4076799"/>
          </a:xfrm>
        </p:grpSpPr>
        <p:grpSp>
          <p:nvGrpSpPr>
            <p:cNvPr id="913" name="Google Shape;913;p56"/>
            <p:cNvGrpSpPr/>
            <p:nvPr/>
          </p:nvGrpSpPr>
          <p:grpSpPr>
            <a:xfrm>
              <a:off x="-20145" y="871363"/>
              <a:ext cx="6987207" cy="4076799"/>
              <a:chOff x="-20145" y="871363"/>
              <a:chExt cx="6987207" cy="4076799"/>
            </a:xfrm>
          </p:grpSpPr>
          <p:grpSp>
            <p:nvGrpSpPr>
              <p:cNvPr id="914" name="Google Shape;914;p56"/>
              <p:cNvGrpSpPr/>
              <p:nvPr/>
            </p:nvGrpSpPr>
            <p:grpSpPr>
              <a:xfrm>
                <a:off x="-20145" y="871363"/>
                <a:ext cx="6987207" cy="4076799"/>
                <a:chOff x="-20145" y="871363"/>
                <a:chExt cx="6987207" cy="4076799"/>
              </a:xfrm>
            </p:grpSpPr>
            <p:pic>
              <p:nvPicPr>
                <p:cNvPr id="915" name="Google Shape;915;p5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31322" y="910988"/>
                  <a:ext cx="2743200" cy="36597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16" name="Google Shape;916;p56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096354" y="4811002"/>
                  <a:ext cx="410148" cy="1371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917" name="Google Shape;917;p56"/>
                <p:cNvGrpSpPr/>
                <p:nvPr/>
              </p:nvGrpSpPr>
              <p:grpSpPr>
                <a:xfrm>
                  <a:off x="2760083" y="871363"/>
                  <a:ext cx="4206979" cy="3878268"/>
                  <a:chOff x="2760083" y="871363"/>
                  <a:chExt cx="4206979" cy="3878268"/>
                </a:xfrm>
              </p:grpSpPr>
              <p:pic>
                <p:nvPicPr>
                  <p:cNvPr id="918" name="Google Shape;918;p56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49469" l="66414" r="0" t="0"/>
                  <a:stretch/>
                </p:blipFill>
                <p:spPr>
                  <a:xfrm>
                    <a:off x="2778484" y="2945189"/>
                    <a:ext cx="1842624" cy="18044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19" name="Google Shape;919;p56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49469" l="32809" r="32175" t="0"/>
                  <a:stretch/>
                </p:blipFill>
                <p:spPr>
                  <a:xfrm>
                    <a:off x="5046037" y="2945200"/>
                    <a:ext cx="1921025" cy="18044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20" name="Google Shape;920;p56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49469" l="0" r="68459" t="0"/>
                  <a:stretch/>
                </p:blipFill>
                <p:spPr>
                  <a:xfrm>
                    <a:off x="5201054" y="993650"/>
                    <a:ext cx="1730401" cy="18044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921" name="Google Shape;921;p56"/>
                  <p:cNvSpPr txBox="1"/>
                  <p:nvPr/>
                </p:nvSpPr>
                <p:spPr>
                  <a:xfrm>
                    <a:off x="2996207" y="4431620"/>
                    <a:ext cx="352800" cy="31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600"/>
                      <a:t>0.00</a:t>
                    </a:r>
                    <a:endParaRPr sz="600"/>
                  </a:p>
                </p:txBody>
              </p:sp>
              <p:sp>
                <p:nvSpPr>
                  <p:cNvPr id="922" name="Google Shape;922;p56"/>
                  <p:cNvSpPr txBox="1"/>
                  <p:nvPr/>
                </p:nvSpPr>
                <p:spPr>
                  <a:xfrm>
                    <a:off x="4413925" y="4431620"/>
                    <a:ext cx="352800" cy="31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600"/>
                      <a:t>0.08</a:t>
                    </a:r>
                    <a:endParaRPr sz="600"/>
                  </a:p>
                </p:txBody>
              </p:sp>
              <p:pic>
                <p:nvPicPr>
                  <p:cNvPr id="923" name="Google Shape;923;p56"/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3634140" y="4540328"/>
                    <a:ext cx="494665" cy="10058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924" name="Google Shape;924;p56"/>
                  <p:cNvSpPr txBox="1"/>
                  <p:nvPr/>
                </p:nvSpPr>
                <p:spPr>
                  <a:xfrm>
                    <a:off x="2760158" y="4164683"/>
                    <a:ext cx="419400" cy="31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600"/>
                      <a:t>0.18</a:t>
                    </a:r>
                    <a:endParaRPr sz="600"/>
                  </a:p>
                </p:txBody>
              </p:sp>
              <p:sp>
                <p:nvSpPr>
                  <p:cNvPr id="925" name="Google Shape;925;p56"/>
                  <p:cNvSpPr txBox="1"/>
                  <p:nvPr/>
                </p:nvSpPr>
                <p:spPr>
                  <a:xfrm>
                    <a:off x="2760083" y="2928621"/>
                    <a:ext cx="419400" cy="31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600"/>
                      <a:t>0.30</a:t>
                    </a:r>
                    <a:endParaRPr sz="600"/>
                  </a:p>
                </p:txBody>
              </p:sp>
              <p:pic>
                <p:nvPicPr>
                  <p:cNvPr id="926" name="Google Shape;926;p56"/>
                  <p:cNvPicPr preferRelativeResize="0"/>
                  <p:nvPr/>
                </p:nvPicPr>
                <p:blipFill>
                  <a:blip r:embed="rId7">
                    <a:alphaModFix/>
                  </a:blip>
                  <a:stretch>
                    <a:fillRect/>
                  </a:stretch>
                </p:blipFill>
                <p:spPr>
                  <a:xfrm>
                    <a:off x="3179481" y="2861433"/>
                    <a:ext cx="466029" cy="10972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927" name="Google Shape;927;p56"/>
                  <p:cNvSpPr txBox="1"/>
                  <p:nvPr/>
                </p:nvSpPr>
                <p:spPr>
                  <a:xfrm>
                    <a:off x="5115001" y="4431631"/>
                    <a:ext cx="326100" cy="31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600"/>
                      <a:t>1.8</a:t>
                    </a:r>
                    <a:endParaRPr sz="600"/>
                  </a:p>
                </p:txBody>
              </p:sp>
              <p:sp>
                <p:nvSpPr>
                  <p:cNvPr id="928" name="Google Shape;928;p56"/>
                  <p:cNvSpPr txBox="1"/>
                  <p:nvPr/>
                </p:nvSpPr>
                <p:spPr>
                  <a:xfrm>
                    <a:off x="6538991" y="4431631"/>
                    <a:ext cx="326100" cy="31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600"/>
                      <a:t>3.4</a:t>
                    </a:r>
                    <a:endParaRPr sz="600"/>
                  </a:p>
                </p:txBody>
              </p:sp>
              <p:pic>
                <p:nvPicPr>
                  <p:cNvPr id="929" name="Google Shape;929;p56"/>
                  <p:cNvPicPr preferRelativeResize="0"/>
                  <p:nvPr/>
                </p:nvPicPr>
                <p:blipFill>
                  <a:blip r:embed="rId8">
                    <a:alphaModFix/>
                  </a:blip>
                  <a:stretch>
                    <a:fillRect/>
                  </a:stretch>
                </p:blipFill>
                <p:spPr>
                  <a:xfrm>
                    <a:off x="5780448" y="4546361"/>
                    <a:ext cx="419207" cy="885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930" name="Google Shape;930;p56"/>
                  <p:cNvSpPr txBox="1"/>
                  <p:nvPr/>
                </p:nvSpPr>
                <p:spPr>
                  <a:xfrm>
                    <a:off x="4871238" y="4164694"/>
                    <a:ext cx="419400" cy="31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600"/>
                      <a:t>0.18</a:t>
                    </a:r>
                    <a:endParaRPr sz="600"/>
                  </a:p>
                </p:txBody>
              </p:sp>
              <p:sp>
                <p:nvSpPr>
                  <p:cNvPr id="931" name="Google Shape;931;p56"/>
                  <p:cNvSpPr txBox="1"/>
                  <p:nvPr/>
                </p:nvSpPr>
                <p:spPr>
                  <a:xfrm>
                    <a:off x="4871163" y="2922274"/>
                    <a:ext cx="419400" cy="31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600"/>
                      <a:t>0.30</a:t>
                    </a:r>
                    <a:endParaRPr sz="600"/>
                  </a:p>
                </p:txBody>
              </p:sp>
              <p:pic>
                <p:nvPicPr>
                  <p:cNvPr id="932" name="Google Shape;932;p56"/>
                  <p:cNvPicPr preferRelativeResize="0"/>
                  <p:nvPr/>
                </p:nvPicPr>
                <p:blipFill>
                  <a:blip r:embed="rId7">
                    <a:alphaModFix/>
                  </a:blip>
                  <a:stretch>
                    <a:fillRect/>
                  </a:stretch>
                </p:blipFill>
                <p:spPr>
                  <a:xfrm>
                    <a:off x="5290559" y="2861431"/>
                    <a:ext cx="466029" cy="10972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933" name="Google Shape;933;p56"/>
                  <p:cNvSpPr txBox="1"/>
                  <p:nvPr/>
                </p:nvSpPr>
                <p:spPr>
                  <a:xfrm>
                    <a:off x="4878425" y="871363"/>
                    <a:ext cx="385200" cy="31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600"/>
                      <a:t>0.08</a:t>
                    </a:r>
                    <a:endParaRPr sz="600"/>
                  </a:p>
                </p:txBody>
              </p:sp>
              <p:pic>
                <p:nvPicPr>
                  <p:cNvPr id="934" name="Google Shape;934;p56"/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5258217" y="907929"/>
                    <a:ext cx="504509" cy="1055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935" name="Google Shape;935;p56"/>
                  <p:cNvSpPr txBox="1"/>
                  <p:nvPr/>
                </p:nvSpPr>
                <p:spPr>
                  <a:xfrm>
                    <a:off x="5088139" y="2475993"/>
                    <a:ext cx="326100" cy="31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600"/>
                      <a:t>1.8</a:t>
                    </a:r>
                    <a:endParaRPr sz="600"/>
                  </a:p>
                </p:txBody>
              </p:sp>
              <p:sp>
                <p:nvSpPr>
                  <p:cNvPr id="936" name="Google Shape;936;p56"/>
                  <p:cNvSpPr txBox="1"/>
                  <p:nvPr/>
                </p:nvSpPr>
                <p:spPr>
                  <a:xfrm>
                    <a:off x="4878575" y="2310688"/>
                    <a:ext cx="385200" cy="31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600"/>
                      <a:t>0.00</a:t>
                    </a:r>
                    <a:endParaRPr sz="600"/>
                  </a:p>
                </p:txBody>
              </p:sp>
              <p:sp>
                <p:nvSpPr>
                  <p:cNvPr id="937" name="Google Shape;937;p56"/>
                  <p:cNvSpPr txBox="1"/>
                  <p:nvPr/>
                </p:nvSpPr>
                <p:spPr>
                  <a:xfrm>
                    <a:off x="6499412" y="2475993"/>
                    <a:ext cx="326100" cy="31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600"/>
                      <a:t>3.4</a:t>
                    </a:r>
                    <a:endParaRPr sz="600"/>
                  </a:p>
                </p:txBody>
              </p:sp>
              <p:pic>
                <p:nvPicPr>
                  <p:cNvPr id="938" name="Google Shape;938;p56"/>
                  <p:cNvPicPr preferRelativeResize="0"/>
                  <p:nvPr/>
                </p:nvPicPr>
                <p:blipFill>
                  <a:blip r:embed="rId8">
                    <a:alphaModFix/>
                  </a:blip>
                  <a:stretch>
                    <a:fillRect/>
                  </a:stretch>
                </p:blipFill>
                <p:spPr>
                  <a:xfrm>
                    <a:off x="5747227" y="2590736"/>
                    <a:ext cx="419207" cy="885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939" name="Google Shape;939;p56"/>
                <p:cNvSpPr txBox="1"/>
                <p:nvPr/>
              </p:nvSpPr>
              <p:spPr>
                <a:xfrm>
                  <a:off x="-20145" y="3951967"/>
                  <a:ext cx="4194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0.00</a:t>
                  </a:r>
                  <a:endParaRPr sz="600"/>
                </a:p>
              </p:txBody>
            </p:sp>
            <p:sp>
              <p:nvSpPr>
                <p:cNvPr id="940" name="Google Shape;940;p56"/>
                <p:cNvSpPr txBox="1"/>
                <p:nvPr/>
              </p:nvSpPr>
              <p:spPr>
                <a:xfrm>
                  <a:off x="-20145" y="2753539"/>
                  <a:ext cx="4194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0.30</a:t>
                  </a:r>
                  <a:endParaRPr sz="600"/>
                </a:p>
              </p:txBody>
            </p:sp>
            <p:sp>
              <p:nvSpPr>
                <p:cNvPr id="941" name="Google Shape;941;p56"/>
                <p:cNvSpPr txBox="1"/>
                <p:nvPr/>
              </p:nvSpPr>
              <p:spPr>
                <a:xfrm>
                  <a:off x="-20145" y="2441900"/>
                  <a:ext cx="4194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1.8</a:t>
                  </a:r>
                  <a:endParaRPr sz="600"/>
                </a:p>
              </p:txBody>
            </p:sp>
            <p:sp>
              <p:nvSpPr>
                <p:cNvPr id="942" name="Google Shape;942;p56"/>
                <p:cNvSpPr txBox="1"/>
                <p:nvPr/>
              </p:nvSpPr>
              <p:spPr>
                <a:xfrm>
                  <a:off x="-20145" y="1205325"/>
                  <a:ext cx="4194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3.6</a:t>
                  </a:r>
                  <a:endParaRPr sz="600"/>
                </a:p>
              </p:txBody>
            </p:sp>
            <p:sp>
              <p:nvSpPr>
                <p:cNvPr id="943" name="Google Shape;943;p56"/>
                <p:cNvSpPr txBox="1"/>
                <p:nvPr/>
              </p:nvSpPr>
              <p:spPr>
                <a:xfrm>
                  <a:off x="-20145" y="3352752"/>
                  <a:ext cx="4194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0.15</a:t>
                  </a:r>
                  <a:endParaRPr sz="600"/>
                </a:p>
              </p:txBody>
            </p:sp>
            <p:sp>
              <p:nvSpPr>
                <p:cNvPr id="944" name="Google Shape;944;p56"/>
                <p:cNvSpPr txBox="1"/>
                <p:nvPr/>
              </p:nvSpPr>
              <p:spPr>
                <a:xfrm>
                  <a:off x="-20145" y="2046475"/>
                  <a:ext cx="4194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2.4</a:t>
                  </a:r>
                  <a:endParaRPr sz="600"/>
                </a:p>
              </p:txBody>
            </p:sp>
            <p:sp>
              <p:nvSpPr>
                <p:cNvPr id="945" name="Google Shape;945;p56"/>
                <p:cNvSpPr txBox="1"/>
                <p:nvPr/>
              </p:nvSpPr>
              <p:spPr>
                <a:xfrm>
                  <a:off x="-20145" y="1625900"/>
                  <a:ext cx="4194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3.0</a:t>
                  </a:r>
                  <a:endParaRPr sz="600"/>
                </a:p>
              </p:txBody>
            </p:sp>
            <p:sp>
              <p:nvSpPr>
                <p:cNvPr id="946" name="Google Shape;946;p56"/>
                <p:cNvSpPr txBox="1"/>
                <p:nvPr/>
              </p:nvSpPr>
              <p:spPr>
                <a:xfrm>
                  <a:off x="202211" y="4012201"/>
                  <a:ext cx="4194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>
                      <a:solidFill>
                        <a:schemeClr val="dk2"/>
                      </a:solidFill>
                    </a:rPr>
                    <a:t>10</a:t>
                  </a:r>
                  <a:r>
                    <a:rPr baseline="30000" lang="en" sz="700">
                      <a:solidFill>
                        <a:schemeClr val="dk2"/>
                      </a:solidFill>
                    </a:rPr>
                    <a:t>-3</a:t>
                  </a:r>
                  <a:endParaRPr sz="600"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947" name="Google Shape;947;p56"/>
                <p:cNvSpPr txBox="1"/>
                <p:nvPr/>
              </p:nvSpPr>
              <p:spPr>
                <a:xfrm>
                  <a:off x="202211" y="2502751"/>
                  <a:ext cx="4194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>
                      <a:solidFill>
                        <a:schemeClr val="dk2"/>
                      </a:solidFill>
                    </a:rPr>
                    <a:t>10</a:t>
                  </a:r>
                  <a:r>
                    <a:rPr baseline="30000" lang="en" sz="700">
                      <a:solidFill>
                        <a:schemeClr val="dk2"/>
                      </a:solidFill>
                    </a:rPr>
                    <a:t>-3</a:t>
                  </a:r>
                  <a:endParaRPr sz="600"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948" name="Google Shape;948;p56"/>
                <p:cNvSpPr txBox="1"/>
                <p:nvPr/>
              </p:nvSpPr>
              <p:spPr>
                <a:xfrm>
                  <a:off x="2331892" y="4012201"/>
                  <a:ext cx="4194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>
                      <a:solidFill>
                        <a:schemeClr val="dk2"/>
                      </a:solidFill>
                    </a:rPr>
                    <a:t>10</a:t>
                  </a:r>
                  <a:r>
                    <a:rPr baseline="30000" lang="en" sz="700">
                      <a:solidFill>
                        <a:schemeClr val="dk2"/>
                      </a:solidFill>
                    </a:rPr>
                    <a:t>3</a:t>
                  </a:r>
                  <a:endParaRPr sz="800"/>
                </a:p>
              </p:txBody>
            </p:sp>
            <p:sp>
              <p:nvSpPr>
                <p:cNvPr id="949" name="Google Shape;949;p56"/>
                <p:cNvSpPr txBox="1"/>
                <p:nvPr/>
              </p:nvSpPr>
              <p:spPr>
                <a:xfrm>
                  <a:off x="2331892" y="2502751"/>
                  <a:ext cx="4194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>
                      <a:solidFill>
                        <a:schemeClr val="dk2"/>
                      </a:solidFill>
                    </a:rPr>
                    <a:t>10</a:t>
                  </a:r>
                  <a:r>
                    <a:rPr baseline="30000" lang="en" sz="700">
                      <a:solidFill>
                        <a:schemeClr val="dk2"/>
                      </a:solidFill>
                    </a:rPr>
                    <a:t>3</a:t>
                  </a:r>
                  <a:endParaRPr sz="600"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950" name="Google Shape;950;p56"/>
                <p:cNvSpPr txBox="1"/>
                <p:nvPr/>
              </p:nvSpPr>
              <p:spPr>
                <a:xfrm>
                  <a:off x="1267049" y="4012201"/>
                  <a:ext cx="4194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>
                      <a:solidFill>
                        <a:schemeClr val="dk2"/>
                      </a:solidFill>
                    </a:rPr>
                    <a:t>10</a:t>
                  </a:r>
                  <a:r>
                    <a:rPr baseline="30000" lang="en" sz="700">
                      <a:solidFill>
                        <a:schemeClr val="dk2"/>
                      </a:solidFill>
                    </a:rPr>
                    <a:t>0</a:t>
                  </a:r>
                  <a:endParaRPr sz="600"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951" name="Google Shape;951;p56"/>
                <p:cNvSpPr txBox="1"/>
                <p:nvPr/>
              </p:nvSpPr>
              <p:spPr>
                <a:xfrm>
                  <a:off x="1267049" y="4164601"/>
                  <a:ext cx="4194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chemeClr val="dk2"/>
                      </a:solidFill>
                    </a:rPr>
                    <a:t>Time</a:t>
                  </a:r>
                  <a:endParaRPr sz="700"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952" name="Google Shape;952;p56"/>
                <p:cNvSpPr txBox="1"/>
                <p:nvPr/>
              </p:nvSpPr>
              <p:spPr>
                <a:xfrm>
                  <a:off x="1267049" y="2655151"/>
                  <a:ext cx="4194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chemeClr val="dk2"/>
                      </a:solidFill>
                    </a:rPr>
                    <a:t>Time</a:t>
                  </a:r>
                  <a:endParaRPr sz="700"/>
                </a:p>
              </p:txBody>
            </p:sp>
            <p:sp>
              <p:nvSpPr>
                <p:cNvPr id="953" name="Google Shape;953;p56"/>
                <p:cNvSpPr txBox="1"/>
                <p:nvPr/>
              </p:nvSpPr>
              <p:spPr>
                <a:xfrm>
                  <a:off x="1267049" y="2502751"/>
                  <a:ext cx="4194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>
                      <a:solidFill>
                        <a:schemeClr val="dk2"/>
                      </a:solidFill>
                    </a:rPr>
                    <a:t>10</a:t>
                  </a:r>
                  <a:r>
                    <a:rPr baseline="30000" lang="en" sz="700">
                      <a:solidFill>
                        <a:schemeClr val="dk2"/>
                      </a:solidFill>
                    </a:rPr>
                    <a:t>0</a:t>
                  </a:r>
                  <a:endParaRPr sz="600"/>
                </a:p>
              </p:txBody>
            </p:sp>
          </p:grpSp>
          <p:grpSp>
            <p:nvGrpSpPr>
              <p:cNvPr id="954" name="Google Shape;954;p56"/>
              <p:cNvGrpSpPr/>
              <p:nvPr/>
            </p:nvGrpSpPr>
            <p:grpSpPr>
              <a:xfrm>
                <a:off x="5659794" y="3851404"/>
                <a:ext cx="984900" cy="237471"/>
                <a:chOff x="4554231" y="1692504"/>
                <a:chExt cx="984900" cy="237471"/>
              </a:xfrm>
            </p:grpSpPr>
            <p:grpSp>
              <p:nvGrpSpPr>
                <p:cNvPr id="955" name="Google Shape;955;p56"/>
                <p:cNvGrpSpPr/>
                <p:nvPr/>
              </p:nvGrpSpPr>
              <p:grpSpPr>
                <a:xfrm>
                  <a:off x="4554231" y="1715783"/>
                  <a:ext cx="984900" cy="214192"/>
                  <a:chOff x="4572009" y="1715783"/>
                  <a:chExt cx="984900" cy="214192"/>
                </a:xfrm>
              </p:grpSpPr>
              <p:cxnSp>
                <p:nvCxnSpPr>
                  <p:cNvPr id="956" name="Google Shape;956;p56"/>
                  <p:cNvCxnSpPr/>
                  <p:nvPr/>
                </p:nvCxnSpPr>
                <p:spPr>
                  <a:xfrm flipH="1" rot="10800000">
                    <a:off x="4572009" y="1715783"/>
                    <a:ext cx="984900" cy="1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dot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957" name="Google Shape;957;p56"/>
                  <p:cNvSpPr txBox="1"/>
                  <p:nvPr/>
                </p:nvSpPr>
                <p:spPr>
                  <a:xfrm>
                    <a:off x="4800350" y="1720275"/>
                    <a:ext cx="719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/>
                      <a:t>initial </a:t>
                    </a:r>
                    <a:endParaRPr sz="700"/>
                  </a:p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/>
                      <a:t>perturbation</a:t>
                    </a:r>
                    <a:endParaRPr sz="700"/>
                  </a:p>
                </p:txBody>
              </p:sp>
            </p:grpSp>
            <p:sp>
              <p:nvSpPr>
                <p:cNvPr id="958" name="Google Shape;958;p56"/>
                <p:cNvSpPr/>
                <p:nvPr/>
              </p:nvSpPr>
              <p:spPr>
                <a:xfrm>
                  <a:off x="4554231" y="1692504"/>
                  <a:ext cx="45600" cy="456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59" name="Google Shape;959;p56"/>
              <p:cNvGrpSpPr/>
              <p:nvPr/>
            </p:nvGrpSpPr>
            <p:grpSpPr>
              <a:xfrm>
                <a:off x="5626574" y="2171388"/>
                <a:ext cx="1011000" cy="209700"/>
                <a:chOff x="2575100" y="1968125"/>
                <a:chExt cx="1011000" cy="209700"/>
              </a:xfrm>
            </p:grpSpPr>
            <p:cxnSp>
              <p:nvCxnSpPr>
                <p:cNvPr id="960" name="Google Shape;960;p56"/>
                <p:cNvCxnSpPr/>
                <p:nvPr/>
              </p:nvCxnSpPr>
              <p:spPr>
                <a:xfrm>
                  <a:off x="2575109" y="2003283"/>
                  <a:ext cx="997500" cy="18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dot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961" name="Google Shape;961;p56"/>
                <p:cNvSpPr txBox="1"/>
                <p:nvPr/>
              </p:nvSpPr>
              <p:spPr>
                <a:xfrm>
                  <a:off x="2575100" y="1968125"/>
                  <a:ext cx="1011000" cy="209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/>
                    <a:t>initial perturbation</a:t>
                  </a:r>
                  <a:endParaRPr sz="700"/>
                </a:p>
              </p:txBody>
            </p:sp>
          </p:grpSp>
          <p:sp>
            <p:nvSpPr>
              <p:cNvPr id="962" name="Google Shape;962;p56"/>
              <p:cNvSpPr/>
              <p:nvPr/>
            </p:nvSpPr>
            <p:spPr>
              <a:xfrm>
                <a:off x="5626574" y="2181588"/>
                <a:ext cx="45600" cy="456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63" name="Google Shape;963;p5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22663" y="2307513"/>
              <a:ext cx="285404" cy="91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4" name="Google Shape;964;p5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86063" y="3943025"/>
              <a:ext cx="285404" cy="91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5" name="Google Shape;965;p56"/>
            <p:cNvPicPr preferRelativeResize="0"/>
            <p:nvPr/>
          </p:nvPicPr>
          <p:blipFill rotWithShape="1">
            <a:blip r:embed="rId10">
              <a:alphaModFix/>
            </a:blip>
            <a:srcRect b="63664" l="0" r="0" t="0"/>
            <a:stretch/>
          </p:blipFill>
          <p:spPr>
            <a:xfrm>
              <a:off x="3310200" y="3943017"/>
              <a:ext cx="268225" cy="132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6" name="Google Shape;966;p56"/>
          <p:cNvGrpSpPr/>
          <p:nvPr/>
        </p:nvGrpSpPr>
        <p:grpSpPr>
          <a:xfrm>
            <a:off x="131322" y="910988"/>
            <a:ext cx="6835740" cy="4041937"/>
            <a:chOff x="131322" y="910988"/>
            <a:chExt cx="6835740" cy="4041937"/>
          </a:xfrm>
        </p:grpSpPr>
        <p:grpSp>
          <p:nvGrpSpPr>
            <p:cNvPr id="967" name="Google Shape;967;p56"/>
            <p:cNvGrpSpPr/>
            <p:nvPr/>
          </p:nvGrpSpPr>
          <p:grpSpPr>
            <a:xfrm>
              <a:off x="131322" y="910988"/>
              <a:ext cx="6835740" cy="4041937"/>
              <a:chOff x="89010" y="891938"/>
              <a:chExt cx="6835740" cy="4041937"/>
            </a:xfrm>
          </p:grpSpPr>
          <p:pic>
            <p:nvPicPr>
              <p:cNvPr id="968" name="Google Shape;968;p5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89010" y="891938"/>
                <a:ext cx="2743200" cy="365976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69" name="Google Shape;969;p56"/>
              <p:cNvGrpSpPr/>
              <p:nvPr/>
            </p:nvGrpSpPr>
            <p:grpSpPr>
              <a:xfrm>
                <a:off x="2736172" y="969075"/>
                <a:ext cx="4188578" cy="3742525"/>
                <a:chOff x="2736172" y="969075"/>
                <a:chExt cx="4188578" cy="3742525"/>
              </a:xfrm>
            </p:grpSpPr>
            <p:pic>
              <p:nvPicPr>
                <p:cNvPr id="970" name="Google Shape;970;p56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50000" l="66414" r="0" t="0"/>
                <a:stretch/>
              </p:blipFill>
              <p:spPr>
                <a:xfrm>
                  <a:off x="2736172" y="2926139"/>
                  <a:ext cx="1842624" cy="17854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71" name="Google Shape;971;p56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50000" l="0" r="68778" t="0"/>
                <a:stretch/>
              </p:blipFill>
              <p:spPr>
                <a:xfrm>
                  <a:off x="5155504" y="969075"/>
                  <a:ext cx="1712876" cy="17854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72" name="Google Shape;972;p56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50000" l="32465" r="32175" t="0"/>
                <a:stretch/>
              </p:blipFill>
              <p:spPr>
                <a:xfrm>
                  <a:off x="4984900" y="2926150"/>
                  <a:ext cx="1939849" cy="17854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973" name="Google Shape;973;p56"/>
              <p:cNvGrpSpPr/>
              <p:nvPr/>
            </p:nvGrpSpPr>
            <p:grpSpPr>
              <a:xfrm>
                <a:off x="1943264" y="4796714"/>
                <a:ext cx="713394" cy="137160"/>
                <a:chOff x="2444080" y="4815738"/>
                <a:chExt cx="713394" cy="137160"/>
              </a:xfrm>
            </p:grpSpPr>
            <p:sp>
              <p:nvSpPr>
                <p:cNvPr id="974" name="Google Shape;974;p56"/>
                <p:cNvSpPr/>
                <p:nvPr/>
              </p:nvSpPr>
              <p:spPr>
                <a:xfrm>
                  <a:off x="2444080" y="4838580"/>
                  <a:ext cx="91500" cy="91500"/>
                </a:xfrm>
                <a:prstGeom prst="ellipse">
                  <a:avLst/>
                </a:prstGeom>
                <a:solidFill>
                  <a:srgbClr val="377EB8"/>
                </a:solidFill>
                <a:ln cap="flat" cmpd="sng" w="9525">
                  <a:solidFill>
                    <a:srgbClr val="377EB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975" name="Google Shape;975;p56"/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2608834" y="4815738"/>
                  <a:ext cx="548640" cy="1371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976" name="Google Shape;976;p56"/>
            <p:cNvGrpSpPr/>
            <p:nvPr/>
          </p:nvGrpSpPr>
          <p:grpSpPr>
            <a:xfrm>
              <a:off x="3423013" y="3217825"/>
              <a:ext cx="3218163" cy="533325"/>
              <a:chOff x="3423013" y="3217825"/>
              <a:chExt cx="3218163" cy="533325"/>
            </a:xfrm>
          </p:grpSpPr>
          <p:cxnSp>
            <p:nvCxnSpPr>
              <p:cNvPr id="977" name="Google Shape;977;p56"/>
              <p:cNvCxnSpPr/>
              <p:nvPr/>
            </p:nvCxnSpPr>
            <p:spPr>
              <a:xfrm rot="10800000">
                <a:off x="6603075" y="3217825"/>
                <a:ext cx="38100" cy="295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978" name="Google Shape;978;p56"/>
              <p:cNvCxnSpPr/>
              <p:nvPr/>
            </p:nvCxnSpPr>
            <p:spPr>
              <a:xfrm flipH="1" rot="10800000">
                <a:off x="3423013" y="3408250"/>
                <a:ext cx="18900" cy="34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979" name="Google Shape;979;p56"/>
          <p:cNvGrpSpPr/>
          <p:nvPr/>
        </p:nvGrpSpPr>
        <p:grpSpPr>
          <a:xfrm>
            <a:off x="126085" y="910988"/>
            <a:ext cx="6840978" cy="4041937"/>
            <a:chOff x="126085" y="910988"/>
            <a:chExt cx="6840978" cy="4041937"/>
          </a:xfrm>
        </p:grpSpPr>
        <p:grpSp>
          <p:nvGrpSpPr>
            <p:cNvPr id="980" name="Google Shape;980;p56"/>
            <p:cNvGrpSpPr/>
            <p:nvPr/>
          </p:nvGrpSpPr>
          <p:grpSpPr>
            <a:xfrm>
              <a:off x="126085" y="910988"/>
              <a:ext cx="6840978" cy="4041937"/>
              <a:chOff x="81885" y="891938"/>
              <a:chExt cx="6840978" cy="4041937"/>
            </a:xfrm>
          </p:grpSpPr>
          <p:pic>
            <p:nvPicPr>
              <p:cNvPr id="981" name="Google Shape;981;p56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81885" y="891938"/>
                <a:ext cx="2743200" cy="365976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82" name="Google Shape;982;p56"/>
              <p:cNvGrpSpPr/>
              <p:nvPr/>
            </p:nvGrpSpPr>
            <p:grpSpPr>
              <a:xfrm>
                <a:off x="2843732" y="973375"/>
                <a:ext cx="4079130" cy="3747125"/>
                <a:chOff x="2843732" y="973375"/>
                <a:chExt cx="4079130" cy="3747125"/>
              </a:xfrm>
            </p:grpSpPr>
            <p:pic>
              <p:nvPicPr>
                <p:cNvPr id="983" name="Google Shape;983;p56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b="50000" l="68460" r="0" t="0"/>
                <a:stretch/>
              </p:blipFill>
              <p:spPr>
                <a:xfrm>
                  <a:off x="2843732" y="2928114"/>
                  <a:ext cx="1730401" cy="17854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84" name="Google Shape;984;p56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b="50000" l="0" r="69510" t="0"/>
                <a:stretch/>
              </p:blipFill>
              <p:spPr>
                <a:xfrm>
                  <a:off x="5155242" y="973375"/>
                  <a:ext cx="1672826" cy="17854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85" name="Google Shape;985;p56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b="50000" l="31983" r="32180" t="0"/>
                <a:stretch/>
              </p:blipFill>
              <p:spPr>
                <a:xfrm>
                  <a:off x="4956711" y="2935050"/>
                  <a:ext cx="1966151" cy="17854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986" name="Google Shape;986;p56"/>
              <p:cNvGrpSpPr/>
              <p:nvPr/>
            </p:nvGrpSpPr>
            <p:grpSpPr>
              <a:xfrm>
                <a:off x="3140494" y="4796714"/>
                <a:ext cx="564813" cy="137160"/>
                <a:chOff x="3392652" y="4815738"/>
                <a:chExt cx="564813" cy="137160"/>
              </a:xfrm>
            </p:grpSpPr>
            <p:sp>
              <p:nvSpPr>
                <p:cNvPr id="987" name="Google Shape;987;p56"/>
                <p:cNvSpPr/>
                <p:nvPr/>
              </p:nvSpPr>
              <p:spPr>
                <a:xfrm>
                  <a:off x="3392652" y="4833805"/>
                  <a:ext cx="91500" cy="91500"/>
                </a:xfrm>
                <a:prstGeom prst="ellipse">
                  <a:avLst/>
                </a:prstGeom>
                <a:solidFill>
                  <a:srgbClr val="984EA3"/>
                </a:solidFill>
                <a:ln cap="flat" cmpd="sng" w="9525">
                  <a:solidFill>
                    <a:srgbClr val="984EA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988" name="Google Shape;988;p56"/>
                <p:cNvPicPr preferRelativeResize="0"/>
                <p:nvPr/>
              </p:nvPicPr>
              <p:blipFill>
                <a:blip r:embed="rId16">
                  <a:alphaModFix/>
                </a:blip>
                <a:stretch>
                  <a:fillRect/>
                </a:stretch>
              </p:blipFill>
              <p:spPr>
                <a:xfrm>
                  <a:off x="3552643" y="4815738"/>
                  <a:ext cx="404822" cy="1371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989" name="Google Shape;989;p56"/>
            <p:cNvGrpSpPr/>
            <p:nvPr/>
          </p:nvGrpSpPr>
          <p:grpSpPr>
            <a:xfrm>
              <a:off x="3618125" y="1821863"/>
              <a:ext cx="2765338" cy="1835575"/>
              <a:chOff x="3618125" y="1821863"/>
              <a:chExt cx="2765338" cy="1835575"/>
            </a:xfrm>
          </p:grpSpPr>
          <p:cxnSp>
            <p:nvCxnSpPr>
              <p:cNvPr id="990" name="Google Shape;990;p56"/>
              <p:cNvCxnSpPr/>
              <p:nvPr/>
            </p:nvCxnSpPr>
            <p:spPr>
              <a:xfrm>
                <a:off x="3618125" y="3310038"/>
                <a:ext cx="144300" cy="34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991" name="Google Shape;991;p56"/>
              <p:cNvCxnSpPr/>
              <p:nvPr/>
            </p:nvCxnSpPr>
            <p:spPr>
              <a:xfrm flipH="1">
                <a:off x="6235863" y="3313000"/>
                <a:ext cx="147600" cy="295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992" name="Google Shape;992;p56"/>
              <p:cNvCxnSpPr/>
              <p:nvPr/>
            </p:nvCxnSpPr>
            <p:spPr>
              <a:xfrm rot="10800000">
                <a:off x="6095272" y="1821863"/>
                <a:ext cx="184500" cy="15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993" name="Google Shape;993;p56"/>
          <p:cNvGrpSpPr/>
          <p:nvPr/>
        </p:nvGrpSpPr>
        <p:grpSpPr>
          <a:xfrm>
            <a:off x="124175" y="902438"/>
            <a:ext cx="6842887" cy="4045724"/>
            <a:chOff x="124175" y="902438"/>
            <a:chExt cx="6842887" cy="4045724"/>
          </a:xfrm>
        </p:grpSpPr>
        <p:grpSp>
          <p:nvGrpSpPr>
            <p:cNvPr id="994" name="Google Shape;994;p56"/>
            <p:cNvGrpSpPr/>
            <p:nvPr/>
          </p:nvGrpSpPr>
          <p:grpSpPr>
            <a:xfrm>
              <a:off x="124175" y="902438"/>
              <a:ext cx="6842887" cy="4045724"/>
              <a:chOff x="83438" y="883388"/>
              <a:chExt cx="6842887" cy="4045724"/>
            </a:xfrm>
          </p:grpSpPr>
          <p:grpSp>
            <p:nvGrpSpPr>
              <p:cNvPr id="995" name="Google Shape;995;p56"/>
              <p:cNvGrpSpPr/>
              <p:nvPr/>
            </p:nvGrpSpPr>
            <p:grpSpPr>
              <a:xfrm>
                <a:off x="4181281" y="4791952"/>
                <a:ext cx="687543" cy="137160"/>
                <a:chOff x="4184781" y="4810975"/>
                <a:chExt cx="687543" cy="137160"/>
              </a:xfrm>
            </p:grpSpPr>
            <p:sp>
              <p:nvSpPr>
                <p:cNvPr id="996" name="Google Shape;996;p56"/>
                <p:cNvSpPr/>
                <p:nvPr/>
              </p:nvSpPr>
              <p:spPr>
                <a:xfrm>
                  <a:off x="4184781" y="4833805"/>
                  <a:ext cx="91500" cy="91500"/>
                </a:xfrm>
                <a:prstGeom prst="ellipse">
                  <a:avLst/>
                </a:prstGeom>
                <a:solidFill>
                  <a:srgbClr val="FF7F00"/>
                </a:solidFill>
                <a:ln cap="flat" cmpd="sng" w="9525">
                  <a:solidFill>
                    <a:srgbClr val="FF7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997" name="Google Shape;997;p56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4366297" y="4810975"/>
                  <a:ext cx="506027" cy="1371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998" name="Google Shape;998;p56"/>
              <p:cNvPicPr preferRelativeResize="0"/>
              <p:nvPr/>
            </p:nvPicPr>
            <p:blipFill rotWithShape="1">
              <a:blip r:embed="rId18">
                <a:alphaModFix/>
              </a:blip>
              <a:srcRect b="50000" l="68460" r="0" t="0"/>
              <a:stretch/>
            </p:blipFill>
            <p:spPr>
              <a:xfrm>
                <a:off x="2848370" y="2924439"/>
                <a:ext cx="1730401" cy="1785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9" name="Google Shape;999;p56"/>
              <p:cNvPicPr preferRelativeResize="0"/>
              <p:nvPr/>
            </p:nvPicPr>
            <p:blipFill rotWithShape="1">
              <a:blip r:embed="rId18">
                <a:alphaModFix/>
              </a:blip>
              <a:srcRect b="50000" l="0" r="68459" t="0"/>
              <a:stretch/>
            </p:blipFill>
            <p:spPr>
              <a:xfrm>
                <a:off x="5154342" y="978600"/>
                <a:ext cx="1730401" cy="1785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0" name="Google Shape;1000;p56"/>
              <p:cNvPicPr preferRelativeResize="0"/>
              <p:nvPr/>
            </p:nvPicPr>
            <p:blipFill rotWithShape="1">
              <a:blip r:embed="rId18">
                <a:alphaModFix/>
              </a:blip>
              <a:srcRect b="50000" l="34237" r="32175" t="0"/>
              <a:stretch/>
            </p:blipFill>
            <p:spPr>
              <a:xfrm>
                <a:off x="5083701" y="2925513"/>
                <a:ext cx="1842624" cy="1785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1" name="Google Shape;1001;p56"/>
              <p:cNvPicPr preferRelativeResize="0"/>
              <p:nvPr/>
            </p:nvPicPr>
            <p:blipFill>
              <a:blip r:embed="rId19">
                <a:alphaModFix/>
              </a:blip>
              <a:stretch>
                <a:fillRect/>
              </a:stretch>
            </p:blipFill>
            <p:spPr>
              <a:xfrm>
                <a:off x="83438" y="883388"/>
                <a:ext cx="2743200" cy="36597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02" name="Google Shape;1002;p56"/>
            <p:cNvGrpSpPr/>
            <p:nvPr/>
          </p:nvGrpSpPr>
          <p:grpSpPr>
            <a:xfrm>
              <a:off x="3736813" y="1243113"/>
              <a:ext cx="2046575" cy="3081050"/>
              <a:chOff x="3736813" y="1243113"/>
              <a:chExt cx="2046575" cy="3081050"/>
            </a:xfrm>
          </p:grpSpPr>
          <p:cxnSp>
            <p:nvCxnSpPr>
              <p:cNvPr id="1003" name="Google Shape;1003;p56"/>
              <p:cNvCxnSpPr/>
              <p:nvPr/>
            </p:nvCxnSpPr>
            <p:spPr>
              <a:xfrm>
                <a:off x="3736813" y="3770200"/>
                <a:ext cx="38100" cy="11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04" name="Google Shape;1004;p56"/>
              <p:cNvCxnSpPr/>
              <p:nvPr/>
            </p:nvCxnSpPr>
            <p:spPr>
              <a:xfrm flipH="1">
                <a:off x="5615088" y="4192163"/>
                <a:ext cx="168300" cy="132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05" name="Google Shape;1005;p56"/>
              <p:cNvCxnSpPr/>
              <p:nvPr/>
            </p:nvCxnSpPr>
            <p:spPr>
              <a:xfrm flipH="1" rot="10800000">
                <a:off x="5419850" y="3904600"/>
                <a:ext cx="158100" cy="219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06" name="Google Shape;1006;p56"/>
              <p:cNvCxnSpPr/>
              <p:nvPr/>
            </p:nvCxnSpPr>
            <p:spPr>
              <a:xfrm>
                <a:off x="4099838" y="4148563"/>
                <a:ext cx="202500" cy="16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07" name="Google Shape;1007;p56"/>
              <p:cNvCxnSpPr/>
              <p:nvPr/>
            </p:nvCxnSpPr>
            <p:spPr>
              <a:xfrm rot="10800000">
                <a:off x="4157000" y="3986525"/>
                <a:ext cx="202500" cy="16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08" name="Google Shape;1008;p56"/>
              <p:cNvCxnSpPr/>
              <p:nvPr/>
            </p:nvCxnSpPr>
            <p:spPr>
              <a:xfrm rot="10800000">
                <a:off x="5511800" y="1243113"/>
                <a:ext cx="194400" cy="188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09" name="Google Shape;1009;p56"/>
              <p:cNvCxnSpPr/>
              <p:nvPr/>
            </p:nvCxnSpPr>
            <p:spPr>
              <a:xfrm>
                <a:off x="5377063" y="1312750"/>
                <a:ext cx="147600" cy="25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1010" name="Google Shape;1010;p56"/>
          <p:cNvGrpSpPr/>
          <p:nvPr/>
        </p:nvGrpSpPr>
        <p:grpSpPr>
          <a:xfrm>
            <a:off x="124175" y="901750"/>
            <a:ext cx="6842887" cy="4046412"/>
            <a:chOff x="124175" y="901750"/>
            <a:chExt cx="6842887" cy="4046412"/>
          </a:xfrm>
        </p:grpSpPr>
        <p:grpSp>
          <p:nvGrpSpPr>
            <p:cNvPr id="1011" name="Google Shape;1011;p56"/>
            <p:cNvGrpSpPr/>
            <p:nvPr/>
          </p:nvGrpSpPr>
          <p:grpSpPr>
            <a:xfrm>
              <a:off x="124175" y="901750"/>
              <a:ext cx="6842887" cy="4046412"/>
              <a:chOff x="81863" y="882700"/>
              <a:chExt cx="6842887" cy="4046412"/>
            </a:xfrm>
          </p:grpSpPr>
          <p:grpSp>
            <p:nvGrpSpPr>
              <p:cNvPr id="1012" name="Google Shape;1012;p56"/>
              <p:cNvGrpSpPr/>
              <p:nvPr/>
            </p:nvGrpSpPr>
            <p:grpSpPr>
              <a:xfrm>
                <a:off x="2740547" y="976800"/>
                <a:ext cx="4184203" cy="3734175"/>
                <a:chOff x="2740547" y="976800"/>
                <a:chExt cx="4184203" cy="3734175"/>
              </a:xfrm>
            </p:grpSpPr>
            <p:pic>
              <p:nvPicPr>
                <p:cNvPr id="1013" name="Google Shape;1013;p56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50000" l="66414" r="0" t="0"/>
                <a:stretch/>
              </p:blipFill>
              <p:spPr>
                <a:xfrm>
                  <a:off x="2740547" y="2925514"/>
                  <a:ext cx="1842624" cy="17854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14" name="Google Shape;1014;p56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50000" l="0" r="68778" t="0"/>
                <a:stretch/>
              </p:blipFill>
              <p:spPr>
                <a:xfrm>
                  <a:off x="5151817" y="976800"/>
                  <a:ext cx="1712876" cy="17854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15" name="Google Shape;1015;p56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50000" l="34064" r="32177" t="0"/>
                <a:stretch/>
              </p:blipFill>
              <p:spPr>
                <a:xfrm>
                  <a:off x="5072701" y="2925525"/>
                  <a:ext cx="1852049" cy="17854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16" name="Google Shape;1016;p56"/>
              <p:cNvGrpSpPr/>
              <p:nvPr/>
            </p:nvGrpSpPr>
            <p:grpSpPr>
              <a:xfrm>
                <a:off x="5338999" y="4791952"/>
                <a:ext cx="680306" cy="137160"/>
                <a:chOff x="5093841" y="4810975"/>
                <a:chExt cx="680306" cy="137160"/>
              </a:xfrm>
            </p:grpSpPr>
            <p:sp>
              <p:nvSpPr>
                <p:cNvPr id="1017" name="Google Shape;1017;p56"/>
                <p:cNvSpPr/>
                <p:nvPr/>
              </p:nvSpPr>
              <p:spPr>
                <a:xfrm>
                  <a:off x="5093841" y="4833805"/>
                  <a:ext cx="91500" cy="91500"/>
                </a:xfrm>
                <a:prstGeom prst="ellipse">
                  <a:avLst/>
                </a:prstGeom>
                <a:solidFill>
                  <a:srgbClr val="A65628"/>
                </a:solidFill>
                <a:ln cap="flat" cmpd="sng" w="9525">
                  <a:solidFill>
                    <a:srgbClr val="A6562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1018" name="Google Shape;1018;p56"/>
                <p:cNvPicPr preferRelativeResize="0"/>
                <p:nvPr/>
              </p:nvPicPr>
              <p:blipFill>
                <a:blip r:embed="rId21">
                  <a:alphaModFix/>
                </a:blip>
                <a:stretch>
                  <a:fillRect/>
                </a:stretch>
              </p:blipFill>
              <p:spPr>
                <a:xfrm>
                  <a:off x="5268119" y="4810975"/>
                  <a:ext cx="506027" cy="1371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019" name="Google Shape;1019;p56"/>
              <p:cNvPicPr preferRelativeResize="0"/>
              <p:nvPr/>
            </p:nvPicPr>
            <p:blipFill>
              <a:blip r:embed="rId22">
                <a:alphaModFix/>
              </a:blip>
              <a:stretch>
                <a:fillRect/>
              </a:stretch>
            </p:blipFill>
            <p:spPr>
              <a:xfrm>
                <a:off x="81863" y="882700"/>
                <a:ext cx="2743200" cy="36597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20" name="Google Shape;1020;p56"/>
            <p:cNvGrpSpPr/>
            <p:nvPr/>
          </p:nvGrpSpPr>
          <p:grpSpPr>
            <a:xfrm>
              <a:off x="3626288" y="1913513"/>
              <a:ext cx="2035875" cy="2020650"/>
              <a:chOff x="3626288" y="1913513"/>
              <a:chExt cx="2035875" cy="2020650"/>
            </a:xfrm>
          </p:grpSpPr>
          <p:cxnSp>
            <p:nvCxnSpPr>
              <p:cNvPr id="1021" name="Google Shape;1021;p56"/>
              <p:cNvCxnSpPr/>
              <p:nvPr/>
            </p:nvCxnSpPr>
            <p:spPr>
              <a:xfrm rot="10800000">
                <a:off x="3626288" y="3867563"/>
                <a:ext cx="132600" cy="6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22" name="Google Shape;1022;p56"/>
              <p:cNvCxnSpPr/>
              <p:nvPr/>
            </p:nvCxnSpPr>
            <p:spPr>
              <a:xfrm>
                <a:off x="5615963" y="1913513"/>
                <a:ext cx="46200" cy="7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1023" name="Google Shape;1023;p56"/>
          <p:cNvGrpSpPr/>
          <p:nvPr/>
        </p:nvGrpSpPr>
        <p:grpSpPr>
          <a:xfrm>
            <a:off x="131322" y="913113"/>
            <a:ext cx="7085463" cy="4039812"/>
            <a:chOff x="131322" y="913113"/>
            <a:chExt cx="7085463" cy="4039812"/>
          </a:xfrm>
        </p:grpSpPr>
        <p:pic>
          <p:nvPicPr>
            <p:cNvPr id="1024" name="Google Shape;1024;p56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131322" y="913113"/>
              <a:ext cx="2743200" cy="3659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5" name="Google Shape;1025;p56"/>
            <p:cNvPicPr preferRelativeResize="0"/>
            <p:nvPr/>
          </p:nvPicPr>
          <p:blipFill rotWithShape="1">
            <a:blip r:embed="rId24">
              <a:alphaModFix/>
            </a:blip>
            <a:srcRect b="50000" l="66414" r="0" t="0"/>
            <a:stretch/>
          </p:blipFill>
          <p:spPr>
            <a:xfrm>
              <a:off x="2778922" y="2936639"/>
              <a:ext cx="1842624" cy="1785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Google Shape;1026;p56"/>
            <p:cNvPicPr preferRelativeResize="0"/>
            <p:nvPr/>
          </p:nvPicPr>
          <p:blipFill rotWithShape="1">
            <a:blip r:embed="rId24">
              <a:alphaModFix/>
            </a:blip>
            <a:srcRect b="50000" l="0" r="68778" t="0"/>
            <a:stretch/>
          </p:blipFill>
          <p:spPr>
            <a:xfrm>
              <a:off x="5200979" y="998587"/>
              <a:ext cx="1712876" cy="1785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7" name="Google Shape;1027;p56"/>
            <p:cNvPicPr preferRelativeResize="0"/>
            <p:nvPr/>
          </p:nvPicPr>
          <p:blipFill rotWithShape="1">
            <a:blip r:embed="rId24">
              <a:alphaModFix/>
            </a:blip>
            <a:srcRect b="50000" l="31985" r="32175" t="0"/>
            <a:stretch/>
          </p:blipFill>
          <p:spPr>
            <a:xfrm>
              <a:off x="4996699" y="2949350"/>
              <a:ext cx="1966151" cy="1785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8" name="Google Shape;1028;p56"/>
            <p:cNvGrpSpPr/>
            <p:nvPr/>
          </p:nvGrpSpPr>
          <p:grpSpPr>
            <a:xfrm>
              <a:off x="6541241" y="4815764"/>
              <a:ext cx="675543" cy="137160"/>
              <a:chOff x="6047425" y="4815738"/>
              <a:chExt cx="675543" cy="137160"/>
            </a:xfrm>
          </p:grpSpPr>
          <p:sp>
            <p:nvSpPr>
              <p:cNvPr id="1029" name="Google Shape;1029;p56"/>
              <p:cNvSpPr/>
              <p:nvPr/>
            </p:nvSpPr>
            <p:spPr>
              <a:xfrm>
                <a:off x="6047425" y="4838568"/>
                <a:ext cx="91500" cy="91500"/>
              </a:xfrm>
              <a:prstGeom prst="ellipse">
                <a:avLst/>
              </a:prstGeom>
              <a:solidFill>
                <a:srgbClr val="F781BF"/>
              </a:solidFill>
              <a:ln cap="flat" cmpd="sng" w="9525">
                <a:solidFill>
                  <a:srgbClr val="F781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30" name="Google Shape;1030;p56"/>
              <p:cNvPicPr preferRelativeResize="0"/>
              <p:nvPr/>
            </p:nvPicPr>
            <p:blipFill>
              <a:blip r:embed="rId25">
                <a:alphaModFix/>
              </a:blip>
              <a:stretch>
                <a:fillRect/>
              </a:stretch>
            </p:blipFill>
            <p:spPr>
              <a:xfrm>
                <a:off x="6216941" y="4815738"/>
                <a:ext cx="506027" cy="137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31" name="Google Shape;1031;p56"/>
          <p:cNvGrpSpPr/>
          <p:nvPr/>
        </p:nvGrpSpPr>
        <p:grpSpPr>
          <a:xfrm>
            <a:off x="131335" y="905088"/>
            <a:ext cx="8240068" cy="4062124"/>
            <a:chOff x="131335" y="905088"/>
            <a:chExt cx="8240068" cy="4062124"/>
          </a:xfrm>
        </p:grpSpPr>
        <p:grpSp>
          <p:nvGrpSpPr>
            <p:cNvPr id="1032" name="Google Shape;1032;p56"/>
            <p:cNvGrpSpPr/>
            <p:nvPr/>
          </p:nvGrpSpPr>
          <p:grpSpPr>
            <a:xfrm>
              <a:off x="131335" y="905088"/>
              <a:ext cx="8240068" cy="4062124"/>
              <a:chOff x="131335" y="905088"/>
              <a:chExt cx="8240068" cy="4062124"/>
            </a:xfrm>
          </p:grpSpPr>
          <p:grpSp>
            <p:nvGrpSpPr>
              <p:cNvPr id="1033" name="Google Shape;1033;p56"/>
              <p:cNvGrpSpPr/>
              <p:nvPr/>
            </p:nvGrpSpPr>
            <p:grpSpPr>
              <a:xfrm>
                <a:off x="2887945" y="990825"/>
                <a:ext cx="4155346" cy="3696001"/>
                <a:chOff x="2887945" y="990825"/>
                <a:chExt cx="4155346" cy="3696001"/>
              </a:xfrm>
            </p:grpSpPr>
            <p:pic>
              <p:nvPicPr>
                <p:cNvPr id="1034" name="Google Shape;1034;p56"/>
                <p:cNvPicPr preferRelativeResize="0"/>
                <p:nvPr/>
              </p:nvPicPr>
              <p:blipFill rotWithShape="1">
                <a:blip r:embed="rId26">
                  <a:alphaModFix/>
                </a:blip>
                <a:srcRect b="51255" l="0" r="66413" t="0"/>
                <a:stretch/>
              </p:blipFill>
              <p:spPr>
                <a:xfrm>
                  <a:off x="5200667" y="990825"/>
                  <a:ext cx="1842624" cy="17406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35" name="Google Shape;1035;p56"/>
                <p:cNvPicPr preferRelativeResize="0"/>
                <p:nvPr/>
              </p:nvPicPr>
              <p:blipFill rotWithShape="1">
                <a:blip r:embed="rId26">
                  <a:alphaModFix/>
                </a:blip>
                <a:srcRect b="51255" l="68460" r="0" t="0"/>
                <a:stretch/>
              </p:blipFill>
              <p:spPr>
                <a:xfrm>
                  <a:off x="2887945" y="2946164"/>
                  <a:ext cx="1730401" cy="17406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36" name="Google Shape;1036;p56"/>
                <p:cNvPicPr preferRelativeResize="0"/>
                <p:nvPr/>
              </p:nvPicPr>
              <p:blipFill rotWithShape="1">
                <a:blip r:embed="rId26">
                  <a:alphaModFix/>
                </a:blip>
                <a:srcRect b="51255" l="29939" r="32177" t="0"/>
                <a:stretch/>
              </p:blipFill>
              <p:spPr>
                <a:xfrm>
                  <a:off x="4888451" y="2946175"/>
                  <a:ext cx="2078374" cy="17406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37" name="Google Shape;1037;p56"/>
              <p:cNvGrpSpPr/>
              <p:nvPr/>
            </p:nvGrpSpPr>
            <p:grpSpPr>
              <a:xfrm>
                <a:off x="7695859" y="4830052"/>
                <a:ext cx="675543" cy="137160"/>
                <a:chOff x="6953384" y="4830025"/>
                <a:chExt cx="675543" cy="137160"/>
              </a:xfrm>
            </p:grpSpPr>
            <p:sp>
              <p:nvSpPr>
                <p:cNvPr id="1038" name="Google Shape;1038;p56"/>
                <p:cNvSpPr/>
                <p:nvPr/>
              </p:nvSpPr>
              <p:spPr>
                <a:xfrm>
                  <a:off x="6953384" y="4852855"/>
                  <a:ext cx="91500" cy="91500"/>
                </a:xfrm>
                <a:prstGeom prst="ellipse">
                  <a:avLst/>
                </a:prstGeom>
                <a:solidFill>
                  <a:srgbClr val="999999"/>
                </a:solidFill>
                <a:ln cap="flat" cmpd="sng" w="9525">
                  <a:solidFill>
                    <a:srgbClr val="9999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1039" name="Google Shape;1039;p56"/>
                <p:cNvPicPr preferRelativeResize="0"/>
                <p:nvPr/>
              </p:nvPicPr>
              <p:blipFill>
                <a:blip r:embed="rId27">
                  <a:alphaModFix/>
                </a:blip>
                <a:stretch>
                  <a:fillRect/>
                </a:stretch>
              </p:blipFill>
              <p:spPr>
                <a:xfrm>
                  <a:off x="7122900" y="4830025"/>
                  <a:ext cx="506027" cy="1371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040" name="Google Shape;1040;p56"/>
              <p:cNvPicPr preferRelativeResize="0"/>
              <p:nvPr/>
            </p:nvPicPr>
            <p:blipFill>
              <a:blip r:embed="rId28">
                <a:alphaModFix/>
              </a:blip>
              <a:stretch>
                <a:fillRect/>
              </a:stretch>
            </p:blipFill>
            <p:spPr>
              <a:xfrm>
                <a:off x="131335" y="905088"/>
                <a:ext cx="2743200" cy="36597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1" name="Google Shape;1041;p56"/>
            <p:cNvGrpSpPr/>
            <p:nvPr/>
          </p:nvGrpSpPr>
          <p:grpSpPr>
            <a:xfrm>
              <a:off x="3310200" y="2265975"/>
              <a:ext cx="2348168" cy="2042799"/>
              <a:chOff x="3310200" y="2265975"/>
              <a:chExt cx="2348168" cy="2042799"/>
            </a:xfrm>
          </p:grpSpPr>
          <p:pic>
            <p:nvPicPr>
              <p:cNvPr id="1042" name="Google Shape;1042;p56"/>
              <p:cNvPicPr preferRelativeResize="0"/>
              <p:nvPr/>
            </p:nvPicPr>
            <p:blipFill>
              <a:blip r:embed="rId29">
                <a:alphaModFix/>
              </a:blip>
              <a:stretch>
                <a:fillRect/>
              </a:stretch>
            </p:blipFill>
            <p:spPr>
              <a:xfrm>
                <a:off x="5312725" y="3690325"/>
                <a:ext cx="345643" cy="822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3" name="Google Shape;1043;p56"/>
              <p:cNvPicPr preferRelativeResize="0"/>
              <p:nvPr/>
            </p:nvPicPr>
            <p:blipFill rotWithShape="1">
              <a:blip r:embed="rId29">
                <a:alphaModFix/>
              </a:blip>
              <a:srcRect b="9999" l="0" r="11055" t="0"/>
              <a:stretch/>
            </p:blipFill>
            <p:spPr>
              <a:xfrm>
                <a:off x="5312725" y="2265975"/>
                <a:ext cx="345643" cy="822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5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36338"/>
              <a:stretch/>
            </p:blipFill>
            <p:spPr>
              <a:xfrm>
                <a:off x="3310200" y="4075924"/>
                <a:ext cx="268225" cy="232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45" name="Google Shape;1045;p56"/>
          <p:cNvSpPr/>
          <p:nvPr/>
        </p:nvSpPr>
        <p:spPr>
          <a:xfrm>
            <a:off x="922613" y="4833832"/>
            <a:ext cx="91500" cy="91500"/>
          </a:xfrm>
          <a:prstGeom prst="ellipse">
            <a:avLst/>
          </a:prstGeom>
          <a:solidFill>
            <a:srgbClr val="E41A1C"/>
          </a:solidFill>
          <a:ln cap="flat" cmpd="sng" w="9525">
            <a:solidFill>
              <a:srgbClr val="E41A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6" name="Google Shape;1046;p56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129260" y="910988"/>
            <a:ext cx="2743200" cy="3659767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56"/>
          <p:cNvSpPr txBox="1"/>
          <p:nvPr>
            <p:ph type="title"/>
          </p:nvPr>
        </p:nvSpPr>
        <p:spPr>
          <a:xfrm>
            <a:off x="311700" y="142225"/>
            <a:ext cx="7111500" cy="7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5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980000"/>
                </a:solidFill>
              </a:rPr>
              <a:t>Dynamic Responses of the Fluxes</a:t>
            </a:r>
            <a:endParaRPr sz="3200">
              <a:solidFill>
                <a:srgbClr val="980000"/>
              </a:solidFill>
            </a:endParaRPr>
          </a:p>
        </p:txBody>
      </p:sp>
      <p:grpSp>
        <p:nvGrpSpPr>
          <p:cNvPr id="1048" name="Google Shape;1048;p56"/>
          <p:cNvGrpSpPr/>
          <p:nvPr/>
        </p:nvGrpSpPr>
        <p:grpSpPr>
          <a:xfrm>
            <a:off x="7507446" y="308278"/>
            <a:ext cx="1479322" cy="3278487"/>
            <a:chOff x="7172250" y="904200"/>
            <a:chExt cx="1730403" cy="3529430"/>
          </a:xfrm>
        </p:grpSpPr>
        <p:pic>
          <p:nvPicPr>
            <p:cNvPr id="1049" name="Google Shape;1049;p56"/>
            <p:cNvPicPr preferRelativeResize="0"/>
            <p:nvPr/>
          </p:nvPicPr>
          <p:blipFill rotWithShape="1">
            <a:blip r:embed="rId31">
              <a:alphaModFix/>
            </a:blip>
            <a:srcRect b="0" l="0" r="0" t="6812"/>
            <a:stretch/>
          </p:blipFill>
          <p:spPr>
            <a:xfrm>
              <a:off x="7174438" y="1128575"/>
              <a:ext cx="1728216" cy="33050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0" name="Google Shape;1050;p56"/>
            <p:cNvSpPr/>
            <p:nvPr/>
          </p:nvSpPr>
          <p:spPr>
            <a:xfrm>
              <a:off x="7172250" y="904200"/>
              <a:ext cx="504600" cy="221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700">
                  <a:solidFill>
                    <a:schemeClr val="dk2"/>
                  </a:solidFill>
                </a:rPr>
                <a:t>Flux</a:t>
              </a:r>
              <a:endParaRPr b="1" i="1" sz="1200"/>
            </a:p>
          </p:txBody>
        </p:sp>
        <p:sp>
          <p:nvSpPr>
            <p:cNvPr id="1051" name="Google Shape;1051;p56"/>
            <p:cNvSpPr/>
            <p:nvPr/>
          </p:nvSpPr>
          <p:spPr>
            <a:xfrm>
              <a:off x="7676850" y="904200"/>
              <a:ext cx="539400" cy="221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700">
                  <a:solidFill>
                    <a:schemeClr val="dk2"/>
                  </a:solidFill>
                </a:rPr>
                <a:t>t = </a:t>
              </a:r>
              <a:r>
                <a:rPr b="1" lang="en" sz="700">
                  <a:solidFill>
                    <a:schemeClr val="dk2"/>
                  </a:solidFill>
                </a:rPr>
                <a:t>0+</a:t>
              </a:r>
              <a:endParaRPr b="1" i="1" sz="700">
                <a:solidFill>
                  <a:schemeClr val="dk2"/>
                </a:solidFill>
              </a:endParaRPr>
            </a:p>
          </p:txBody>
        </p:sp>
        <p:sp>
          <p:nvSpPr>
            <p:cNvPr id="1052" name="Google Shape;1052;p56"/>
            <p:cNvSpPr/>
            <p:nvPr/>
          </p:nvSpPr>
          <p:spPr>
            <a:xfrm>
              <a:off x="8216250" y="904200"/>
              <a:ext cx="684900" cy="221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700">
                  <a:solidFill>
                    <a:schemeClr val="dk2"/>
                  </a:solidFill>
                </a:rPr>
                <a:t>t = </a:t>
              </a:r>
              <a:r>
                <a:rPr b="1" lang="en" sz="700">
                  <a:solidFill>
                    <a:schemeClr val="dk2"/>
                  </a:solidFill>
                </a:rPr>
                <a:t>50</a:t>
              </a:r>
              <a:endParaRPr b="1" i="1" sz="700">
                <a:solidFill>
                  <a:schemeClr val="dk2"/>
                </a:solidFill>
              </a:endParaRPr>
            </a:p>
          </p:txBody>
        </p:sp>
      </p:grpSp>
      <p:cxnSp>
        <p:nvCxnSpPr>
          <p:cNvPr id="1053" name="Google Shape;1053;p56"/>
          <p:cNvCxnSpPr/>
          <p:nvPr/>
        </p:nvCxnSpPr>
        <p:spPr>
          <a:xfrm flipH="1" rot="10800000">
            <a:off x="2759425" y="852225"/>
            <a:ext cx="6300" cy="3739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54" name="Google Shape;1054;p56"/>
          <p:cNvSpPr txBox="1"/>
          <p:nvPr/>
        </p:nvSpPr>
        <p:spPr>
          <a:xfrm>
            <a:off x="131325" y="791475"/>
            <a:ext cx="2628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Time Profiles of Fluxes</a:t>
            </a:r>
            <a:endParaRPr b="1" i="1"/>
          </a:p>
        </p:txBody>
      </p:sp>
      <p:sp>
        <p:nvSpPr>
          <p:cNvPr id="1055" name="Google Shape;1055;p56"/>
          <p:cNvSpPr txBox="1"/>
          <p:nvPr/>
        </p:nvSpPr>
        <p:spPr>
          <a:xfrm>
            <a:off x="2863650" y="791475"/>
            <a:ext cx="20076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Key Phase Portraits</a:t>
            </a:r>
            <a:endParaRPr b="1" i="1"/>
          </a:p>
        </p:txBody>
      </p:sp>
      <p:grpSp>
        <p:nvGrpSpPr>
          <p:cNvPr id="1056" name="Google Shape;1056;p56"/>
          <p:cNvGrpSpPr/>
          <p:nvPr/>
        </p:nvGrpSpPr>
        <p:grpSpPr>
          <a:xfrm>
            <a:off x="533121" y="1347025"/>
            <a:ext cx="477774" cy="2649471"/>
            <a:chOff x="533121" y="1347025"/>
            <a:chExt cx="477774" cy="2649471"/>
          </a:xfrm>
        </p:grpSpPr>
        <p:pic>
          <p:nvPicPr>
            <p:cNvPr id="1057" name="Google Shape;1057;p56"/>
            <p:cNvPicPr preferRelativeResize="0"/>
            <p:nvPr/>
          </p:nvPicPr>
          <p:blipFill>
            <a:blip r:embed="rId32">
              <a:alphaModFix/>
            </a:blip>
            <a:stretch>
              <a:fillRect/>
            </a:stretch>
          </p:blipFill>
          <p:spPr>
            <a:xfrm>
              <a:off x="566268" y="1347025"/>
              <a:ext cx="411480" cy="91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8" name="Google Shape;1058;p56"/>
            <p:cNvPicPr preferRelativeResize="0"/>
            <p:nvPr/>
          </p:nvPicPr>
          <p:blipFill>
            <a:blip r:embed="rId33">
              <a:alphaModFix/>
            </a:blip>
            <a:stretch>
              <a:fillRect/>
            </a:stretch>
          </p:blipFill>
          <p:spPr>
            <a:xfrm>
              <a:off x="540360" y="2870325"/>
              <a:ext cx="463296" cy="109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9" name="Google Shape;1059;p56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>
              <a:off x="533121" y="3895913"/>
              <a:ext cx="477774" cy="1005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0" name="Google Shape;1060;p56"/>
          <p:cNvGrpSpPr/>
          <p:nvPr/>
        </p:nvGrpSpPr>
        <p:grpSpPr>
          <a:xfrm>
            <a:off x="6960365" y="1846016"/>
            <a:ext cx="1938033" cy="1014431"/>
            <a:chOff x="6960365" y="1846016"/>
            <a:chExt cx="1938033" cy="1014431"/>
          </a:xfrm>
        </p:grpSpPr>
        <p:grpSp>
          <p:nvGrpSpPr>
            <p:cNvPr id="1061" name="Google Shape;1061;p56"/>
            <p:cNvGrpSpPr/>
            <p:nvPr/>
          </p:nvGrpSpPr>
          <p:grpSpPr>
            <a:xfrm>
              <a:off x="7376031" y="1903858"/>
              <a:ext cx="1522367" cy="956588"/>
              <a:chOff x="7035475" y="2541621"/>
              <a:chExt cx="1905817" cy="1101679"/>
            </a:xfrm>
          </p:grpSpPr>
          <p:grpSp>
            <p:nvGrpSpPr>
              <p:cNvPr id="1062" name="Google Shape;1062;p56"/>
              <p:cNvGrpSpPr/>
              <p:nvPr/>
            </p:nvGrpSpPr>
            <p:grpSpPr>
              <a:xfrm>
                <a:off x="7254175" y="2812821"/>
                <a:ext cx="1687117" cy="830479"/>
                <a:chOff x="7254175" y="2812821"/>
                <a:chExt cx="1687117" cy="830479"/>
              </a:xfrm>
            </p:grpSpPr>
            <p:sp>
              <p:nvSpPr>
                <p:cNvPr id="1063" name="Google Shape;1063;p56"/>
                <p:cNvSpPr/>
                <p:nvPr/>
              </p:nvSpPr>
              <p:spPr>
                <a:xfrm>
                  <a:off x="7254175" y="3167500"/>
                  <a:ext cx="1678800" cy="1710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98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" name="Google Shape;1064;p56"/>
                <p:cNvSpPr/>
                <p:nvPr/>
              </p:nvSpPr>
              <p:spPr>
                <a:xfrm>
                  <a:off x="7254175" y="3472300"/>
                  <a:ext cx="1678800" cy="1710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98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" name="Google Shape;1065;p56"/>
                <p:cNvSpPr/>
                <p:nvPr/>
              </p:nvSpPr>
              <p:spPr>
                <a:xfrm>
                  <a:off x="7262492" y="2812821"/>
                  <a:ext cx="1678800" cy="1710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98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66" name="Google Shape;1066;p56"/>
              <p:cNvGrpSpPr/>
              <p:nvPr/>
            </p:nvGrpSpPr>
            <p:grpSpPr>
              <a:xfrm>
                <a:off x="7035475" y="2541621"/>
                <a:ext cx="227017" cy="1016179"/>
                <a:chOff x="7035475" y="2541621"/>
                <a:chExt cx="227017" cy="1016179"/>
              </a:xfrm>
            </p:grpSpPr>
            <p:cxnSp>
              <p:nvCxnSpPr>
                <p:cNvPr id="1067" name="Google Shape;1067;p56"/>
                <p:cNvCxnSpPr>
                  <a:endCxn id="1063" idx="1"/>
                </p:cNvCxnSpPr>
                <p:nvPr/>
              </p:nvCxnSpPr>
              <p:spPr>
                <a:xfrm>
                  <a:off x="7035475" y="2896300"/>
                  <a:ext cx="218700" cy="356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98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068" name="Google Shape;1068;p56"/>
                <p:cNvCxnSpPr>
                  <a:endCxn id="1064" idx="1"/>
                </p:cNvCxnSpPr>
                <p:nvPr/>
              </p:nvCxnSpPr>
              <p:spPr>
                <a:xfrm>
                  <a:off x="7035475" y="3225100"/>
                  <a:ext cx="218700" cy="332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98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069" name="Google Shape;1069;p56"/>
                <p:cNvCxnSpPr>
                  <a:endCxn id="1065" idx="1"/>
                </p:cNvCxnSpPr>
                <p:nvPr/>
              </p:nvCxnSpPr>
              <p:spPr>
                <a:xfrm>
                  <a:off x="7043792" y="2541621"/>
                  <a:ext cx="218700" cy="356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98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</p:grpSp>
        <p:pic>
          <p:nvPicPr>
            <p:cNvPr id="1070" name="Google Shape;1070;p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960365" y="1846016"/>
              <a:ext cx="411480" cy="86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1" name="Google Shape;1071;p5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995151" y="2402294"/>
              <a:ext cx="341908" cy="728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2" name="Google Shape;1072;p5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976057" y="2103395"/>
              <a:ext cx="380096" cy="9026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oogle Shape;1077;p57"/>
          <p:cNvGrpSpPr/>
          <p:nvPr/>
        </p:nvGrpSpPr>
        <p:grpSpPr>
          <a:xfrm>
            <a:off x="2216710" y="862494"/>
            <a:ext cx="5486400" cy="4088168"/>
            <a:chOff x="2140510" y="786294"/>
            <a:chExt cx="5486400" cy="4088168"/>
          </a:xfrm>
        </p:grpSpPr>
        <p:grpSp>
          <p:nvGrpSpPr>
            <p:cNvPr id="1078" name="Google Shape;1078;p57"/>
            <p:cNvGrpSpPr/>
            <p:nvPr/>
          </p:nvGrpSpPr>
          <p:grpSpPr>
            <a:xfrm>
              <a:off x="6463168" y="4737302"/>
              <a:ext cx="675543" cy="137160"/>
              <a:chOff x="6047425" y="4830025"/>
              <a:chExt cx="675543" cy="137160"/>
            </a:xfrm>
          </p:grpSpPr>
          <p:sp>
            <p:nvSpPr>
              <p:cNvPr id="1079" name="Google Shape;1079;p57"/>
              <p:cNvSpPr/>
              <p:nvPr/>
            </p:nvSpPr>
            <p:spPr>
              <a:xfrm>
                <a:off x="6047425" y="4852855"/>
                <a:ext cx="91500" cy="91500"/>
              </a:xfrm>
              <a:prstGeom prst="ellipse">
                <a:avLst/>
              </a:prstGeom>
              <a:solidFill>
                <a:srgbClr val="F781BF"/>
              </a:solidFill>
              <a:ln cap="flat" cmpd="sng" w="9525">
                <a:solidFill>
                  <a:srgbClr val="F781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80" name="Google Shape;1080;p5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216941" y="4830025"/>
                <a:ext cx="506027" cy="137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81" name="Google Shape;1081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40510" y="786294"/>
              <a:ext cx="5486400" cy="35709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2" name="Google Shape;1082;p57"/>
          <p:cNvGrpSpPr/>
          <p:nvPr/>
        </p:nvGrpSpPr>
        <p:grpSpPr>
          <a:xfrm>
            <a:off x="2216710" y="862494"/>
            <a:ext cx="5486400" cy="4088168"/>
            <a:chOff x="2140510" y="786294"/>
            <a:chExt cx="5486400" cy="4088168"/>
          </a:xfrm>
        </p:grpSpPr>
        <p:grpSp>
          <p:nvGrpSpPr>
            <p:cNvPr id="1083" name="Google Shape;1083;p57"/>
            <p:cNvGrpSpPr/>
            <p:nvPr/>
          </p:nvGrpSpPr>
          <p:grpSpPr>
            <a:xfrm>
              <a:off x="2140510" y="786294"/>
              <a:ext cx="5486400" cy="4088168"/>
              <a:chOff x="2140510" y="786294"/>
              <a:chExt cx="5486400" cy="4088168"/>
            </a:xfrm>
          </p:grpSpPr>
          <p:grpSp>
            <p:nvGrpSpPr>
              <p:cNvPr id="1084" name="Google Shape;1084;p57"/>
              <p:cNvGrpSpPr/>
              <p:nvPr/>
            </p:nvGrpSpPr>
            <p:grpSpPr>
              <a:xfrm>
                <a:off x="2140510" y="786294"/>
                <a:ext cx="5486400" cy="4088168"/>
                <a:chOff x="2140510" y="786294"/>
                <a:chExt cx="5486400" cy="4088168"/>
              </a:xfrm>
            </p:grpSpPr>
            <p:grpSp>
              <p:nvGrpSpPr>
                <p:cNvPr id="1085" name="Google Shape;1085;p57"/>
                <p:cNvGrpSpPr/>
                <p:nvPr/>
              </p:nvGrpSpPr>
              <p:grpSpPr>
                <a:xfrm>
                  <a:off x="5316113" y="4737302"/>
                  <a:ext cx="675543" cy="137160"/>
                  <a:chOff x="5141466" y="4677625"/>
                  <a:chExt cx="675543" cy="137160"/>
                </a:xfrm>
              </p:grpSpPr>
              <p:sp>
                <p:nvSpPr>
                  <p:cNvPr id="1086" name="Google Shape;1086;p57"/>
                  <p:cNvSpPr/>
                  <p:nvPr/>
                </p:nvSpPr>
                <p:spPr>
                  <a:xfrm>
                    <a:off x="5141466" y="4700455"/>
                    <a:ext cx="91500" cy="91500"/>
                  </a:xfrm>
                  <a:prstGeom prst="ellipse">
                    <a:avLst/>
                  </a:prstGeom>
                  <a:solidFill>
                    <a:srgbClr val="A65628"/>
                  </a:solidFill>
                  <a:ln cap="flat" cmpd="sng" w="9525">
                    <a:solidFill>
                      <a:srgbClr val="A6562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pic>
                <p:nvPicPr>
                  <p:cNvPr id="1087" name="Google Shape;1087;p57"/>
                  <p:cNvPicPr preferRelativeResize="0"/>
                  <p:nvPr/>
                </p:nvPicPr>
                <p:blipFill>
                  <a:blip r:embed="rId5">
                    <a:alphaModFix/>
                  </a:blip>
                  <a:stretch>
                    <a:fillRect/>
                  </a:stretch>
                </p:blipFill>
                <p:spPr>
                  <a:xfrm>
                    <a:off x="5310982" y="4677625"/>
                    <a:ext cx="506027" cy="13716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088" name="Google Shape;1088;p5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140510" y="786294"/>
                  <a:ext cx="5486400" cy="357091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1089" name="Google Shape;1089;p57"/>
              <p:cNvCxnSpPr/>
              <p:nvPr/>
            </p:nvCxnSpPr>
            <p:spPr>
              <a:xfrm>
                <a:off x="2544900" y="1688975"/>
                <a:ext cx="57300" cy="9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90" name="Google Shape;1090;p57"/>
              <p:cNvCxnSpPr/>
              <p:nvPr/>
            </p:nvCxnSpPr>
            <p:spPr>
              <a:xfrm rot="10800000">
                <a:off x="6630138" y="1705388"/>
                <a:ext cx="132600" cy="6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cxnSp>
          <p:nvCxnSpPr>
            <p:cNvPr id="1091" name="Google Shape;1091;p57"/>
            <p:cNvCxnSpPr/>
            <p:nvPr/>
          </p:nvCxnSpPr>
          <p:spPr>
            <a:xfrm rot="10800000">
              <a:off x="2517700" y="1104988"/>
              <a:ext cx="194400" cy="18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92" name="Google Shape;1092;p57"/>
            <p:cNvCxnSpPr/>
            <p:nvPr/>
          </p:nvCxnSpPr>
          <p:spPr>
            <a:xfrm>
              <a:off x="2363913" y="1174625"/>
              <a:ext cx="147600" cy="25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93" name="Google Shape;1093;p57"/>
            <p:cNvCxnSpPr/>
            <p:nvPr/>
          </p:nvCxnSpPr>
          <p:spPr>
            <a:xfrm flipH="1" rot="10800000">
              <a:off x="7272988" y="3053250"/>
              <a:ext cx="176100" cy="180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94" name="Google Shape;1094;p57"/>
            <p:cNvCxnSpPr/>
            <p:nvPr/>
          </p:nvCxnSpPr>
          <p:spPr>
            <a:xfrm flipH="1">
              <a:off x="7220475" y="2977500"/>
              <a:ext cx="238800" cy="20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095" name="Google Shape;1095;p57"/>
          <p:cNvGrpSpPr/>
          <p:nvPr/>
        </p:nvGrpSpPr>
        <p:grpSpPr>
          <a:xfrm>
            <a:off x="2216710" y="862494"/>
            <a:ext cx="5486400" cy="4088168"/>
            <a:chOff x="2140510" y="786294"/>
            <a:chExt cx="5486400" cy="4088168"/>
          </a:xfrm>
        </p:grpSpPr>
        <p:grpSp>
          <p:nvGrpSpPr>
            <p:cNvPr id="1096" name="Google Shape;1096;p57"/>
            <p:cNvGrpSpPr/>
            <p:nvPr/>
          </p:nvGrpSpPr>
          <p:grpSpPr>
            <a:xfrm>
              <a:off x="2140510" y="786294"/>
              <a:ext cx="5486400" cy="4088168"/>
              <a:chOff x="2140510" y="786294"/>
              <a:chExt cx="5486400" cy="4088168"/>
            </a:xfrm>
          </p:grpSpPr>
          <p:grpSp>
            <p:nvGrpSpPr>
              <p:cNvPr id="1097" name="Google Shape;1097;p57"/>
              <p:cNvGrpSpPr/>
              <p:nvPr/>
            </p:nvGrpSpPr>
            <p:grpSpPr>
              <a:xfrm>
                <a:off x="4154595" y="4737302"/>
                <a:ext cx="675543" cy="137160"/>
                <a:chOff x="4235506" y="4830025"/>
                <a:chExt cx="675543" cy="137160"/>
              </a:xfrm>
            </p:grpSpPr>
            <p:sp>
              <p:nvSpPr>
                <p:cNvPr id="1098" name="Google Shape;1098;p57"/>
                <p:cNvSpPr/>
                <p:nvPr/>
              </p:nvSpPr>
              <p:spPr>
                <a:xfrm>
                  <a:off x="4235506" y="4852855"/>
                  <a:ext cx="91500" cy="91500"/>
                </a:xfrm>
                <a:prstGeom prst="ellipse">
                  <a:avLst/>
                </a:prstGeom>
                <a:solidFill>
                  <a:srgbClr val="FF7F00"/>
                </a:solidFill>
                <a:ln cap="flat" cmpd="sng" w="9525">
                  <a:solidFill>
                    <a:srgbClr val="FF7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1099" name="Google Shape;1099;p57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4405022" y="4830025"/>
                  <a:ext cx="506027" cy="1371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100" name="Google Shape;1100;p5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140510" y="786294"/>
                <a:ext cx="5486400" cy="35709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101" name="Google Shape;1101;p57"/>
            <p:cNvCxnSpPr/>
            <p:nvPr/>
          </p:nvCxnSpPr>
          <p:spPr>
            <a:xfrm>
              <a:off x="6740663" y="1612788"/>
              <a:ext cx="38100" cy="11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02" name="Google Shape;1102;p57"/>
            <p:cNvCxnSpPr/>
            <p:nvPr/>
          </p:nvCxnSpPr>
          <p:spPr>
            <a:xfrm flipH="1">
              <a:off x="4545100" y="1944263"/>
              <a:ext cx="233400" cy="20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03" name="Google Shape;1103;p57"/>
            <p:cNvCxnSpPr/>
            <p:nvPr/>
          </p:nvCxnSpPr>
          <p:spPr>
            <a:xfrm flipH="1" rot="10800000">
              <a:off x="4286900" y="1742375"/>
              <a:ext cx="201000" cy="25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04" name="Google Shape;1104;p57"/>
            <p:cNvCxnSpPr/>
            <p:nvPr/>
          </p:nvCxnSpPr>
          <p:spPr>
            <a:xfrm>
              <a:off x="7127500" y="2000675"/>
              <a:ext cx="202500" cy="16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05" name="Google Shape;1105;p57"/>
            <p:cNvCxnSpPr/>
            <p:nvPr/>
          </p:nvCxnSpPr>
          <p:spPr>
            <a:xfrm rot="10800000">
              <a:off x="7156088" y="1829113"/>
              <a:ext cx="202500" cy="16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06" name="Google Shape;1106;p57"/>
            <p:cNvCxnSpPr/>
            <p:nvPr/>
          </p:nvCxnSpPr>
          <p:spPr>
            <a:xfrm flipH="1" rot="10800000">
              <a:off x="6544300" y="3677075"/>
              <a:ext cx="271500" cy="25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107" name="Google Shape;1107;p57"/>
          <p:cNvGrpSpPr/>
          <p:nvPr/>
        </p:nvGrpSpPr>
        <p:grpSpPr>
          <a:xfrm>
            <a:off x="2216710" y="862494"/>
            <a:ext cx="5486400" cy="4088168"/>
            <a:chOff x="2140510" y="786294"/>
            <a:chExt cx="5486400" cy="4088168"/>
          </a:xfrm>
        </p:grpSpPr>
        <p:grpSp>
          <p:nvGrpSpPr>
            <p:cNvPr id="1108" name="Google Shape;1108;p57"/>
            <p:cNvGrpSpPr/>
            <p:nvPr/>
          </p:nvGrpSpPr>
          <p:grpSpPr>
            <a:xfrm>
              <a:off x="2140510" y="786294"/>
              <a:ext cx="5486400" cy="4088168"/>
              <a:chOff x="2140510" y="786294"/>
              <a:chExt cx="5486400" cy="4088168"/>
            </a:xfrm>
          </p:grpSpPr>
          <p:grpSp>
            <p:nvGrpSpPr>
              <p:cNvPr id="1109" name="Google Shape;1109;p57"/>
              <p:cNvGrpSpPr/>
              <p:nvPr/>
            </p:nvGrpSpPr>
            <p:grpSpPr>
              <a:xfrm>
                <a:off x="3101183" y="4737302"/>
                <a:ext cx="574338" cy="137160"/>
                <a:chOff x="3430752" y="4830025"/>
                <a:chExt cx="574338" cy="137160"/>
              </a:xfrm>
            </p:grpSpPr>
            <p:sp>
              <p:nvSpPr>
                <p:cNvPr id="1110" name="Google Shape;1110;p57"/>
                <p:cNvSpPr/>
                <p:nvPr/>
              </p:nvSpPr>
              <p:spPr>
                <a:xfrm>
                  <a:off x="3430752" y="4852855"/>
                  <a:ext cx="91500" cy="91500"/>
                </a:xfrm>
                <a:prstGeom prst="ellipse">
                  <a:avLst/>
                </a:prstGeom>
                <a:solidFill>
                  <a:srgbClr val="984EA3"/>
                </a:solidFill>
                <a:ln cap="flat" cmpd="sng" w="9525">
                  <a:solidFill>
                    <a:srgbClr val="984EA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1111" name="Google Shape;1111;p57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3600268" y="4830025"/>
                  <a:ext cx="404822" cy="1371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112" name="Google Shape;1112;p57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140510" y="786294"/>
                <a:ext cx="5486400" cy="35709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113" name="Google Shape;1113;p57"/>
            <p:cNvCxnSpPr/>
            <p:nvPr/>
          </p:nvCxnSpPr>
          <p:spPr>
            <a:xfrm rot="10800000">
              <a:off x="3096409" y="1659925"/>
              <a:ext cx="184500" cy="152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14" name="Google Shape;1114;p57"/>
            <p:cNvCxnSpPr/>
            <p:nvPr/>
          </p:nvCxnSpPr>
          <p:spPr>
            <a:xfrm>
              <a:off x="6602925" y="1105000"/>
              <a:ext cx="137700" cy="34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15" name="Google Shape;1115;p57"/>
            <p:cNvCxnSpPr/>
            <p:nvPr/>
          </p:nvCxnSpPr>
          <p:spPr>
            <a:xfrm flipH="1">
              <a:off x="5111913" y="1179400"/>
              <a:ext cx="147600" cy="29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16" name="Google Shape;1116;p57"/>
            <p:cNvCxnSpPr/>
            <p:nvPr/>
          </p:nvCxnSpPr>
          <p:spPr>
            <a:xfrm flipH="1">
              <a:off x="6672788" y="3176938"/>
              <a:ext cx="146400" cy="228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117" name="Google Shape;1117;p57"/>
          <p:cNvGrpSpPr/>
          <p:nvPr/>
        </p:nvGrpSpPr>
        <p:grpSpPr>
          <a:xfrm>
            <a:off x="1979490" y="862494"/>
            <a:ext cx="5723620" cy="4088168"/>
            <a:chOff x="1903290" y="786294"/>
            <a:chExt cx="5723620" cy="4088168"/>
          </a:xfrm>
        </p:grpSpPr>
        <p:grpSp>
          <p:nvGrpSpPr>
            <p:cNvPr id="1118" name="Google Shape;1118;p57"/>
            <p:cNvGrpSpPr/>
            <p:nvPr/>
          </p:nvGrpSpPr>
          <p:grpSpPr>
            <a:xfrm>
              <a:off x="1903290" y="786294"/>
              <a:ext cx="5723620" cy="4088168"/>
              <a:chOff x="1903290" y="786294"/>
              <a:chExt cx="5723620" cy="4088168"/>
            </a:xfrm>
          </p:grpSpPr>
          <p:grpSp>
            <p:nvGrpSpPr>
              <p:cNvPr id="1119" name="Google Shape;1119;p57"/>
              <p:cNvGrpSpPr/>
              <p:nvPr/>
            </p:nvGrpSpPr>
            <p:grpSpPr>
              <a:xfrm>
                <a:off x="1903290" y="4737302"/>
                <a:ext cx="718156" cy="137160"/>
                <a:chOff x="2482180" y="4830025"/>
                <a:chExt cx="718156" cy="137160"/>
              </a:xfrm>
            </p:grpSpPr>
            <p:sp>
              <p:nvSpPr>
                <p:cNvPr id="1120" name="Google Shape;1120;p57"/>
                <p:cNvSpPr/>
                <p:nvPr/>
              </p:nvSpPr>
              <p:spPr>
                <a:xfrm>
                  <a:off x="2482180" y="4852855"/>
                  <a:ext cx="91500" cy="91500"/>
                </a:xfrm>
                <a:prstGeom prst="ellipse">
                  <a:avLst/>
                </a:prstGeom>
                <a:solidFill>
                  <a:srgbClr val="377EB8"/>
                </a:solidFill>
                <a:ln cap="flat" cmpd="sng" w="9525">
                  <a:solidFill>
                    <a:srgbClr val="377EB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1121" name="Google Shape;1121;p57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651696" y="4830025"/>
                  <a:ext cx="548640" cy="1371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122" name="Google Shape;1122;p5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2140510" y="786294"/>
                <a:ext cx="5486400" cy="35709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123" name="Google Shape;1123;p57"/>
            <p:cNvCxnSpPr/>
            <p:nvPr/>
          </p:nvCxnSpPr>
          <p:spPr>
            <a:xfrm rot="10800000">
              <a:off x="5507700" y="1141375"/>
              <a:ext cx="38100" cy="29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24" name="Google Shape;1124;p57"/>
            <p:cNvCxnSpPr/>
            <p:nvPr/>
          </p:nvCxnSpPr>
          <p:spPr>
            <a:xfrm flipH="1" rot="10800000">
              <a:off x="6431625" y="1179400"/>
              <a:ext cx="18900" cy="34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25" name="Google Shape;1125;p57"/>
            <p:cNvCxnSpPr/>
            <p:nvPr/>
          </p:nvCxnSpPr>
          <p:spPr>
            <a:xfrm rot="10800000">
              <a:off x="7058713" y="3038938"/>
              <a:ext cx="78300" cy="13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126" name="Google Shape;1126;p57"/>
          <p:cNvSpPr txBox="1"/>
          <p:nvPr>
            <p:ph type="title"/>
          </p:nvPr>
        </p:nvSpPr>
        <p:spPr>
          <a:xfrm>
            <a:off x="311700" y="151600"/>
            <a:ext cx="9144000" cy="5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5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Dynamic Responses of the Fluxes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127" name="Google Shape;1127;p57"/>
          <p:cNvSpPr txBox="1"/>
          <p:nvPr/>
        </p:nvSpPr>
        <p:spPr>
          <a:xfrm>
            <a:off x="5842077" y="2878000"/>
            <a:ext cx="4131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2.4</a:t>
            </a:r>
            <a:endParaRPr sz="600"/>
          </a:p>
        </p:txBody>
      </p:sp>
      <p:grpSp>
        <p:nvGrpSpPr>
          <p:cNvPr id="1128" name="Google Shape;1128;p57"/>
          <p:cNvGrpSpPr/>
          <p:nvPr/>
        </p:nvGrpSpPr>
        <p:grpSpPr>
          <a:xfrm>
            <a:off x="387900" y="2743341"/>
            <a:ext cx="7819821" cy="1923900"/>
            <a:chOff x="311700" y="2657616"/>
            <a:chExt cx="7819821" cy="1923900"/>
          </a:xfrm>
        </p:grpSpPr>
        <p:sp>
          <p:nvSpPr>
            <p:cNvPr id="1129" name="Google Shape;1129;p57"/>
            <p:cNvSpPr/>
            <p:nvPr/>
          </p:nvSpPr>
          <p:spPr>
            <a:xfrm>
              <a:off x="1913421" y="2657616"/>
              <a:ext cx="6218100" cy="1923900"/>
            </a:xfrm>
            <a:prstGeom prst="rect">
              <a:avLst/>
            </a:prstGeom>
            <a:noFill/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7"/>
            <p:cNvSpPr txBox="1"/>
            <p:nvPr/>
          </p:nvSpPr>
          <p:spPr>
            <a:xfrm>
              <a:off x="311700" y="3406000"/>
              <a:ext cx="13668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980000"/>
                  </a:solidFill>
                </a:rPr>
                <a:t>Low dynamic dimension</a:t>
              </a:r>
              <a:endParaRPr/>
            </a:p>
          </p:txBody>
        </p:sp>
      </p:grpSp>
      <p:sp>
        <p:nvSpPr>
          <p:cNvPr id="1131" name="Google Shape;1131;p57"/>
          <p:cNvSpPr txBox="1"/>
          <p:nvPr/>
        </p:nvSpPr>
        <p:spPr>
          <a:xfrm>
            <a:off x="387900" y="1578975"/>
            <a:ext cx="13668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High dynamic dimension</a:t>
            </a:r>
            <a:endParaRPr/>
          </a:p>
        </p:txBody>
      </p:sp>
      <p:grpSp>
        <p:nvGrpSpPr>
          <p:cNvPr id="1132" name="Google Shape;1132;p57"/>
          <p:cNvGrpSpPr/>
          <p:nvPr/>
        </p:nvGrpSpPr>
        <p:grpSpPr>
          <a:xfrm>
            <a:off x="921414" y="744300"/>
            <a:ext cx="6927302" cy="4206362"/>
            <a:chOff x="921414" y="744300"/>
            <a:chExt cx="6927302" cy="4206362"/>
          </a:xfrm>
        </p:grpSpPr>
        <p:grpSp>
          <p:nvGrpSpPr>
            <p:cNvPr id="1133" name="Google Shape;1133;p57"/>
            <p:cNvGrpSpPr/>
            <p:nvPr/>
          </p:nvGrpSpPr>
          <p:grpSpPr>
            <a:xfrm>
              <a:off x="921414" y="744300"/>
              <a:ext cx="6927302" cy="4206362"/>
              <a:chOff x="845214" y="668100"/>
              <a:chExt cx="6927302" cy="4206362"/>
            </a:xfrm>
          </p:grpSpPr>
          <p:grpSp>
            <p:nvGrpSpPr>
              <p:cNvPr id="1134" name="Google Shape;1134;p57"/>
              <p:cNvGrpSpPr/>
              <p:nvPr/>
            </p:nvGrpSpPr>
            <p:grpSpPr>
              <a:xfrm>
                <a:off x="845214" y="668100"/>
                <a:ext cx="6927302" cy="4206362"/>
                <a:chOff x="845214" y="668100"/>
                <a:chExt cx="6927302" cy="4206362"/>
              </a:xfrm>
            </p:grpSpPr>
            <p:grpSp>
              <p:nvGrpSpPr>
                <p:cNvPr id="1135" name="Google Shape;1135;p57"/>
                <p:cNvGrpSpPr/>
                <p:nvPr/>
              </p:nvGrpSpPr>
              <p:grpSpPr>
                <a:xfrm>
                  <a:off x="845214" y="786294"/>
                  <a:ext cx="6781696" cy="4088168"/>
                  <a:chOff x="845214" y="786294"/>
                  <a:chExt cx="6781696" cy="4088168"/>
                </a:xfrm>
              </p:grpSpPr>
              <p:grpSp>
                <p:nvGrpSpPr>
                  <p:cNvPr id="1136" name="Google Shape;1136;p57"/>
                  <p:cNvGrpSpPr/>
                  <p:nvPr/>
                </p:nvGrpSpPr>
                <p:grpSpPr>
                  <a:xfrm>
                    <a:off x="845214" y="4737302"/>
                    <a:ext cx="579664" cy="137160"/>
                    <a:chOff x="1672100" y="4830025"/>
                    <a:chExt cx="579664" cy="137160"/>
                  </a:xfrm>
                </p:grpSpPr>
                <p:sp>
                  <p:nvSpPr>
                    <p:cNvPr id="1137" name="Google Shape;1137;p57"/>
                    <p:cNvSpPr/>
                    <p:nvPr/>
                  </p:nvSpPr>
                  <p:spPr>
                    <a:xfrm>
                      <a:off x="1672100" y="4852855"/>
                      <a:ext cx="91500" cy="91500"/>
                    </a:xfrm>
                    <a:prstGeom prst="ellipse">
                      <a:avLst/>
                    </a:prstGeom>
                    <a:solidFill>
                      <a:srgbClr val="E41A1C"/>
                    </a:solidFill>
                    <a:ln cap="flat" cmpd="sng" w="9525">
                      <a:solidFill>
                        <a:srgbClr val="E41A1C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pic>
                  <p:nvPicPr>
                    <p:cNvPr id="1138" name="Google Shape;1138;p57"/>
                    <p:cNvPicPr preferRelativeResize="0"/>
                    <p:nvPr/>
                  </p:nvPicPr>
                  <p:blipFill>
                    <a:blip r:embed="rId1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1841616" y="4830025"/>
                      <a:ext cx="410148" cy="1371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1139" name="Google Shape;1139;p57"/>
                  <p:cNvPicPr preferRelativeResize="0"/>
                  <p:nvPr/>
                </p:nvPicPr>
                <p:blipFill>
                  <a:blip r:embed="rId14">
                    <a:alphaModFix/>
                  </a:blip>
                  <a:stretch>
                    <a:fillRect/>
                  </a:stretch>
                </p:blipFill>
                <p:spPr>
                  <a:xfrm>
                    <a:off x="2140510" y="786294"/>
                    <a:ext cx="5486400" cy="35709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1140" name="Google Shape;1140;p57"/>
                <p:cNvSpPr txBox="1"/>
                <p:nvPr/>
              </p:nvSpPr>
              <p:spPr>
                <a:xfrm>
                  <a:off x="2028239" y="2272731"/>
                  <a:ext cx="3261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1.8</a:t>
                  </a:r>
                  <a:endParaRPr sz="600"/>
                </a:p>
              </p:txBody>
            </p:sp>
            <p:sp>
              <p:nvSpPr>
                <p:cNvPr id="1141" name="Google Shape;1141;p57"/>
                <p:cNvSpPr txBox="1"/>
                <p:nvPr/>
              </p:nvSpPr>
              <p:spPr>
                <a:xfrm>
                  <a:off x="1818675" y="2107425"/>
                  <a:ext cx="3852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0.00</a:t>
                  </a:r>
                  <a:endParaRPr sz="600"/>
                </a:p>
              </p:txBody>
            </p:sp>
            <p:sp>
              <p:nvSpPr>
                <p:cNvPr id="1142" name="Google Shape;1142;p57"/>
                <p:cNvSpPr txBox="1"/>
                <p:nvPr/>
              </p:nvSpPr>
              <p:spPr>
                <a:xfrm>
                  <a:off x="3439512" y="2272731"/>
                  <a:ext cx="3261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3.4</a:t>
                  </a:r>
                  <a:endParaRPr sz="600"/>
                </a:p>
              </p:txBody>
            </p:sp>
            <p:sp>
              <p:nvSpPr>
                <p:cNvPr id="1143" name="Google Shape;1143;p57"/>
                <p:cNvSpPr txBox="1"/>
                <p:nvPr/>
              </p:nvSpPr>
              <p:spPr>
                <a:xfrm>
                  <a:off x="1818525" y="668100"/>
                  <a:ext cx="3852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0.08</a:t>
                  </a:r>
                  <a:endParaRPr sz="600"/>
                </a:p>
              </p:txBody>
            </p:sp>
            <p:sp>
              <p:nvSpPr>
                <p:cNvPr id="1144" name="Google Shape;1144;p57"/>
                <p:cNvSpPr txBox="1"/>
                <p:nvPr/>
              </p:nvSpPr>
              <p:spPr>
                <a:xfrm>
                  <a:off x="4009439" y="2272731"/>
                  <a:ext cx="3261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1.8</a:t>
                  </a:r>
                  <a:endParaRPr sz="600"/>
                </a:p>
              </p:txBody>
            </p:sp>
            <p:sp>
              <p:nvSpPr>
                <p:cNvPr id="1145" name="Google Shape;1145;p57"/>
                <p:cNvSpPr txBox="1"/>
                <p:nvPr/>
              </p:nvSpPr>
              <p:spPr>
                <a:xfrm>
                  <a:off x="3765675" y="2005794"/>
                  <a:ext cx="4194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0.18</a:t>
                  </a:r>
                  <a:endParaRPr sz="600"/>
                </a:p>
              </p:txBody>
            </p:sp>
            <p:sp>
              <p:nvSpPr>
                <p:cNvPr id="1146" name="Google Shape;1146;p57"/>
                <p:cNvSpPr txBox="1"/>
                <p:nvPr/>
              </p:nvSpPr>
              <p:spPr>
                <a:xfrm>
                  <a:off x="5433428" y="2272731"/>
                  <a:ext cx="3261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3.4</a:t>
                  </a:r>
                  <a:endParaRPr sz="600"/>
                </a:p>
              </p:txBody>
            </p:sp>
            <p:sp>
              <p:nvSpPr>
                <p:cNvPr id="1147" name="Google Shape;1147;p57"/>
                <p:cNvSpPr txBox="1"/>
                <p:nvPr/>
              </p:nvSpPr>
              <p:spPr>
                <a:xfrm>
                  <a:off x="3765600" y="763374"/>
                  <a:ext cx="4194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0.30</a:t>
                  </a:r>
                  <a:endParaRPr sz="600"/>
                </a:p>
              </p:txBody>
            </p:sp>
            <p:sp>
              <p:nvSpPr>
                <p:cNvPr id="1148" name="Google Shape;1148;p57"/>
                <p:cNvSpPr txBox="1"/>
                <p:nvPr/>
              </p:nvSpPr>
              <p:spPr>
                <a:xfrm>
                  <a:off x="6003355" y="4299530"/>
                  <a:ext cx="3261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0.9</a:t>
                  </a:r>
                  <a:endParaRPr sz="600"/>
                </a:p>
              </p:txBody>
            </p:sp>
            <p:sp>
              <p:nvSpPr>
                <p:cNvPr id="1149" name="Google Shape;1149;p57"/>
                <p:cNvSpPr txBox="1"/>
                <p:nvPr/>
              </p:nvSpPr>
              <p:spPr>
                <a:xfrm>
                  <a:off x="5765903" y="4139500"/>
                  <a:ext cx="4131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0.17</a:t>
                  </a:r>
                  <a:endParaRPr sz="600"/>
                </a:p>
              </p:txBody>
            </p:sp>
            <p:sp>
              <p:nvSpPr>
                <p:cNvPr id="1150" name="Google Shape;1150;p57"/>
                <p:cNvSpPr txBox="1"/>
                <p:nvPr/>
              </p:nvSpPr>
              <p:spPr>
                <a:xfrm>
                  <a:off x="7357407" y="4299530"/>
                  <a:ext cx="3261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1.2</a:t>
                  </a:r>
                  <a:endParaRPr sz="600"/>
                </a:p>
              </p:txBody>
            </p:sp>
            <p:sp>
              <p:nvSpPr>
                <p:cNvPr id="1151" name="Google Shape;1151;p57"/>
                <p:cNvSpPr txBox="1"/>
                <p:nvPr/>
              </p:nvSpPr>
              <p:spPr>
                <a:xfrm>
                  <a:off x="4012887" y="4299530"/>
                  <a:ext cx="3261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1.6</a:t>
                  </a:r>
                  <a:endParaRPr sz="600"/>
                </a:p>
              </p:txBody>
            </p:sp>
            <p:sp>
              <p:nvSpPr>
                <p:cNvPr id="1152" name="Google Shape;1152;p57"/>
                <p:cNvSpPr txBox="1"/>
                <p:nvPr/>
              </p:nvSpPr>
              <p:spPr>
                <a:xfrm>
                  <a:off x="3765526" y="4128950"/>
                  <a:ext cx="4230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0.17</a:t>
                  </a:r>
                  <a:endParaRPr sz="600"/>
                </a:p>
              </p:txBody>
            </p:sp>
            <p:sp>
              <p:nvSpPr>
                <p:cNvPr id="1153" name="Google Shape;1153;p57"/>
                <p:cNvSpPr txBox="1"/>
                <p:nvPr/>
              </p:nvSpPr>
              <p:spPr>
                <a:xfrm>
                  <a:off x="5430519" y="4299530"/>
                  <a:ext cx="3261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2.2</a:t>
                  </a:r>
                  <a:endParaRPr sz="600"/>
                </a:p>
              </p:txBody>
            </p:sp>
            <p:sp>
              <p:nvSpPr>
                <p:cNvPr id="1154" name="Google Shape;1154;p57"/>
                <p:cNvSpPr txBox="1"/>
                <p:nvPr/>
              </p:nvSpPr>
              <p:spPr>
                <a:xfrm>
                  <a:off x="3765601" y="2791250"/>
                  <a:ext cx="4230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0.24</a:t>
                  </a:r>
                  <a:endParaRPr sz="600"/>
                </a:p>
              </p:txBody>
            </p:sp>
            <p:sp>
              <p:nvSpPr>
                <p:cNvPr id="1155" name="Google Shape;1155;p57"/>
                <p:cNvSpPr txBox="1"/>
                <p:nvPr/>
              </p:nvSpPr>
              <p:spPr>
                <a:xfrm>
                  <a:off x="2022698" y="4299530"/>
                  <a:ext cx="3261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1.7</a:t>
                  </a:r>
                  <a:endParaRPr sz="600"/>
                </a:p>
              </p:txBody>
            </p:sp>
            <p:sp>
              <p:nvSpPr>
                <p:cNvPr id="1156" name="Google Shape;1156;p57"/>
                <p:cNvSpPr txBox="1"/>
                <p:nvPr/>
              </p:nvSpPr>
              <p:spPr>
                <a:xfrm>
                  <a:off x="1872233" y="4036502"/>
                  <a:ext cx="3261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1.6</a:t>
                  </a:r>
                  <a:endParaRPr sz="600"/>
                </a:p>
              </p:txBody>
            </p:sp>
            <p:sp>
              <p:nvSpPr>
                <p:cNvPr id="1157" name="Google Shape;1157;p57"/>
                <p:cNvSpPr txBox="1"/>
                <p:nvPr/>
              </p:nvSpPr>
              <p:spPr>
                <a:xfrm>
                  <a:off x="3345056" y="4299530"/>
                  <a:ext cx="3261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2.4</a:t>
                  </a:r>
                  <a:endParaRPr sz="600"/>
                </a:p>
              </p:txBody>
            </p:sp>
            <p:sp>
              <p:nvSpPr>
                <p:cNvPr id="1158" name="Google Shape;1158;p57"/>
                <p:cNvSpPr txBox="1"/>
                <p:nvPr/>
              </p:nvSpPr>
              <p:spPr>
                <a:xfrm>
                  <a:off x="1818524" y="2698800"/>
                  <a:ext cx="3798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2.2</a:t>
                  </a:r>
                  <a:endParaRPr sz="600"/>
                </a:p>
              </p:txBody>
            </p:sp>
            <p:sp>
              <p:nvSpPr>
                <p:cNvPr id="1159" name="Google Shape;1159;p57"/>
                <p:cNvSpPr txBox="1"/>
                <p:nvPr/>
              </p:nvSpPr>
              <p:spPr>
                <a:xfrm>
                  <a:off x="6001998" y="2272731"/>
                  <a:ext cx="3528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0.00</a:t>
                  </a:r>
                  <a:endParaRPr sz="600"/>
                </a:p>
              </p:txBody>
            </p:sp>
            <p:sp>
              <p:nvSpPr>
                <p:cNvPr id="1160" name="Google Shape;1160;p57"/>
                <p:cNvSpPr txBox="1"/>
                <p:nvPr/>
              </p:nvSpPr>
              <p:spPr>
                <a:xfrm>
                  <a:off x="5765949" y="2005794"/>
                  <a:ext cx="4194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0.18</a:t>
                  </a:r>
                  <a:endParaRPr sz="600"/>
                </a:p>
              </p:txBody>
            </p:sp>
            <p:sp>
              <p:nvSpPr>
                <p:cNvPr id="1161" name="Google Shape;1161;p57"/>
                <p:cNvSpPr txBox="1"/>
                <p:nvPr/>
              </p:nvSpPr>
              <p:spPr>
                <a:xfrm>
                  <a:off x="7419716" y="2272731"/>
                  <a:ext cx="3528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0.08</a:t>
                  </a:r>
                  <a:endParaRPr sz="600"/>
                </a:p>
              </p:txBody>
            </p:sp>
            <p:sp>
              <p:nvSpPr>
                <p:cNvPr id="1162" name="Google Shape;1162;p57"/>
                <p:cNvSpPr txBox="1"/>
                <p:nvPr/>
              </p:nvSpPr>
              <p:spPr>
                <a:xfrm>
                  <a:off x="5765874" y="769731"/>
                  <a:ext cx="4194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0.30</a:t>
                  </a:r>
                  <a:endParaRPr sz="600"/>
                </a:p>
              </p:txBody>
            </p:sp>
            <p:pic>
              <p:nvPicPr>
                <p:cNvPr id="1163" name="Google Shape;1163;p57"/>
                <p:cNvPicPr preferRelativeResize="0"/>
                <p:nvPr/>
              </p:nvPicPr>
              <p:blipFill>
                <a:blip r:embed="rId15">
                  <a:alphaModFix/>
                </a:blip>
                <a:stretch>
                  <a:fillRect/>
                </a:stretch>
              </p:blipFill>
              <p:spPr>
                <a:xfrm>
                  <a:off x="6639931" y="2381439"/>
                  <a:ext cx="494665" cy="1005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64" name="Google Shape;1164;p57"/>
                <p:cNvPicPr preferRelativeResize="0"/>
                <p:nvPr/>
              </p:nvPicPr>
              <p:blipFill>
                <a:blip r:embed="rId16">
                  <a:alphaModFix/>
                </a:blip>
                <a:stretch>
                  <a:fillRect/>
                </a:stretch>
              </p:blipFill>
              <p:spPr>
                <a:xfrm>
                  <a:off x="2203873" y="2733795"/>
                  <a:ext cx="493674" cy="9144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65" name="Google Shape;1165;p57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4188611" y="2735784"/>
                  <a:ext cx="314156" cy="87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66" name="Google Shape;1166;p57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4603814" y="4408238"/>
                  <a:ext cx="561860" cy="1005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67" name="Google Shape;1167;p57"/>
                <p:cNvPicPr preferRelativeResize="0"/>
                <p:nvPr/>
              </p:nvPicPr>
              <p:blipFill>
                <a:blip r:embed="rId19">
                  <a:alphaModFix/>
                </a:blip>
                <a:stretch>
                  <a:fillRect/>
                </a:stretch>
              </p:blipFill>
              <p:spPr>
                <a:xfrm>
                  <a:off x="6185344" y="2735784"/>
                  <a:ext cx="232557" cy="87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68" name="Google Shape;1168;p57"/>
                <p:cNvPicPr preferRelativeResize="0"/>
                <p:nvPr/>
              </p:nvPicPr>
              <p:blipFill>
                <a:blip r:embed="rId20">
                  <a:alphaModFix/>
                </a:blip>
                <a:stretch>
                  <a:fillRect/>
                </a:stretch>
              </p:blipFill>
              <p:spPr>
                <a:xfrm>
                  <a:off x="6719729" y="4414273"/>
                  <a:ext cx="247386" cy="885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69" name="Google Shape;1169;p57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2726915" y="4414273"/>
                  <a:ext cx="322860" cy="885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70" name="Google Shape;1170;p57"/>
                <p:cNvPicPr preferRelativeResize="0"/>
                <p:nvPr/>
              </p:nvPicPr>
              <p:blipFill>
                <a:blip r:embed="rId21">
                  <a:alphaModFix/>
                </a:blip>
                <a:stretch>
                  <a:fillRect/>
                </a:stretch>
              </p:blipFill>
              <p:spPr>
                <a:xfrm>
                  <a:off x="4726423" y="2387474"/>
                  <a:ext cx="419207" cy="885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71" name="Google Shape;1171;p57"/>
                <p:cNvPicPr preferRelativeResize="0"/>
                <p:nvPr/>
              </p:nvPicPr>
              <p:blipFill>
                <a:blip r:embed="rId21">
                  <a:alphaModFix/>
                </a:blip>
                <a:stretch>
                  <a:fillRect/>
                </a:stretch>
              </p:blipFill>
              <p:spPr>
                <a:xfrm>
                  <a:off x="2687327" y="2387474"/>
                  <a:ext cx="419207" cy="885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72" name="Google Shape;1172;p57"/>
                <p:cNvPicPr preferRelativeResize="0"/>
                <p:nvPr/>
              </p:nvPicPr>
              <p:blipFill>
                <a:blip r:embed="rId22">
                  <a:alphaModFix/>
                </a:blip>
                <a:stretch>
                  <a:fillRect/>
                </a:stretch>
              </p:blipFill>
              <p:spPr>
                <a:xfrm>
                  <a:off x="4184996" y="702531"/>
                  <a:ext cx="466029" cy="10972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73" name="Google Shape;1173;p57"/>
                <p:cNvPicPr preferRelativeResize="0"/>
                <p:nvPr/>
              </p:nvPicPr>
              <p:blipFill>
                <a:blip r:embed="rId22">
                  <a:alphaModFix/>
                </a:blip>
                <a:stretch>
                  <a:fillRect/>
                </a:stretch>
              </p:blipFill>
              <p:spPr>
                <a:xfrm>
                  <a:off x="6185272" y="702543"/>
                  <a:ext cx="466029" cy="10972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74" name="Google Shape;1174;p57"/>
                <p:cNvPicPr preferRelativeResize="0"/>
                <p:nvPr/>
              </p:nvPicPr>
              <p:blipFill>
                <a:blip r:embed="rId15">
                  <a:alphaModFix/>
                </a:blip>
                <a:stretch>
                  <a:fillRect/>
                </a:stretch>
              </p:blipFill>
              <p:spPr>
                <a:xfrm>
                  <a:off x="2198317" y="704666"/>
                  <a:ext cx="504509" cy="1055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175" name="Google Shape;1175;p57"/>
              <p:cNvGrpSpPr/>
              <p:nvPr/>
            </p:nvGrpSpPr>
            <p:grpSpPr>
              <a:xfrm>
                <a:off x="2566674" y="1968125"/>
                <a:ext cx="1011000" cy="209700"/>
                <a:chOff x="2566674" y="1968125"/>
                <a:chExt cx="1011000" cy="209700"/>
              </a:xfrm>
            </p:grpSpPr>
            <p:grpSp>
              <p:nvGrpSpPr>
                <p:cNvPr id="1176" name="Google Shape;1176;p57"/>
                <p:cNvGrpSpPr/>
                <p:nvPr/>
              </p:nvGrpSpPr>
              <p:grpSpPr>
                <a:xfrm>
                  <a:off x="2566674" y="1968125"/>
                  <a:ext cx="1011000" cy="209700"/>
                  <a:chOff x="2575100" y="1968125"/>
                  <a:chExt cx="1011000" cy="209700"/>
                </a:xfrm>
              </p:grpSpPr>
              <p:cxnSp>
                <p:nvCxnSpPr>
                  <p:cNvPr id="1177" name="Google Shape;1177;p57"/>
                  <p:cNvCxnSpPr/>
                  <p:nvPr/>
                </p:nvCxnSpPr>
                <p:spPr>
                  <a:xfrm>
                    <a:off x="2575109" y="2003283"/>
                    <a:ext cx="997500" cy="189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dot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178" name="Google Shape;1178;p57"/>
                  <p:cNvSpPr txBox="1"/>
                  <p:nvPr/>
                </p:nvSpPr>
                <p:spPr>
                  <a:xfrm>
                    <a:off x="2575100" y="1968125"/>
                    <a:ext cx="10110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/>
                      <a:t>initial perturbation</a:t>
                    </a:r>
                    <a:endParaRPr sz="700"/>
                  </a:p>
                </p:txBody>
              </p:sp>
            </p:grpSp>
            <p:sp>
              <p:nvSpPr>
                <p:cNvPr id="1179" name="Google Shape;1179;p57"/>
                <p:cNvSpPr/>
                <p:nvPr/>
              </p:nvSpPr>
              <p:spPr>
                <a:xfrm>
                  <a:off x="2566674" y="1978325"/>
                  <a:ext cx="45600" cy="456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0" name="Google Shape;1180;p57"/>
              <p:cNvGrpSpPr/>
              <p:nvPr/>
            </p:nvGrpSpPr>
            <p:grpSpPr>
              <a:xfrm>
                <a:off x="4554231" y="1692504"/>
                <a:ext cx="984900" cy="237471"/>
                <a:chOff x="4554231" y="1692504"/>
                <a:chExt cx="984900" cy="237471"/>
              </a:xfrm>
            </p:grpSpPr>
            <p:grpSp>
              <p:nvGrpSpPr>
                <p:cNvPr id="1181" name="Google Shape;1181;p57"/>
                <p:cNvGrpSpPr/>
                <p:nvPr/>
              </p:nvGrpSpPr>
              <p:grpSpPr>
                <a:xfrm>
                  <a:off x="4554231" y="1715783"/>
                  <a:ext cx="984900" cy="214192"/>
                  <a:chOff x="4572009" y="1715783"/>
                  <a:chExt cx="984900" cy="214192"/>
                </a:xfrm>
              </p:grpSpPr>
              <p:cxnSp>
                <p:nvCxnSpPr>
                  <p:cNvPr id="1182" name="Google Shape;1182;p57"/>
                  <p:cNvCxnSpPr/>
                  <p:nvPr/>
                </p:nvCxnSpPr>
                <p:spPr>
                  <a:xfrm flipH="1" rot="10800000">
                    <a:off x="4572009" y="1715783"/>
                    <a:ext cx="984900" cy="1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dot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183" name="Google Shape;1183;p57"/>
                  <p:cNvSpPr txBox="1"/>
                  <p:nvPr/>
                </p:nvSpPr>
                <p:spPr>
                  <a:xfrm>
                    <a:off x="4800350" y="1720275"/>
                    <a:ext cx="719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/>
                      <a:t>initial </a:t>
                    </a:r>
                    <a:endParaRPr sz="700"/>
                  </a:p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/>
                      <a:t>perturbation</a:t>
                    </a:r>
                    <a:endParaRPr sz="700"/>
                  </a:p>
                </p:txBody>
              </p:sp>
            </p:grpSp>
            <p:sp>
              <p:nvSpPr>
                <p:cNvPr id="1184" name="Google Shape;1184;p57"/>
                <p:cNvSpPr/>
                <p:nvPr/>
              </p:nvSpPr>
              <p:spPr>
                <a:xfrm>
                  <a:off x="4554231" y="1692504"/>
                  <a:ext cx="45600" cy="456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1185" name="Google Shape;1185;p57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3543038" y="2173188"/>
              <a:ext cx="285404" cy="91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6" name="Google Shape;1186;p57"/>
            <p:cNvPicPr preferRelativeResize="0"/>
            <p:nvPr/>
          </p:nvPicPr>
          <p:blipFill rotWithShape="1">
            <a:blip r:embed="rId24">
              <a:alphaModFix/>
            </a:blip>
            <a:srcRect b="62174" l="0" r="0" t="0"/>
            <a:stretch/>
          </p:blipFill>
          <p:spPr>
            <a:xfrm>
              <a:off x="6361775" y="1867825"/>
              <a:ext cx="268225" cy="13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7" name="Google Shape;1187;p57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5507438" y="1867813"/>
              <a:ext cx="285404" cy="914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8" name="Google Shape;1188;p57"/>
          <p:cNvGrpSpPr/>
          <p:nvPr/>
        </p:nvGrpSpPr>
        <p:grpSpPr>
          <a:xfrm>
            <a:off x="2216710" y="862494"/>
            <a:ext cx="6158275" cy="4088168"/>
            <a:chOff x="2216710" y="862494"/>
            <a:chExt cx="6158275" cy="4088168"/>
          </a:xfrm>
        </p:grpSpPr>
        <p:grpSp>
          <p:nvGrpSpPr>
            <p:cNvPr id="1189" name="Google Shape;1189;p57"/>
            <p:cNvGrpSpPr/>
            <p:nvPr/>
          </p:nvGrpSpPr>
          <p:grpSpPr>
            <a:xfrm>
              <a:off x="2216710" y="862494"/>
              <a:ext cx="6158275" cy="4088168"/>
              <a:chOff x="2140510" y="786294"/>
              <a:chExt cx="6158275" cy="4088168"/>
            </a:xfrm>
          </p:grpSpPr>
          <p:grpSp>
            <p:nvGrpSpPr>
              <p:cNvPr id="1190" name="Google Shape;1190;p57"/>
              <p:cNvGrpSpPr/>
              <p:nvPr/>
            </p:nvGrpSpPr>
            <p:grpSpPr>
              <a:xfrm>
                <a:off x="7623242" y="4737302"/>
                <a:ext cx="675543" cy="137160"/>
                <a:chOff x="6953384" y="4830025"/>
                <a:chExt cx="675543" cy="137160"/>
              </a:xfrm>
            </p:grpSpPr>
            <p:sp>
              <p:nvSpPr>
                <p:cNvPr id="1191" name="Google Shape;1191;p57"/>
                <p:cNvSpPr/>
                <p:nvPr/>
              </p:nvSpPr>
              <p:spPr>
                <a:xfrm>
                  <a:off x="6953384" y="4852855"/>
                  <a:ext cx="91500" cy="91500"/>
                </a:xfrm>
                <a:prstGeom prst="ellipse">
                  <a:avLst/>
                </a:prstGeom>
                <a:solidFill>
                  <a:srgbClr val="999999"/>
                </a:solidFill>
                <a:ln cap="flat" cmpd="sng" w="9525">
                  <a:solidFill>
                    <a:srgbClr val="9999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1192" name="Google Shape;1192;p57"/>
                <p:cNvPicPr preferRelativeResize="0"/>
                <p:nvPr/>
              </p:nvPicPr>
              <p:blipFill>
                <a:blip r:embed="rId25">
                  <a:alphaModFix/>
                </a:blip>
                <a:stretch>
                  <a:fillRect/>
                </a:stretch>
              </p:blipFill>
              <p:spPr>
                <a:xfrm>
                  <a:off x="7122900" y="4830025"/>
                  <a:ext cx="506027" cy="1371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193" name="Google Shape;1193;p57"/>
              <p:cNvPicPr preferRelativeResize="0"/>
              <p:nvPr/>
            </p:nvPicPr>
            <p:blipFill>
              <a:blip r:embed="rId26">
                <a:alphaModFix/>
              </a:blip>
              <a:stretch>
                <a:fillRect/>
              </a:stretch>
            </p:blipFill>
            <p:spPr>
              <a:xfrm>
                <a:off x="2140510" y="786294"/>
                <a:ext cx="5486400" cy="35709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94" name="Google Shape;1194;p57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2318000" y="2177763"/>
              <a:ext cx="353873" cy="82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5" name="Google Shape;1195;p57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4276025" y="1656238"/>
              <a:ext cx="353873" cy="82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6" name="Google Shape;1196;p57"/>
            <p:cNvPicPr preferRelativeResize="0"/>
            <p:nvPr/>
          </p:nvPicPr>
          <p:blipFill rotWithShape="1">
            <a:blip r:embed="rId24">
              <a:alphaModFix/>
            </a:blip>
            <a:srcRect b="0" l="0" r="0" t="37826"/>
            <a:stretch/>
          </p:blipFill>
          <p:spPr>
            <a:xfrm>
              <a:off x="6361775" y="2006175"/>
              <a:ext cx="268225" cy="227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oogle Shape;1201;p58"/>
          <p:cNvGrpSpPr/>
          <p:nvPr/>
        </p:nvGrpSpPr>
        <p:grpSpPr>
          <a:xfrm>
            <a:off x="457192" y="703658"/>
            <a:ext cx="3676680" cy="3946992"/>
            <a:chOff x="457192" y="703658"/>
            <a:chExt cx="3676680" cy="3946992"/>
          </a:xfrm>
        </p:grpSpPr>
        <p:grpSp>
          <p:nvGrpSpPr>
            <p:cNvPr id="1202" name="Google Shape;1202;p58"/>
            <p:cNvGrpSpPr/>
            <p:nvPr/>
          </p:nvGrpSpPr>
          <p:grpSpPr>
            <a:xfrm>
              <a:off x="476272" y="703658"/>
              <a:ext cx="3657600" cy="3923100"/>
              <a:chOff x="490769" y="760050"/>
              <a:chExt cx="3657600" cy="3923100"/>
            </a:xfrm>
          </p:grpSpPr>
          <p:pic>
            <p:nvPicPr>
              <p:cNvPr id="1203" name="Google Shape;1203;p5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90769" y="1025550"/>
                <a:ext cx="3657600" cy="3657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04" name="Google Shape;1204;p58"/>
              <p:cNvSpPr txBox="1"/>
              <p:nvPr/>
            </p:nvSpPr>
            <p:spPr>
              <a:xfrm>
                <a:off x="490769" y="760050"/>
                <a:ext cx="3657600" cy="26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Glycolysis: </a:t>
                </a:r>
                <a:r>
                  <a:rPr lang="en"/>
                  <a:t>0 - 10 hrs</a:t>
                </a:r>
                <a:endParaRPr/>
              </a:p>
            </p:txBody>
          </p:sp>
        </p:grpSp>
        <p:grpSp>
          <p:nvGrpSpPr>
            <p:cNvPr id="1205" name="Google Shape;1205;p58"/>
            <p:cNvGrpSpPr/>
            <p:nvPr/>
          </p:nvGrpSpPr>
          <p:grpSpPr>
            <a:xfrm>
              <a:off x="544881" y="4573550"/>
              <a:ext cx="3565719" cy="77100"/>
              <a:chOff x="749106" y="4573550"/>
              <a:chExt cx="3565719" cy="77100"/>
            </a:xfrm>
          </p:grpSpPr>
          <p:sp>
            <p:nvSpPr>
              <p:cNvPr id="1206" name="Google Shape;1206;p58"/>
              <p:cNvSpPr txBox="1"/>
              <p:nvPr/>
            </p:nvSpPr>
            <p:spPr>
              <a:xfrm>
                <a:off x="749106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Glu</a:t>
                </a:r>
                <a:endParaRPr sz="500"/>
              </a:p>
            </p:txBody>
          </p:sp>
          <p:sp>
            <p:nvSpPr>
              <p:cNvPr id="1207" name="Google Shape;1207;p58"/>
              <p:cNvSpPr txBox="1"/>
              <p:nvPr/>
            </p:nvSpPr>
            <p:spPr>
              <a:xfrm>
                <a:off x="945600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G6P</a:t>
                </a:r>
                <a:endParaRPr sz="500"/>
              </a:p>
            </p:txBody>
          </p:sp>
          <p:sp>
            <p:nvSpPr>
              <p:cNvPr id="1208" name="Google Shape;1208;p58"/>
              <p:cNvSpPr txBox="1"/>
              <p:nvPr/>
            </p:nvSpPr>
            <p:spPr>
              <a:xfrm>
                <a:off x="1140913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F6P</a:t>
                </a:r>
                <a:endParaRPr sz="500"/>
              </a:p>
            </p:txBody>
          </p:sp>
          <p:sp>
            <p:nvSpPr>
              <p:cNvPr id="1209" name="Google Shape;1209;p58"/>
              <p:cNvSpPr txBox="1"/>
              <p:nvPr/>
            </p:nvSpPr>
            <p:spPr>
              <a:xfrm>
                <a:off x="1343363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FDP</a:t>
                </a:r>
                <a:endParaRPr sz="500"/>
              </a:p>
            </p:txBody>
          </p:sp>
          <p:sp>
            <p:nvSpPr>
              <p:cNvPr id="1210" name="Google Shape;1210;p58"/>
              <p:cNvSpPr txBox="1"/>
              <p:nvPr/>
            </p:nvSpPr>
            <p:spPr>
              <a:xfrm>
                <a:off x="1542263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DHAP</a:t>
                </a:r>
                <a:endParaRPr sz="500"/>
              </a:p>
            </p:txBody>
          </p:sp>
          <p:sp>
            <p:nvSpPr>
              <p:cNvPr id="1211" name="Google Shape;1211;p58"/>
              <p:cNvSpPr txBox="1"/>
              <p:nvPr/>
            </p:nvSpPr>
            <p:spPr>
              <a:xfrm>
                <a:off x="174117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GAP</a:t>
                </a:r>
                <a:endParaRPr sz="500"/>
              </a:p>
            </p:txBody>
          </p:sp>
          <p:sp>
            <p:nvSpPr>
              <p:cNvPr id="1212" name="Google Shape;1212;p58"/>
              <p:cNvSpPr txBox="1"/>
              <p:nvPr/>
            </p:nvSpPr>
            <p:spPr>
              <a:xfrm>
                <a:off x="1932888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PG13</a:t>
                </a:r>
                <a:endParaRPr sz="500"/>
              </a:p>
            </p:txBody>
          </p:sp>
          <p:sp>
            <p:nvSpPr>
              <p:cNvPr id="1213" name="Google Shape;1213;p58"/>
              <p:cNvSpPr txBox="1"/>
              <p:nvPr/>
            </p:nvSpPr>
            <p:spPr>
              <a:xfrm>
                <a:off x="2134150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PG3</a:t>
                </a:r>
                <a:endParaRPr sz="500"/>
              </a:p>
            </p:txBody>
          </p:sp>
          <p:sp>
            <p:nvSpPr>
              <p:cNvPr id="1214" name="Google Shape;1214;p58"/>
              <p:cNvSpPr txBox="1"/>
              <p:nvPr/>
            </p:nvSpPr>
            <p:spPr>
              <a:xfrm>
                <a:off x="2323513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PG2</a:t>
                </a:r>
                <a:endParaRPr sz="500"/>
              </a:p>
            </p:txBody>
          </p:sp>
          <p:sp>
            <p:nvSpPr>
              <p:cNvPr id="1215" name="Google Shape;1215;p58"/>
              <p:cNvSpPr txBox="1"/>
              <p:nvPr/>
            </p:nvSpPr>
            <p:spPr>
              <a:xfrm>
                <a:off x="2527113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PEP</a:t>
                </a:r>
                <a:endParaRPr sz="500"/>
              </a:p>
            </p:txBody>
          </p:sp>
          <p:sp>
            <p:nvSpPr>
              <p:cNvPr id="1216" name="Google Shape;1216;p58"/>
              <p:cNvSpPr txBox="1"/>
              <p:nvPr/>
            </p:nvSpPr>
            <p:spPr>
              <a:xfrm>
                <a:off x="2722800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PYR</a:t>
                </a:r>
                <a:endParaRPr sz="500"/>
              </a:p>
            </p:txBody>
          </p:sp>
          <p:sp>
            <p:nvSpPr>
              <p:cNvPr id="1217" name="Google Shape;1217;p58"/>
              <p:cNvSpPr txBox="1"/>
              <p:nvPr/>
            </p:nvSpPr>
            <p:spPr>
              <a:xfrm>
                <a:off x="2924913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LAC</a:t>
                </a:r>
                <a:endParaRPr sz="500"/>
              </a:p>
            </p:txBody>
          </p:sp>
          <p:sp>
            <p:nvSpPr>
              <p:cNvPr id="1218" name="Google Shape;1218;p58"/>
              <p:cNvSpPr txBox="1"/>
              <p:nvPr/>
            </p:nvSpPr>
            <p:spPr>
              <a:xfrm>
                <a:off x="312227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NAD</a:t>
                </a:r>
                <a:endParaRPr sz="500"/>
              </a:p>
            </p:txBody>
          </p:sp>
          <p:sp>
            <p:nvSpPr>
              <p:cNvPr id="1219" name="Google Shape;1219;p58"/>
              <p:cNvSpPr txBox="1"/>
              <p:nvPr/>
            </p:nvSpPr>
            <p:spPr>
              <a:xfrm>
                <a:off x="331962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NADH</a:t>
                </a:r>
                <a:endParaRPr sz="500"/>
              </a:p>
            </p:txBody>
          </p:sp>
          <p:sp>
            <p:nvSpPr>
              <p:cNvPr id="1220" name="Google Shape;1220;p58"/>
              <p:cNvSpPr txBox="1"/>
              <p:nvPr/>
            </p:nvSpPr>
            <p:spPr>
              <a:xfrm>
                <a:off x="351697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AMP</a:t>
                </a:r>
                <a:endParaRPr sz="500"/>
              </a:p>
            </p:txBody>
          </p:sp>
          <p:sp>
            <p:nvSpPr>
              <p:cNvPr id="1221" name="Google Shape;1221;p58"/>
              <p:cNvSpPr txBox="1"/>
              <p:nvPr/>
            </p:nvSpPr>
            <p:spPr>
              <a:xfrm>
                <a:off x="371742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ADP</a:t>
                </a:r>
                <a:endParaRPr sz="500"/>
              </a:p>
            </p:txBody>
          </p:sp>
          <p:sp>
            <p:nvSpPr>
              <p:cNvPr id="1222" name="Google Shape;1222;p58"/>
              <p:cNvSpPr txBox="1"/>
              <p:nvPr/>
            </p:nvSpPr>
            <p:spPr>
              <a:xfrm>
                <a:off x="391787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ATP</a:t>
                </a:r>
                <a:endParaRPr sz="500"/>
              </a:p>
            </p:txBody>
          </p:sp>
          <p:sp>
            <p:nvSpPr>
              <p:cNvPr id="1223" name="Google Shape;1223;p58"/>
              <p:cNvSpPr txBox="1"/>
              <p:nvPr/>
            </p:nvSpPr>
            <p:spPr>
              <a:xfrm>
                <a:off x="411832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P</a:t>
                </a:r>
                <a:r>
                  <a:rPr baseline="-25000" lang="en" sz="500"/>
                  <a:t>i</a:t>
                </a:r>
                <a:endParaRPr baseline="-25000" sz="500"/>
              </a:p>
            </p:txBody>
          </p:sp>
        </p:grpSp>
        <p:grpSp>
          <p:nvGrpSpPr>
            <p:cNvPr id="1224" name="Google Shape;1224;p58"/>
            <p:cNvGrpSpPr/>
            <p:nvPr/>
          </p:nvGrpSpPr>
          <p:grpSpPr>
            <a:xfrm flipH="1" rot="-5400000">
              <a:off x="-1287117" y="2752150"/>
              <a:ext cx="3565719" cy="77100"/>
              <a:chOff x="749106" y="4573550"/>
              <a:chExt cx="3565719" cy="77100"/>
            </a:xfrm>
          </p:grpSpPr>
          <p:sp>
            <p:nvSpPr>
              <p:cNvPr id="1225" name="Google Shape;1225;p58"/>
              <p:cNvSpPr txBox="1"/>
              <p:nvPr/>
            </p:nvSpPr>
            <p:spPr>
              <a:xfrm>
                <a:off x="749106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Glu</a:t>
                </a:r>
                <a:endParaRPr sz="500"/>
              </a:p>
            </p:txBody>
          </p:sp>
          <p:sp>
            <p:nvSpPr>
              <p:cNvPr id="1226" name="Google Shape;1226;p58"/>
              <p:cNvSpPr txBox="1"/>
              <p:nvPr/>
            </p:nvSpPr>
            <p:spPr>
              <a:xfrm>
                <a:off x="945600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G6P</a:t>
                </a:r>
                <a:endParaRPr sz="500"/>
              </a:p>
            </p:txBody>
          </p:sp>
          <p:sp>
            <p:nvSpPr>
              <p:cNvPr id="1227" name="Google Shape;1227;p58"/>
              <p:cNvSpPr txBox="1"/>
              <p:nvPr/>
            </p:nvSpPr>
            <p:spPr>
              <a:xfrm>
                <a:off x="1140913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F6P</a:t>
                </a:r>
                <a:endParaRPr sz="500"/>
              </a:p>
            </p:txBody>
          </p:sp>
          <p:sp>
            <p:nvSpPr>
              <p:cNvPr id="1228" name="Google Shape;1228;p58"/>
              <p:cNvSpPr txBox="1"/>
              <p:nvPr/>
            </p:nvSpPr>
            <p:spPr>
              <a:xfrm>
                <a:off x="1343363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FDP</a:t>
                </a:r>
                <a:endParaRPr sz="500"/>
              </a:p>
            </p:txBody>
          </p:sp>
          <p:sp>
            <p:nvSpPr>
              <p:cNvPr id="1229" name="Google Shape;1229;p58"/>
              <p:cNvSpPr txBox="1"/>
              <p:nvPr/>
            </p:nvSpPr>
            <p:spPr>
              <a:xfrm>
                <a:off x="1542263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DHAP</a:t>
                </a:r>
                <a:endParaRPr sz="500"/>
              </a:p>
            </p:txBody>
          </p:sp>
          <p:sp>
            <p:nvSpPr>
              <p:cNvPr id="1230" name="Google Shape;1230;p58"/>
              <p:cNvSpPr txBox="1"/>
              <p:nvPr/>
            </p:nvSpPr>
            <p:spPr>
              <a:xfrm>
                <a:off x="174117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GAP</a:t>
                </a:r>
                <a:endParaRPr sz="500"/>
              </a:p>
            </p:txBody>
          </p:sp>
          <p:sp>
            <p:nvSpPr>
              <p:cNvPr id="1231" name="Google Shape;1231;p58"/>
              <p:cNvSpPr txBox="1"/>
              <p:nvPr/>
            </p:nvSpPr>
            <p:spPr>
              <a:xfrm>
                <a:off x="1932888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PG13</a:t>
                </a:r>
                <a:endParaRPr sz="500"/>
              </a:p>
            </p:txBody>
          </p:sp>
          <p:sp>
            <p:nvSpPr>
              <p:cNvPr id="1232" name="Google Shape;1232;p58"/>
              <p:cNvSpPr txBox="1"/>
              <p:nvPr/>
            </p:nvSpPr>
            <p:spPr>
              <a:xfrm>
                <a:off x="2134150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PG3</a:t>
                </a:r>
                <a:endParaRPr sz="500"/>
              </a:p>
            </p:txBody>
          </p:sp>
          <p:sp>
            <p:nvSpPr>
              <p:cNvPr id="1233" name="Google Shape;1233;p58"/>
              <p:cNvSpPr txBox="1"/>
              <p:nvPr/>
            </p:nvSpPr>
            <p:spPr>
              <a:xfrm>
                <a:off x="2323513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PG2</a:t>
                </a:r>
                <a:endParaRPr sz="500"/>
              </a:p>
            </p:txBody>
          </p:sp>
          <p:sp>
            <p:nvSpPr>
              <p:cNvPr id="1234" name="Google Shape;1234;p58"/>
              <p:cNvSpPr txBox="1"/>
              <p:nvPr/>
            </p:nvSpPr>
            <p:spPr>
              <a:xfrm>
                <a:off x="2527113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PEP</a:t>
                </a:r>
                <a:endParaRPr sz="500"/>
              </a:p>
            </p:txBody>
          </p:sp>
          <p:sp>
            <p:nvSpPr>
              <p:cNvPr id="1235" name="Google Shape;1235;p58"/>
              <p:cNvSpPr txBox="1"/>
              <p:nvPr/>
            </p:nvSpPr>
            <p:spPr>
              <a:xfrm>
                <a:off x="2722800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PYR</a:t>
                </a:r>
                <a:endParaRPr sz="500"/>
              </a:p>
            </p:txBody>
          </p:sp>
          <p:sp>
            <p:nvSpPr>
              <p:cNvPr id="1236" name="Google Shape;1236;p58"/>
              <p:cNvSpPr txBox="1"/>
              <p:nvPr/>
            </p:nvSpPr>
            <p:spPr>
              <a:xfrm>
                <a:off x="2924913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LAC</a:t>
                </a:r>
                <a:endParaRPr sz="500"/>
              </a:p>
            </p:txBody>
          </p:sp>
          <p:sp>
            <p:nvSpPr>
              <p:cNvPr id="1237" name="Google Shape;1237;p58"/>
              <p:cNvSpPr txBox="1"/>
              <p:nvPr/>
            </p:nvSpPr>
            <p:spPr>
              <a:xfrm>
                <a:off x="312227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NAD</a:t>
                </a:r>
                <a:endParaRPr sz="500"/>
              </a:p>
            </p:txBody>
          </p:sp>
          <p:sp>
            <p:nvSpPr>
              <p:cNvPr id="1238" name="Google Shape;1238;p58"/>
              <p:cNvSpPr txBox="1"/>
              <p:nvPr/>
            </p:nvSpPr>
            <p:spPr>
              <a:xfrm>
                <a:off x="331962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NADH</a:t>
                </a:r>
                <a:endParaRPr sz="500"/>
              </a:p>
            </p:txBody>
          </p:sp>
          <p:sp>
            <p:nvSpPr>
              <p:cNvPr id="1239" name="Google Shape;1239;p58"/>
              <p:cNvSpPr txBox="1"/>
              <p:nvPr/>
            </p:nvSpPr>
            <p:spPr>
              <a:xfrm>
                <a:off x="351697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AMP</a:t>
                </a:r>
                <a:endParaRPr sz="500"/>
              </a:p>
            </p:txBody>
          </p:sp>
          <p:sp>
            <p:nvSpPr>
              <p:cNvPr id="1240" name="Google Shape;1240;p58"/>
              <p:cNvSpPr txBox="1"/>
              <p:nvPr/>
            </p:nvSpPr>
            <p:spPr>
              <a:xfrm>
                <a:off x="371742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ADP</a:t>
                </a:r>
                <a:endParaRPr sz="500"/>
              </a:p>
            </p:txBody>
          </p:sp>
          <p:sp>
            <p:nvSpPr>
              <p:cNvPr id="1241" name="Google Shape;1241;p58"/>
              <p:cNvSpPr txBox="1"/>
              <p:nvPr/>
            </p:nvSpPr>
            <p:spPr>
              <a:xfrm>
                <a:off x="391787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ATP</a:t>
                </a:r>
                <a:endParaRPr sz="500"/>
              </a:p>
            </p:txBody>
          </p:sp>
          <p:sp>
            <p:nvSpPr>
              <p:cNvPr id="1242" name="Google Shape;1242;p58"/>
              <p:cNvSpPr txBox="1"/>
              <p:nvPr/>
            </p:nvSpPr>
            <p:spPr>
              <a:xfrm>
                <a:off x="411832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P</a:t>
                </a:r>
                <a:r>
                  <a:rPr baseline="-25000" lang="en" sz="500"/>
                  <a:t>i</a:t>
                </a:r>
                <a:endParaRPr baseline="-25000" sz="500"/>
              </a:p>
            </p:txBody>
          </p:sp>
        </p:grpSp>
      </p:grpSp>
      <p:grpSp>
        <p:nvGrpSpPr>
          <p:cNvPr id="1243" name="Google Shape;1243;p58"/>
          <p:cNvGrpSpPr/>
          <p:nvPr/>
        </p:nvGrpSpPr>
        <p:grpSpPr>
          <a:xfrm>
            <a:off x="549983" y="996616"/>
            <a:ext cx="3570958" cy="3568200"/>
            <a:chOff x="530917" y="1060100"/>
            <a:chExt cx="3570958" cy="3568200"/>
          </a:xfrm>
        </p:grpSpPr>
        <p:sp>
          <p:nvSpPr>
            <p:cNvPr id="1244" name="Google Shape;1244;p58"/>
            <p:cNvSpPr/>
            <p:nvPr/>
          </p:nvSpPr>
          <p:spPr>
            <a:xfrm>
              <a:off x="1760675" y="1441864"/>
              <a:ext cx="23412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/>
                <a:t>Mirrored Phase Portraits</a:t>
              </a:r>
              <a:endParaRPr b="1" i="1"/>
            </a:p>
          </p:txBody>
        </p:sp>
        <p:grpSp>
          <p:nvGrpSpPr>
            <p:cNvPr id="1245" name="Google Shape;1245;p58"/>
            <p:cNvGrpSpPr/>
            <p:nvPr/>
          </p:nvGrpSpPr>
          <p:grpSpPr>
            <a:xfrm>
              <a:off x="530917" y="1060100"/>
              <a:ext cx="3564600" cy="3568200"/>
              <a:chOff x="530917" y="1060100"/>
              <a:chExt cx="3564600" cy="3568200"/>
            </a:xfrm>
          </p:grpSpPr>
          <p:sp>
            <p:nvSpPr>
              <p:cNvPr id="1246" name="Google Shape;1246;p58"/>
              <p:cNvSpPr/>
              <p:nvPr/>
            </p:nvSpPr>
            <p:spPr>
              <a:xfrm>
                <a:off x="530917" y="1060100"/>
                <a:ext cx="3564600" cy="3568200"/>
              </a:xfrm>
              <a:prstGeom prst="rtTriangle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47" name="Google Shape;1247;p58"/>
              <p:cNvCxnSpPr/>
              <p:nvPr/>
            </p:nvCxnSpPr>
            <p:spPr>
              <a:xfrm rot="-5400000">
                <a:off x="990856" y="1273684"/>
                <a:ext cx="246900" cy="246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248" name="Google Shape;1248;p58"/>
              <p:cNvCxnSpPr/>
              <p:nvPr/>
            </p:nvCxnSpPr>
            <p:spPr>
              <a:xfrm rot="-5400000">
                <a:off x="1285672" y="1569052"/>
                <a:ext cx="246900" cy="246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249" name="Google Shape;1249;p58"/>
              <p:cNvCxnSpPr/>
              <p:nvPr/>
            </p:nvCxnSpPr>
            <p:spPr>
              <a:xfrm rot="-5400000">
                <a:off x="1580487" y="1864421"/>
                <a:ext cx="246900" cy="246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250" name="Google Shape;1250;p58"/>
              <p:cNvCxnSpPr/>
              <p:nvPr/>
            </p:nvCxnSpPr>
            <p:spPr>
              <a:xfrm rot="-5400000">
                <a:off x="1875303" y="2159789"/>
                <a:ext cx="246900" cy="246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251" name="Google Shape;1251;p58"/>
              <p:cNvCxnSpPr/>
              <p:nvPr/>
            </p:nvCxnSpPr>
            <p:spPr>
              <a:xfrm rot="-5400000">
                <a:off x="2170118" y="2455157"/>
                <a:ext cx="246900" cy="246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252" name="Google Shape;1252;p58"/>
              <p:cNvCxnSpPr/>
              <p:nvPr/>
            </p:nvCxnSpPr>
            <p:spPr>
              <a:xfrm rot="-5400000">
                <a:off x="2464933" y="2750526"/>
                <a:ext cx="246900" cy="246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253" name="Google Shape;1253;p58"/>
              <p:cNvCxnSpPr/>
              <p:nvPr/>
            </p:nvCxnSpPr>
            <p:spPr>
              <a:xfrm rot="-5400000">
                <a:off x="2759749" y="3045894"/>
                <a:ext cx="246900" cy="246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254" name="Google Shape;1254;p58"/>
              <p:cNvCxnSpPr/>
              <p:nvPr/>
            </p:nvCxnSpPr>
            <p:spPr>
              <a:xfrm rot="-5400000">
                <a:off x="3054564" y="3341262"/>
                <a:ext cx="246900" cy="246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255" name="Google Shape;1255;p58"/>
              <p:cNvCxnSpPr/>
              <p:nvPr/>
            </p:nvCxnSpPr>
            <p:spPr>
              <a:xfrm rot="-5400000">
                <a:off x="3349380" y="3636630"/>
                <a:ext cx="246900" cy="246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256" name="Google Shape;1256;p58"/>
              <p:cNvCxnSpPr/>
              <p:nvPr/>
            </p:nvCxnSpPr>
            <p:spPr>
              <a:xfrm rot="-5400000">
                <a:off x="3644195" y="3931999"/>
                <a:ext cx="246900" cy="246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</p:grpSp>
      </p:grpSp>
      <p:sp>
        <p:nvSpPr>
          <p:cNvPr id="1257" name="Google Shape;1257;p58"/>
          <p:cNvSpPr txBox="1"/>
          <p:nvPr>
            <p:ph type="title"/>
          </p:nvPr>
        </p:nvSpPr>
        <p:spPr>
          <a:xfrm>
            <a:off x="457200" y="157950"/>
            <a:ext cx="82296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Tiled Phase Portraits: </a:t>
            </a:r>
            <a:r>
              <a:rPr i="1" lang="en"/>
              <a:t>concentrations</a:t>
            </a:r>
            <a:endParaRPr i="1"/>
          </a:p>
        </p:txBody>
      </p:sp>
      <p:grpSp>
        <p:nvGrpSpPr>
          <p:cNvPr id="1258" name="Google Shape;1258;p58"/>
          <p:cNvGrpSpPr/>
          <p:nvPr/>
        </p:nvGrpSpPr>
        <p:grpSpPr>
          <a:xfrm>
            <a:off x="922625" y="4811002"/>
            <a:ext cx="7448777" cy="137160"/>
            <a:chOff x="922625" y="4811002"/>
            <a:chExt cx="7448777" cy="137160"/>
          </a:xfrm>
        </p:grpSpPr>
        <p:grpSp>
          <p:nvGrpSpPr>
            <p:cNvPr id="1259" name="Google Shape;1259;p58"/>
            <p:cNvGrpSpPr/>
            <p:nvPr/>
          </p:nvGrpSpPr>
          <p:grpSpPr>
            <a:xfrm>
              <a:off x="922625" y="4811002"/>
              <a:ext cx="579664" cy="137160"/>
              <a:chOff x="1672100" y="4830025"/>
              <a:chExt cx="579664" cy="137160"/>
            </a:xfrm>
          </p:grpSpPr>
          <p:sp>
            <p:nvSpPr>
              <p:cNvPr id="1260" name="Google Shape;1260;p58"/>
              <p:cNvSpPr/>
              <p:nvPr/>
            </p:nvSpPr>
            <p:spPr>
              <a:xfrm>
                <a:off x="1672100" y="4852855"/>
                <a:ext cx="91500" cy="91500"/>
              </a:xfrm>
              <a:prstGeom prst="ellipse">
                <a:avLst/>
              </a:prstGeom>
              <a:solidFill>
                <a:srgbClr val="E41A1C"/>
              </a:solidFill>
              <a:ln cap="flat" cmpd="sng" w="9525">
                <a:solidFill>
                  <a:srgbClr val="E41A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61" name="Google Shape;1261;p5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841616" y="4830025"/>
                <a:ext cx="410148" cy="137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62" name="Google Shape;1262;p58"/>
            <p:cNvGrpSpPr/>
            <p:nvPr/>
          </p:nvGrpSpPr>
          <p:grpSpPr>
            <a:xfrm>
              <a:off x="1981364" y="4811002"/>
              <a:ext cx="718156" cy="137160"/>
              <a:chOff x="2482180" y="4830025"/>
              <a:chExt cx="718156" cy="137160"/>
            </a:xfrm>
          </p:grpSpPr>
          <p:sp>
            <p:nvSpPr>
              <p:cNvPr id="1263" name="Google Shape;1263;p58"/>
              <p:cNvSpPr/>
              <p:nvPr/>
            </p:nvSpPr>
            <p:spPr>
              <a:xfrm>
                <a:off x="2482180" y="4852855"/>
                <a:ext cx="91500" cy="91500"/>
              </a:xfrm>
              <a:prstGeom prst="ellipse">
                <a:avLst/>
              </a:prstGeom>
              <a:solidFill>
                <a:srgbClr val="377EB8"/>
              </a:solidFill>
              <a:ln cap="flat" cmpd="sng" w="9525">
                <a:solidFill>
                  <a:srgbClr val="377EB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64" name="Google Shape;1264;p5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696" y="4830025"/>
                <a:ext cx="548640" cy="137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65" name="Google Shape;1265;p58"/>
            <p:cNvGrpSpPr/>
            <p:nvPr/>
          </p:nvGrpSpPr>
          <p:grpSpPr>
            <a:xfrm>
              <a:off x="3178594" y="4811002"/>
              <a:ext cx="574338" cy="137160"/>
              <a:chOff x="3430752" y="4830025"/>
              <a:chExt cx="574338" cy="137160"/>
            </a:xfrm>
          </p:grpSpPr>
          <p:sp>
            <p:nvSpPr>
              <p:cNvPr id="1266" name="Google Shape;1266;p58"/>
              <p:cNvSpPr/>
              <p:nvPr/>
            </p:nvSpPr>
            <p:spPr>
              <a:xfrm>
                <a:off x="3430752" y="4852855"/>
                <a:ext cx="91500" cy="91500"/>
              </a:xfrm>
              <a:prstGeom prst="ellipse">
                <a:avLst/>
              </a:prstGeom>
              <a:solidFill>
                <a:srgbClr val="984EA3"/>
              </a:solidFill>
              <a:ln cap="flat" cmpd="sng" w="9525">
                <a:solidFill>
                  <a:srgbClr val="984EA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67" name="Google Shape;1267;p5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600268" y="4830025"/>
                <a:ext cx="404822" cy="137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68" name="Google Shape;1268;p58"/>
            <p:cNvGrpSpPr/>
            <p:nvPr/>
          </p:nvGrpSpPr>
          <p:grpSpPr>
            <a:xfrm>
              <a:off x="4232006" y="4811002"/>
              <a:ext cx="675543" cy="137160"/>
              <a:chOff x="4235506" y="4830025"/>
              <a:chExt cx="675543" cy="137160"/>
            </a:xfrm>
          </p:grpSpPr>
          <p:sp>
            <p:nvSpPr>
              <p:cNvPr id="1269" name="Google Shape;1269;p58"/>
              <p:cNvSpPr/>
              <p:nvPr/>
            </p:nvSpPr>
            <p:spPr>
              <a:xfrm>
                <a:off x="4235506" y="4852855"/>
                <a:ext cx="91500" cy="91500"/>
              </a:xfrm>
              <a:prstGeom prst="ellipse">
                <a:avLst/>
              </a:prstGeom>
              <a:solidFill>
                <a:srgbClr val="FF7F00"/>
              </a:solidFill>
              <a:ln cap="flat" cmpd="sng" w="9525">
                <a:solidFill>
                  <a:srgbClr val="FF7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70" name="Google Shape;1270;p5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405022" y="4830025"/>
                <a:ext cx="506027" cy="137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1" name="Google Shape;1271;p58"/>
            <p:cNvGrpSpPr/>
            <p:nvPr/>
          </p:nvGrpSpPr>
          <p:grpSpPr>
            <a:xfrm>
              <a:off x="5386624" y="4811002"/>
              <a:ext cx="675543" cy="137160"/>
              <a:chOff x="5141466" y="4830025"/>
              <a:chExt cx="675543" cy="137160"/>
            </a:xfrm>
          </p:grpSpPr>
          <p:sp>
            <p:nvSpPr>
              <p:cNvPr id="1272" name="Google Shape;1272;p58"/>
              <p:cNvSpPr/>
              <p:nvPr/>
            </p:nvSpPr>
            <p:spPr>
              <a:xfrm>
                <a:off x="5141466" y="4852855"/>
                <a:ext cx="91500" cy="91500"/>
              </a:xfrm>
              <a:prstGeom prst="ellipse">
                <a:avLst/>
              </a:prstGeom>
              <a:solidFill>
                <a:srgbClr val="A65628"/>
              </a:solidFill>
              <a:ln cap="flat" cmpd="sng" w="9525">
                <a:solidFill>
                  <a:srgbClr val="A6562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73" name="Google Shape;1273;p5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310982" y="4830025"/>
                <a:ext cx="506027" cy="137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4" name="Google Shape;1274;p58"/>
            <p:cNvGrpSpPr/>
            <p:nvPr/>
          </p:nvGrpSpPr>
          <p:grpSpPr>
            <a:xfrm>
              <a:off x="6541241" y="4811002"/>
              <a:ext cx="675543" cy="137160"/>
              <a:chOff x="6047425" y="4830025"/>
              <a:chExt cx="675543" cy="137160"/>
            </a:xfrm>
          </p:grpSpPr>
          <p:sp>
            <p:nvSpPr>
              <p:cNvPr id="1275" name="Google Shape;1275;p58"/>
              <p:cNvSpPr/>
              <p:nvPr/>
            </p:nvSpPr>
            <p:spPr>
              <a:xfrm>
                <a:off x="6047425" y="4852855"/>
                <a:ext cx="91500" cy="91500"/>
              </a:xfrm>
              <a:prstGeom prst="ellipse">
                <a:avLst/>
              </a:prstGeom>
              <a:solidFill>
                <a:srgbClr val="F781BF"/>
              </a:solidFill>
              <a:ln cap="flat" cmpd="sng" w="9525">
                <a:solidFill>
                  <a:srgbClr val="F781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76" name="Google Shape;1276;p58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6216941" y="4830025"/>
                <a:ext cx="506027" cy="137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7" name="Google Shape;1277;p58"/>
            <p:cNvGrpSpPr/>
            <p:nvPr/>
          </p:nvGrpSpPr>
          <p:grpSpPr>
            <a:xfrm>
              <a:off x="7695859" y="4811002"/>
              <a:ext cx="675543" cy="137160"/>
              <a:chOff x="6953384" y="4830025"/>
              <a:chExt cx="675543" cy="137160"/>
            </a:xfrm>
          </p:grpSpPr>
          <p:sp>
            <p:nvSpPr>
              <p:cNvPr id="1278" name="Google Shape;1278;p58"/>
              <p:cNvSpPr/>
              <p:nvPr/>
            </p:nvSpPr>
            <p:spPr>
              <a:xfrm>
                <a:off x="6953384" y="4852855"/>
                <a:ext cx="91500" cy="915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79" name="Google Shape;1279;p58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7122900" y="4830025"/>
                <a:ext cx="506027" cy="137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280" name="Google Shape;1280;p58"/>
          <p:cNvGrpSpPr/>
          <p:nvPr/>
        </p:nvGrpSpPr>
        <p:grpSpPr>
          <a:xfrm>
            <a:off x="549991" y="1593616"/>
            <a:ext cx="1926300" cy="1373400"/>
            <a:chOff x="549991" y="1593616"/>
            <a:chExt cx="1926300" cy="1373400"/>
          </a:xfrm>
        </p:grpSpPr>
        <p:sp>
          <p:nvSpPr>
            <p:cNvPr id="1281" name="Google Shape;1281;p58"/>
            <p:cNvSpPr/>
            <p:nvPr/>
          </p:nvSpPr>
          <p:spPr>
            <a:xfrm>
              <a:off x="549991" y="1593616"/>
              <a:ext cx="579900" cy="1373400"/>
            </a:xfrm>
            <a:prstGeom prst="rect">
              <a:avLst/>
            </a:prstGeom>
            <a:noFill/>
            <a:ln cap="flat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8"/>
            <p:cNvSpPr/>
            <p:nvPr/>
          </p:nvSpPr>
          <p:spPr>
            <a:xfrm>
              <a:off x="1129891" y="1593616"/>
              <a:ext cx="1346400" cy="1373400"/>
            </a:xfrm>
            <a:prstGeom prst="rtTriangle">
              <a:avLst/>
            </a:prstGeom>
            <a:noFill/>
            <a:ln cap="flat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3" name="Google Shape;1283;p58"/>
          <p:cNvGrpSpPr/>
          <p:nvPr/>
        </p:nvGrpSpPr>
        <p:grpSpPr>
          <a:xfrm>
            <a:off x="4999503" y="703650"/>
            <a:ext cx="3687294" cy="3947000"/>
            <a:chOff x="4460803" y="703650"/>
            <a:chExt cx="3687294" cy="3947000"/>
          </a:xfrm>
        </p:grpSpPr>
        <p:grpSp>
          <p:nvGrpSpPr>
            <p:cNvPr id="1284" name="Google Shape;1284;p58"/>
            <p:cNvGrpSpPr/>
            <p:nvPr/>
          </p:nvGrpSpPr>
          <p:grpSpPr>
            <a:xfrm>
              <a:off x="4490497" y="703650"/>
              <a:ext cx="3657600" cy="3923109"/>
              <a:chOff x="4970538" y="766400"/>
              <a:chExt cx="3657600" cy="3923109"/>
            </a:xfrm>
          </p:grpSpPr>
          <p:sp>
            <p:nvSpPr>
              <p:cNvPr id="1285" name="Google Shape;1285;p58"/>
              <p:cNvSpPr txBox="1"/>
              <p:nvPr/>
            </p:nvSpPr>
            <p:spPr>
              <a:xfrm>
                <a:off x="4970538" y="766400"/>
                <a:ext cx="3657600" cy="26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Glycolysis: </a:t>
                </a:r>
                <a:r>
                  <a:rPr lang="en"/>
                  <a:t>&gt; 10 hrs</a:t>
                </a:r>
                <a:endParaRPr/>
              </a:p>
            </p:txBody>
          </p:sp>
          <p:pic>
            <p:nvPicPr>
              <p:cNvPr id="1286" name="Google Shape;1286;p5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4970538" y="1031909"/>
                <a:ext cx="3657600" cy="3657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87" name="Google Shape;1287;p58"/>
            <p:cNvGrpSpPr/>
            <p:nvPr/>
          </p:nvGrpSpPr>
          <p:grpSpPr>
            <a:xfrm>
              <a:off x="4548492" y="4573550"/>
              <a:ext cx="3565719" cy="77100"/>
              <a:chOff x="749106" y="4573550"/>
              <a:chExt cx="3565719" cy="77100"/>
            </a:xfrm>
          </p:grpSpPr>
          <p:sp>
            <p:nvSpPr>
              <p:cNvPr id="1288" name="Google Shape;1288;p58"/>
              <p:cNvSpPr txBox="1"/>
              <p:nvPr/>
            </p:nvSpPr>
            <p:spPr>
              <a:xfrm>
                <a:off x="749106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Glu</a:t>
                </a:r>
                <a:endParaRPr sz="500"/>
              </a:p>
            </p:txBody>
          </p:sp>
          <p:sp>
            <p:nvSpPr>
              <p:cNvPr id="1289" name="Google Shape;1289;p58"/>
              <p:cNvSpPr txBox="1"/>
              <p:nvPr/>
            </p:nvSpPr>
            <p:spPr>
              <a:xfrm>
                <a:off x="945600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G6P</a:t>
                </a:r>
                <a:endParaRPr sz="500"/>
              </a:p>
            </p:txBody>
          </p:sp>
          <p:sp>
            <p:nvSpPr>
              <p:cNvPr id="1290" name="Google Shape;1290;p58"/>
              <p:cNvSpPr txBox="1"/>
              <p:nvPr/>
            </p:nvSpPr>
            <p:spPr>
              <a:xfrm>
                <a:off x="1140913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F6P</a:t>
                </a:r>
                <a:endParaRPr sz="500"/>
              </a:p>
            </p:txBody>
          </p:sp>
          <p:sp>
            <p:nvSpPr>
              <p:cNvPr id="1291" name="Google Shape;1291;p58"/>
              <p:cNvSpPr txBox="1"/>
              <p:nvPr/>
            </p:nvSpPr>
            <p:spPr>
              <a:xfrm>
                <a:off x="1343363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FDP</a:t>
                </a:r>
                <a:endParaRPr sz="500"/>
              </a:p>
            </p:txBody>
          </p:sp>
          <p:sp>
            <p:nvSpPr>
              <p:cNvPr id="1292" name="Google Shape;1292;p58"/>
              <p:cNvSpPr txBox="1"/>
              <p:nvPr/>
            </p:nvSpPr>
            <p:spPr>
              <a:xfrm>
                <a:off x="1542263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DHAP</a:t>
                </a:r>
                <a:endParaRPr sz="500"/>
              </a:p>
            </p:txBody>
          </p:sp>
          <p:sp>
            <p:nvSpPr>
              <p:cNvPr id="1293" name="Google Shape;1293;p58"/>
              <p:cNvSpPr txBox="1"/>
              <p:nvPr/>
            </p:nvSpPr>
            <p:spPr>
              <a:xfrm>
                <a:off x="174117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GAP</a:t>
                </a:r>
                <a:endParaRPr sz="500"/>
              </a:p>
            </p:txBody>
          </p:sp>
          <p:sp>
            <p:nvSpPr>
              <p:cNvPr id="1294" name="Google Shape;1294;p58"/>
              <p:cNvSpPr txBox="1"/>
              <p:nvPr/>
            </p:nvSpPr>
            <p:spPr>
              <a:xfrm>
                <a:off x="1932888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PG13</a:t>
                </a:r>
                <a:endParaRPr sz="500"/>
              </a:p>
            </p:txBody>
          </p:sp>
          <p:sp>
            <p:nvSpPr>
              <p:cNvPr id="1295" name="Google Shape;1295;p58"/>
              <p:cNvSpPr txBox="1"/>
              <p:nvPr/>
            </p:nvSpPr>
            <p:spPr>
              <a:xfrm>
                <a:off x="2134150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PG3</a:t>
                </a:r>
                <a:endParaRPr sz="500"/>
              </a:p>
            </p:txBody>
          </p:sp>
          <p:sp>
            <p:nvSpPr>
              <p:cNvPr id="1296" name="Google Shape;1296;p58"/>
              <p:cNvSpPr txBox="1"/>
              <p:nvPr/>
            </p:nvSpPr>
            <p:spPr>
              <a:xfrm>
                <a:off x="2323513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PG2</a:t>
                </a:r>
                <a:endParaRPr sz="500"/>
              </a:p>
            </p:txBody>
          </p:sp>
          <p:sp>
            <p:nvSpPr>
              <p:cNvPr id="1297" name="Google Shape;1297;p58"/>
              <p:cNvSpPr txBox="1"/>
              <p:nvPr/>
            </p:nvSpPr>
            <p:spPr>
              <a:xfrm>
                <a:off x="2527113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PEP</a:t>
                </a:r>
                <a:endParaRPr sz="500"/>
              </a:p>
            </p:txBody>
          </p:sp>
          <p:sp>
            <p:nvSpPr>
              <p:cNvPr id="1298" name="Google Shape;1298;p58"/>
              <p:cNvSpPr txBox="1"/>
              <p:nvPr/>
            </p:nvSpPr>
            <p:spPr>
              <a:xfrm>
                <a:off x="2722800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PYR</a:t>
                </a:r>
                <a:endParaRPr sz="500"/>
              </a:p>
            </p:txBody>
          </p:sp>
          <p:sp>
            <p:nvSpPr>
              <p:cNvPr id="1299" name="Google Shape;1299;p58"/>
              <p:cNvSpPr txBox="1"/>
              <p:nvPr/>
            </p:nvSpPr>
            <p:spPr>
              <a:xfrm>
                <a:off x="2924913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LAC</a:t>
                </a:r>
                <a:endParaRPr sz="500"/>
              </a:p>
            </p:txBody>
          </p:sp>
          <p:sp>
            <p:nvSpPr>
              <p:cNvPr id="1300" name="Google Shape;1300;p58"/>
              <p:cNvSpPr txBox="1"/>
              <p:nvPr/>
            </p:nvSpPr>
            <p:spPr>
              <a:xfrm>
                <a:off x="312227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NAD</a:t>
                </a:r>
                <a:endParaRPr sz="500"/>
              </a:p>
            </p:txBody>
          </p:sp>
          <p:sp>
            <p:nvSpPr>
              <p:cNvPr id="1301" name="Google Shape;1301;p58"/>
              <p:cNvSpPr txBox="1"/>
              <p:nvPr/>
            </p:nvSpPr>
            <p:spPr>
              <a:xfrm>
                <a:off x="331962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NADH</a:t>
                </a:r>
                <a:endParaRPr sz="500"/>
              </a:p>
            </p:txBody>
          </p:sp>
          <p:sp>
            <p:nvSpPr>
              <p:cNvPr id="1302" name="Google Shape;1302;p58"/>
              <p:cNvSpPr txBox="1"/>
              <p:nvPr/>
            </p:nvSpPr>
            <p:spPr>
              <a:xfrm>
                <a:off x="351697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AMP</a:t>
                </a:r>
                <a:endParaRPr sz="500"/>
              </a:p>
            </p:txBody>
          </p:sp>
          <p:sp>
            <p:nvSpPr>
              <p:cNvPr id="1303" name="Google Shape;1303;p58"/>
              <p:cNvSpPr txBox="1"/>
              <p:nvPr/>
            </p:nvSpPr>
            <p:spPr>
              <a:xfrm>
                <a:off x="371742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ADP</a:t>
                </a:r>
                <a:endParaRPr sz="500"/>
              </a:p>
            </p:txBody>
          </p:sp>
          <p:sp>
            <p:nvSpPr>
              <p:cNvPr id="1304" name="Google Shape;1304;p58"/>
              <p:cNvSpPr txBox="1"/>
              <p:nvPr/>
            </p:nvSpPr>
            <p:spPr>
              <a:xfrm>
                <a:off x="391787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ATP</a:t>
                </a:r>
                <a:endParaRPr sz="500"/>
              </a:p>
            </p:txBody>
          </p:sp>
          <p:sp>
            <p:nvSpPr>
              <p:cNvPr id="1305" name="Google Shape;1305;p58"/>
              <p:cNvSpPr txBox="1"/>
              <p:nvPr/>
            </p:nvSpPr>
            <p:spPr>
              <a:xfrm>
                <a:off x="411832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P</a:t>
                </a:r>
                <a:r>
                  <a:rPr baseline="-25000" lang="en" sz="500"/>
                  <a:t>i</a:t>
                </a:r>
                <a:endParaRPr baseline="-25000" sz="500"/>
              </a:p>
            </p:txBody>
          </p:sp>
        </p:grpSp>
        <p:grpSp>
          <p:nvGrpSpPr>
            <p:cNvPr id="1306" name="Google Shape;1306;p58"/>
            <p:cNvGrpSpPr/>
            <p:nvPr/>
          </p:nvGrpSpPr>
          <p:grpSpPr>
            <a:xfrm flipH="1" rot="-5400000">
              <a:off x="2716493" y="2752150"/>
              <a:ext cx="3565719" cy="77100"/>
              <a:chOff x="749106" y="4573550"/>
              <a:chExt cx="3565719" cy="77100"/>
            </a:xfrm>
          </p:grpSpPr>
          <p:sp>
            <p:nvSpPr>
              <p:cNvPr id="1307" name="Google Shape;1307;p58"/>
              <p:cNvSpPr txBox="1"/>
              <p:nvPr/>
            </p:nvSpPr>
            <p:spPr>
              <a:xfrm>
                <a:off x="749106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Glu</a:t>
                </a:r>
                <a:endParaRPr sz="500"/>
              </a:p>
            </p:txBody>
          </p:sp>
          <p:sp>
            <p:nvSpPr>
              <p:cNvPr id="1308" name="Google Shape;1308;p58"/>
              <p:cNvSpPr txBox="1"/>
              <p:nvPr/>
            </p:nvSpPr>
            <p:spPr>
              <a:xfrm>
                <a:off x="945600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G6P</a:t>
                </a:r>
                <a:endParaRPr sz="500"/>
              </a:p>
            </p:txBody>
          </p:sp>
          <p:sp>
            <p:nvSpPr>
              <p:cNvPr id="1309" name="Google Shape;1309;p58"/>
              <p:cNvSpPr txBox="1"/>
              <p:nvPr/>
            </p:nvSpPr>
            <p:spPr>
              <a:xfrm>
                <a:off x="1140913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F6P</a:t>
                </a:r>
                <a:endParaRPr sz="500"/>
              </a:p>
            </p:txBody>
          </p:sp>
          <p:sp>
            <p:nvSpPr>
              <p:cNvPr id="1310" name="Google Shape;1310;p58"/>
              <p:cNvSpPr txBox="1"/>
              <p:nvPr/>
            </p:nvSpPr>
            <p:spPr>
              <a:xfrm>
                <a:off x="1343363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FDP</a:t>
                </a:r>
                <a:endParaRPr sz="500"/>
              </a:p>
            </p:txBody>
          </p:sp>
          <p:sp>
            <p:nvSpPr>
              <p:cNvPr id="1311" name="Google Shape;1311;p58"/>
              <p:cNvSpPr txBox="1"/>
              <p:nvPr/>
            </p:nvSpPr>
            <p:spPr>
              <a:xfrm>
                <a:off x="1542263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DHAP</a:t>
                </a:r>
                <a:endParaRPr sz="500"/>
              </a:p>
            </p:txBody>
          </p:sp>
          <p:sp>
            <p:nvSpPr>
              <p:cNvPr id="1312" name="Google Shape;1312;p58"/>
              <p:cNvSpPr txBox="1"/>
              <p:nvPr/>
            </p:nvSpPr>
            <p:spPr>
              <a:xfrm>
                <a:off x="174117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GAP</a:t>
                </a:r>
                <a:endParaRPr sz="500"/>
              </a:p>
            </p:txBody>
          </p:sp>
          <p:sp>
            <p:nvSpPr>
              <p:cNvPr id="1313" name="Google Shape;1313;p58"/>
              <p:cNvSpPr txBox="1"/>
              <p:nvPr/>
            </p:nvSpPr>
            <p:spPr>
              <a:xfrm>
                <a:off x="1932888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PG13</a:t>
                </a:r>
                <a:endParaRPr sz="500"/>
              </a:p>
            </p:txBody>
          </p:sp>
          <p:sp>
            <p:nvSpPr>
              <p:cNvPr id="1314" name="Google Shape;1314;p58"/>
              <p:cNvSpPr txBox="1"/>
              <p:nvPr/>
            </p:nvSpPr>
            <p:spPr>
              <a:xfrm>
                <a:off x="2134150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PG3</a:t>
                </a:r>
                <a:endParaRPr sz="500"/>
              </a:p>
            </p:txBody>
          </p:sp>
          <p:sp>
            <p:nvSpPr>
              <p:cNvPr id="1315" name="Google Shape;1315;p58"/>
              <p:cNvSpPr txBox="1"/>
              <p:nvPr/>
            </p:nvSpPr>
            <p:spPr>
              <a:xfrm>
                <a:off x="2323513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PG2</a:t>
                </a:r>
                <a:endParaRPr sz="500"/>
              </a:p>
            </p:txBody>
          </p:sp>
          <p:sp>
            <p:nvSpPr>
              <p:cNvPr id="1316" name="Google Shape;1316;p58"/>
              <p:cNvSpPr txBox="1"/>
              <p:nvPr/>
            </p:nvSpPr>
            <p:spPr>
              <a:xfrm>
                <a:off x="2527113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PEP</a:t>
                </a:r>
                <a:endParaRPr sz="500"/>
              </a:p>
            </p:txBody>
          </p:sp>
          <p:sp>
            <p:nvSpPr>
              <p:cNvPr id="1317" name="Google Shape;1317;p58"/>
              <p:cNvSpPr txBox="1"/>
              <p:nvPr/>
            </p:nvSpPr>
            <p:spPr>
              <a:xfrm>
                <a:off x="2722800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PYR</a:t>
                </a:r>
                <a:endParaRPr sz="500"/>
              </a:p>
            </p:txBody>
          </p:sp>
          <p:sp>
            <p:nvSpPr>
              <p:cNvPr id="1318" name="Google Shape;1318;p58"/>
              <p:cNvSpPr txBox="1"/>
              <p:nvPr/>
            </p:nvSpPr>
            <p:spPr>
              <a:xfrm>
                <a:off x="2924913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LAC</a:t>
                </a:r>
                <a:endParaRPr sz="500"/>
              </a:p>
            </p:txBody>
          </p:sp>
          <p:sp>
            <p:nvSpPr>
              <p:cNvPr id="1319" name="Google Shape;1319;p58"/>
              <p:cNvSpPr txBox="1"/>
              <p:nvPr/>
            </p:nvSpPr>
            <p:spPr>
              <a:xfrm>
                <a:off x="312227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NAD</a:t>
                </a:r>
                <a:endParaRPr sz="500"/>
              </a:p>
            </p:txBody>
          </p:sp>
          <p:sp>
            <p:nvSpPr>
              <p:cNvPr id="1320" name="Google Shape;1320;p58"/>
              <p:cNvSpPr txBox="1"/>
              <p:nvPr/>
            </p:nvSpPr>
            <p:spPr>
              <a:xfrm>
                <a:off x="331962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NADH</a:t>
                </a:r>
                <a:endParaRPr sz="500"/>
              </a:p>
            </p:txBody>
          </p:sp>
          <p:sp>
            <p:nvSpPr>
              <p:cNvPr id="1321" name="Google Shape;1321;p58"/>
              <p:cNvSpPr txBox="1"/>
              <p:nvPr/>
            </p:nvSpPr>
            <p:spPr>
              <a:xfrm>
                <a:off x="351697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AMP</a:t>
                </a:r>
                <a:endParaRPr sz="500"/>
              </a:p>
            </p:txBody>
          </p:sp>
          <p:sp>
            <p:nvSpPr>
              <p:cNvPr id="1322" name="Google Shape;1322;p58"/>
              <p:cNvSpPr txBox="1"/>
              <p:nvPr/>
            </p:nvSpPr>
            <p:spPr>
              <a:xfrm>
                <a:off x="371742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ADP</a:t>
                </a:r>
                <a:endParaRPr sz="500"/>
              </a:p>
            </p:txBody>
          </p:sp>
          <p:sp>
            <p:nvSpPr>
              <p:cNvPr id="1323" name="Google Shape;1323;p58"/>
              <p:cNvSpPr txBox="1"/>
              <p:nvPr/>
            </p:nvSpPr>
            <p:spPr>
              <a:xfrm>
                <a:off x="391787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ATP</a:t>
                </a:r>
                <a:endParaRPr sz="500"/>
              </a:p>
            </p:txBody>
          </p:sp>
          <p:sp>
            <p:nvSpPr>
              <p:cNvPr id="1324" name="Google Shape;1324;p58"/>
              <p:cNvSpPr txBox="1"/>
              <p:nvPr/>
            </p:nvSpPr>
            <p:spPr>
              <a:xfrm>
                <a:off x="4118325" y="4573550"/>
                <a:ext cx="1965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"/>
                  <a:t>P</a:t>
                </a:r>
                <a:r>
                  <a:rPr baseline="-25000" lang="en" sz="500"/>
                  <a:t>i</a:t>
                </a:r>
                <a:endParaRPr baseline="-25000" sz="500"/>
              </a:p>
            </p:txBody>
          </p: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59"/>
          <p:cNvSpPr txBox="1"/>
          <p:nvPr>
            <p:ph type="ctrTitle"/>
          </p:nvPr>
        </p:nvSpPr>
        <p:spPr>
          <a:xfrm>
            <a:off x="311700" y="2106475"/>
            <a:ext cx="5284500" cy="17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</a:t>
            </a:r>
            <a:br>
              <a:rPr lang="en"/>
            </a:br>
            <a:r>
              <a:rPr lang="en"/>
              <a:t>Representation</a:t>
            </a:r>
            <a:endParaRPr/>
          </a:p>
        </p:txBody>
      </p:sp>
      <p:sp>
        <p:nvSpPr>
          <p:cNvPr id="1330" name="Google Shape;1330;p59"/>
          <p:cNvSpPr txBox="1"/>
          <p:nvPr>
            <p:ph idx="1" type="subTitle"/>
          </p:nvPr>
        </p:nvSpPr>
        <p:spPr>
          <a:xfrm>
            <a:off x="311700" y="3833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Visualization and interpretation of results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5" name="Google Shape;1335;p60"/>
          <p:cNvGrpSpPr/>
          <p:nvPr/>
        </p:nvGrpSpPr>
        <p:grpSpPr>
          <a:xfrm>
            <a:off x="4617600" y="970275"/>
            <a:ext cx="4245013" cy="3598689"/>
            <a:chOff x="4623724" y="871740"/>
            <a:chExt cx="4208400" cy="3598689"/>
          </a:xfrm>
        </p:grpSpPr>
        <p:sp>
          <p:nvSpPr>
            <p:cNvPr id="1336" name="Google Shape;1336;p60"/>
            <p:cNvSpPr/>
            <p:nvPr/>
          </p:nvSpPr>
          <p:spPr>
            <a:xfrm>
              <a:off x="4623724" y="1267329"/>
              <a:ext cx="4208400" cy="3203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60"/>
            <p:cNvSpPr txBox="1"/>
            <p:nvPr/>
          </p:nvSpPr>
          <p:spPr>
            <a:xfrm>
              <a:off x="4623724" y="871740"/>
              <a:ext cx="4208400" cy="39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Multi-timescale representation</a:t>
              </a:r>
              <a:endParaRPr sz="1200">
                <a:solidFill>
                  <a:srgbClr val="980000"/>
                </a:solidFill>
              </a:endParaRPr>
            </a:p>
          </p:txBody>
        </p:sp>
      </p:grpSp>
      <p:grpSp>
        <p:nvGrpSpPr>
          <p:cNvPr id="1338" name="Google Shape;1338;p60"/>
          <p:cNvGrpSpPr/>
          <p:nvPr/>
        </p:nvGrpSpPr>
        <p:grpSpPr>
          <a:xfrm>
            <a:off x="4732259" y="1763839"/>
            <a:ext cx="3985780" cy="2691821"/>
            <a:chOff x="4737394" y="1611443"/>
            <a:chExt cx="3951403" cy="2691821"/>
          </a:xfrm>
        </p:grpSpPr>
        <p:pic>
          <p:nvPicPr>
            <p:cNvPr id="1339" name="Google Shape;1339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37394" y="1847330"/>
              <a:ext cx="173736" cy="12580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40" name="Google Shape;1340;p60"/>
            <p:cNvCxnSpPr/>
            <p:nvPr/>
          </p:nvCxnSpPr>
          <p:spPr>
            <a:xfrm flipH="1" rot="10800000">
              <a:off x="4969409" y="1611443"/>
              <a:ext cx="300" cy="251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41" name="Google Shape;1341;p60"/>
            <p:cNvCxnSpPr/>
            <p:nvPr/>
          </p:nvCxnSpPr>
          <p:spPr>
            <a:xfrm flipH="1" rot="10800000">
              <a:off x="4972350" y="4122181"/>
              <a:ext cx="3633900" cy="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342" name="Google Shape;1342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97356" y="4120384"/>
              <a:ext cx="91440" cy="1828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3" name="Google Shape;1343;p60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Profiles</a:t>
            </a:r>
            <a:endParaRPr/>
          </a:p>
        </p:txBody>
      </p:sp>
      <p:pic>
        <p:nvPicPr>
          <p:cNvPr id="1344" name="Google Shape;134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275075"/>
            <a:ext cx="4164651" cy="33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60"/>
          <p:cNvSpPr txBox="1"/>
          <p:nvPr/>
        </p:nvSpPr>
        <p:spPr>
          <a:xfrm>
            <a:off x="311700" y="970275"/>
            <a:ext cx="4164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Time profile of the solution </a:t>
            </a:r>
            <a:r>
              <a:rPr b="1" lang="en" sz="1600"/>
              <a:t>x</a:t>
            </a:r>
            <a:r>
              <a:rPr lang="en" sz="1600"/>
              <a:t>(t)</a:t>
            </a:r>
            <a:endParaRPr sz="1600"/>
          </a:p>
        </p:txBody>
      </p:sp>
      <p:sp>
        <p:nvSpPr>
          <p:cNvPr id="1346" name="Google Shape;1346;p60"/>
          <p:cNvSpPr txBox="1"/>
          <p:nvPr/>
        </p:nvSpPr>
        <p:spPr>
          <a:xfrm>
            <a:off x="5265725" y="1419710"/>
            <a:ext cx="3000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80000"/>
                </a:solidFill>
              </a:rPr>
              <a:t>Segmenting the x-axis</a:t>
            </a:r>
            <a:endParaRPr sz="1200">
              <a:solidFill>
                <a:srgbClr val="980000"/>
              </a:solidFill>
            </a:endParaRPr>
          </a:p>
        </p:txBody>
      </p:sp>
      <p:grpSp>
        <p:nvGrpSpPr>
          <p:cNvPr id="1347" name="Google Shape;1347;p60"/>
          <p:cNvGrpSpPr/>
          <p:nvPr/>
        </p:nvGrpSpPr>
        <p:grpSpPr>
          <a:xfrm>
            <a:off x="4970850" y="2479488"/>
            <a:ext cx="1272002" cy="2152363"/>
            <a:chOff x="4894650" y="2327088"/>
            <a:chExt cx="1272002" cy="2152363"/>
          </a:xfrm>
        </p:grpSpPr>
        <p:sp>
          <p:nvSpPr>
            <p:cNvPr id="1348" name="Google Shape;1348;p60"/>
            <p:cNvSpPr/>
            <p:nvPr/>
          </p:nvSpPr>
          <p:spPr>
            <a:xfrm>
              <a:off x="4894650" y="3112400"/>
              <a:ext cx="1271981" cy="1024780"/>
            </a:xfrm>
            <a:custGeom>
              <a:rect b="b" l="l" r="r" t="t"/>
              <a:pathLst>
                <a:path extrusionOk="0" h="37700" w="49097">
                  <a:moveTo>
                    <a:pt x="0" y="37700"/>
                  </a:moveTo>
                  <a:cubicBezTo>
                    <a:pt x="244" y="35800"/>
                    <a:pt x="-341" y="30345"/>
                    <a:pt x="1461" y="26302"/>
                  </a:cubicBezTo>
                  <a:cubicBezTo>
                    <a:pt x="3263" y="22259"/>
                    <a:pt x="5796" y="17486"/>
                    <a:pt x="10813" y="13443"/>
                  </a:cubicBezTo>
                  <a:cubicBezTo>
                    <a:pt x="15830" y="9400"/>
                    <a:pt x="25181" y="4287"/>
                    <a:pt x="31562" y="2046"/>
                  </a:cubicBezTo>
                  <a:cubicBezTo>
                    <a:pt x="37943" y="-194"/>
                    <a:pt x="46175" y="341"/>
                    <a:pt x="49097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49" name="Google Shape;1349;p60"/>
            <p:cNvSpPr txBox="1"/>
            <p:nvPr/>
          </p:nvSpPr>
          <p:spPr>
            <a:xfrm>
              <a:off x="4894652" y="4137150"/>
              <a:ext cx="12720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AA84F"/>
                  </a:solidFill>
                </a:rPr>
                <a:t>seconds</a:t>
              </a:r>
              <a:endParaRPr>
                <a:solidFill>
                  <a:srgbClr val="6AA84F"/>
                </a:solidFill>
              </a:endParaRPr>
            </a:p>
          </p:txBody>
        </p:sp>
        <p:sp>
          <p:nvSpPr>
            <p:cNvPr id="1350" name="Google Shape;1350;p60"/>
            <p:cNvSpPr txBox="1"/>
            <p:nvPr/>
          </p:nvSpPr>
          <p:spPr>
            <a:xfrm>
              <a:off x="5302039" y="2327088"/>
              <a:ext cx="4572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rgbClr val="6AA84F"/>
                  </a:solidFill>
                </a:rPr>
                <a:t>𝝉</a:t>
              </a:r>
              <a:r>
                <a:rPr b="1" baseline="-25000" i="1" lang="en" sz="2200">
                  <a:solidFill>
                    <a:srgbClr val="6AA84F"/>
                  </a:solidFill>
                </a:rPr>
                <a:t>1</a:t>
              </a:r>
              <a:endParaRPr b="1" sz="2200"/>
            </a:p>
          </p:txBody>
        </p:sp>
      </p:grpSp>
      <p:grpSp>
        <p:nvGrpSpPr>
          <p:cNvPr id="1351" name="Google Shape;1351;p60"/>
          <p:cNvGrpSpPr/>
          <p:nvPr/>
        </p:nvGrpSpPr>
        <p:grpSpPr>
          <a:xfrm>
            <a:off x="6228375" y="1874164"/>
            <a:ext cx="1272000" cy="2757686"/>
            <a:chOff x="6152175" y="1721752"/>
            <a:chExt cx="1272000" cy="2757686"/>
          </a:xfrm>
        </p:grpSpPr>
        <p:cxnSp>
          <p:nvCxnSpPr>
            <p:cNvPr id="1352" name="Google Shape;1352;p60"/>
            <p:cNvCxnSpPr/>
            <p:nvPr/>
          </p:nvCxnSpPr>
          <p:spPr>
            <a:xfrm>
              <a:off x="6152175" y="1721752"/>
              <a:ext cx="9000" cy="24135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1353" name="Google Shape;1353;p60"/>
            <p:cNvSpPr/>
            <p:nvPr/>
          </p:nvSpPr>
          <p:spPr>
            <a:xfrm>
              <a:off x="6166650" y="3112400"/>
              <a:ext cx="1248554" cy="284950"/>
            </a:xfrm>
            <a:custGeom>
              <a:rect b="b" l="l" r="r" t="t"/>
              <a:pathLst>
                <a:path extrusionOk="0" h="11398" w="49389">
                  <a:moveTo>
                    <a:pt x="0" y="0"/>
                  </a:moveTo>
                  <a:cubicBezTo>
                    <a:pt x="244" y="585"/>
                    <a:pt x="341" y="2533"/>
                    <a:pt x="1461" y="3507"/>
                  </a:cubicBezTo>
                  <a:cubicBezTo>
                    <a:pt x="2581" y="4481"/>
                    <a:pt x="3848" y="4920"/>
                    <a:pt x="6722" y="5845"/>
                  </a:cubicBezTo>
                  <a:cubicBezTo>
                    <a:pt x="9596" y="6771"/>
                    <a:pt x="14174" y="8281"/>
                    <a:pt x="18704" y="9060"/>
                  </a:cubicBezTo>
                  <a:cubicBezTo>
                    <a:pt x="23234" y="9839"/>
                    <a:pt x="28786" y="10131"/>
                    <a:pt x="33900" y="10521"/>
                  </a:cubicBezTo>
                  <a:cubicBezTo>
                    <a:pt x="39014" y="10911"/>
                    <a:pt x="46808" y="11252"/>
                    <a:pt x="49389" y="1139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54" name="Google Shape;1354;p60"/>
            <p:cNvSpPr txBox="1"/>
            <p:nvPr/>
          </p:nvSpPr>
          <p:spPr>
            <a:xfrm>
              <a:off x="6152175" y="4137739"/>
              <a:ext cx="1272000" cy="3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E69138"/>
                  </a:solidFill>
                </a:rPr>
                <a:t>minutes</a:t>
              </a:r>
              <a:endParaRPr>
                <a:solidFill>
                  <a:srgbClr val="E69138"/>
                </a:solidFill>
              </a:endParaRPr>
            </a:p>
          </p:txBody>
        </p:sp>
        <p:sp>
          <p:nvSpPr>
            <p:cNvPr id="1355" name="Google Shape;1355;p60"/>
            <p:cNvSpPr txBox="1"/>
            <p:nvPr/>
          </p:nvSpPr>
          <p:spPr>
            <a:xfrm>
              <a:off x="6537132" y="2343150"/>
              <a:ext cx="4572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rgbClr val="E69138"/>
                  </a:solidFill>
                </a:rPr>
                <a:t>𝝉</a:t>
              </a:r>
              <a:r>
                <a:rPr b="1" baseline="-25000" i="1" lang="en" sz="2200">
                  <a:solidFill>
                    <a:srgbClr val="E69138"/>
                  </a:solidFill>
                </a:rPr>
                <a:t>2</a:t>
              </a:r>
              <a:endParaRPr b="1" sz="2200">
                <a:solidFill>
                  <a:srgbClr val="E69138"/>
                </a:solidFill>
              </a:endParaRPr>
            </a:p>
          </p:txBody>
        </p:sp>
      </p:grpSp>
      <p:grpSp>
        <p:nvGrpSpPr>
          <p:cNvPr id="1356" name="Google Shape;1356;p60"/>
          <p:cNvGrpSpPr/>
          <p:nvPr/>
        </p:nvGrpSpPr>
        <p:grpSpPr>
          <a:xfrm>
            <a:off x="7500375" y="1869337"/>
            <a:ext cx="1295486" cy="2762513"/>
            <a:chOff x="7415175" y="1716925"/>
            <a:chExt cx="1295486" cy="2762513"/>
          </a:xfrm>
        </p:grpSpPr>
        <p:cxnSp>
          <p:nvCxnSpPr>
            <p:cNvPr id="1357" name="Google Shape;1357;p60"/>
            <p:cNvCxnSpPr/>
            <p:nvPr/>
          </p:nvCxnSpPr>
          <p:spPr>
            <a:xfrm>
              <a:off x="7415175" y="1716925"/>
              <a:ext cx="9000" cy="24135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1358" name="Google Shape;1358;p60"/>
            <p:cNvSpPr/>
            <p:nvPr/>
          </p:nvSpPr>
          <p:spPr>
            <a:xfrm>
              <a:off x="7424174" y="2922450"/>
              <a:ext cx="1204385" cy="474900"/>
            </a:xfrm>
            <a:custGeom>
              <a:rect b="b" l="l" r="r" t="t"/>
              <a:pathLst>
                <a:path extrusionOk="0" h="18996" w="48805">
                  <a:moveTo>
                    <a:pt x="0" y="18996"/>
                  </a:moveTo>
                  <a:cubicBezTo>
                    <a:pt x="146" y="18314"/>
                    <a:pt x="243" y="16171"/>
                    <a:pt x="876" y="14904"/>
                  </a:cubicBezTo>
                  <a:cubicBezTo>
                    <a:pt x="1509" y="13638"/>
                    <a:pt x="2143" y="12712"/>
                    <a:pt x="3799" y="11397"/>
                  </a:cubicBezTo>
                  <a:cubicBezTo>
                    <a:pt x="5455" y="10082"/>
                    <a:pt x="6868" y="8621"/>
                    <a:pt x="10813" y="7014"/>
                  </a:cubicBezTo>
                  <a:cubicBezTo>
                    <a:pt x="14758" y="5407"/>
                    <a:pt x="21139" y="2922"/>
                    <a:pt x="27471" y="1753"/>
                  </a:cubicBezTo>
                  <a:cubicBezTo>
                    <a:pt x="33803" y="584"/>
                    <a:pt x="45249" y="292"/>
                    <a:pt x="48805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59" name="Google Shape;1359;p60"/>
            <p:cNvSpPr txBox="1"/>
            <p:nvPr/>
          </p:nvSpPr>
          <p:spPr>
            <a:xfrm>
              <a:off x="7438661" y="4137739"/>
              <a:ext cx="1272000" cy="3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980000"/>
                  </a:solidFill>
                </a:rPr>
                <a:t>hours</a:t>
              </a:r>
              <a:endParaRPr/>
            </a:p>
          </p:txBody>
        </p:sp>
        <p:sp>
          <p:nvSpPr>
            <p:cNvPr id="1360" name="Google Shape;1360;p60"/>
            <p:cNvSpPr txBox="1"/>
            <p:nvPr/>
          </p:nvSpPr>
          <p:spPr>
            <a:xfrm>
              <a:off x="7834324" y="2343150"/>
              <a:ext cx="4572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rgbClr val="980000"/>
                  </a:solidFill>
                </a:rPr>
                <a:t>𝝉</a:t>
              </a:r>
              <a:r>
                <a:rPr b="1" baseline="-25000" i="1" lang="en" sz="2200">
                  <a:solidFill>
                    <a:srgbClr val="980000"/>
                  </a:solidFill>
                </a:rPr>
                <a:t>3</a:t>
              </a:r>
              <a:endParaRPr b="1" sz="2200">
                <a:solidFill>
                  <a:srgbClr val="980000"/>
                </a:solidFill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61"/>
          <p:cNvSpPr txBox="1"/>
          <p:nvPr/>
        </p:nvSpPr>
        <p:spPr>
          <a:xfrm>
            <a:off x="3339200" y="1572125"/>
            <a:ext cx="1190700" cy="818700"/>
          </a:xfrm>
          <a:prstGeom prst="rect">
            <a:avLst/>
          </a:prstGeom>
          <a:noFill/>
          <a:ln cap="flat" cmpd="sng" w="9525">
            <a:solidFill>
              <a:srgbClr val="85200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Can also plot fluxes </a:t>
            </a:r>
            <a:r>
              <a:rPr b="1" lang="en" sz="1000">
                <a:solidFill>
                  <a:srgbClr val="980000"/>
                </a:solidFill>
              </a:rPr>
              <a:t>v</a:t>
            </a:r>
            <a:r>
              <a:rPr b="1" baseline="-25000" lang="en" sz="1000">
                <a:solidFill>
                  <a:srgbClr val="980000"/>
                </a:solidFill>
              </a:rPr>
              <a:t>i</a:t>
            </a:r>
            <a:r>
              <a:rPr b="1" lang="en" sz="1000">
                <a:solidFill>
                  <a:srgbClr val="980000"/>
                </a:solidFill>
              </a:rPr>
              <a:t>(t)</a:t>
            </a:r>
            <a:r>
              <a:rPr lang="en" sz="1000"/>
              <a:t> and pools </a:t>
            </a:r>
            <a:r>
              <a:rPr b="1" lang="en" sz="1000">
                <a:solidFill>
                  <a:srgbClr val="980000"/>
                </a:solidFill>
              </a:rPr>
              <a:t>p</a:t>
            </a:r>
            <a:r>
              <a:rPr b="1" baseline="-25000" lang="en" sz="1000">
                <a:solidFill>
                  <a:srgbClr val="980000"/>
                </a:solidFill>
              </a:rPr>
              <a:t>i</a:t>
            </a:r>
            <a:r>
              <a:rPr b="1" lang="en" sz="1000">
                <a:solidFill>
                  <a:srgbClr val="980000"/>
                </a:solidFill>
              </a:rPr>
              <a:t>(t)</a:t>
            </a:r>
            <a:br>
              <a:rPr b="1" lang="en" sz="1000">
                <a:solidFill>
                  <a:srgbClr val="980000"/>
                </a:solidFill>
              </a:rPr>
            </a:br>
            <a:r>
              <a:rPr lang="en" sz="1000"/>
              <a:t> in the same way</a:t>
            </a:r>
            <a:endParaRPr sz="1000"/>
          </a:p>
        </p:txBody>
      </p:sp>
      <p:sp>
        <p:nvSpPr>
          <p:cNvPr id="1366" name="Google Shape;1366;p61"/>
          <p:cNvSpPr txBox="1"/>
          <p:nvPr/>
        </p:nvSpPr>
        <p:spPr>
          <a:xfrm>
            <a:off x="311700" y="4371975"/>
            <a:ext cx="4067700" cy="5811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A very useful representation of results</a:t>
            </a:r>
            <a:endParaRPr b="1" i="1"/>
          </a:p>
        </p:txBody>
      </p:sp>
      <p:sp>
        <p:nvSpPr>
          <p:cNvPr id="1367" name="Google Shape;1367;p61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Phase Portraits</a:t>
            </a:r>
            <a:endParaRPr/>
          </a:p>
        </p:txBody>
      </p:sp>
      <p:pic>
        <p:nvPicPr>
          <p:cNvPr id="1368" name="Google Shape;1368;p61"/>
          <p:cNvPicPr preferRelativeResize="0"/>
          <p:nvPr/>
        </p:nvPicPr>
        <p:blipFill rotWithShape="1">
          <a:blip r:embed="rId3">
            <a:alphaModFix/>
          </a:blip>
          <a:srcRect b="0" l="49008" r="0" t="49854"/>
          <a:stretch/>
        </p:blipFill>
        <p:spPr>
          <a:xfrm>
            <a:off x="6752216" y="3023209"/>
            <a:ext cx="2068519" cy="175834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9" name="Google Shape;1369;p61"/>
          <p:cNvPicPr preferRelativeResize="0"/>
          <p:nvPr/>
        </p:nvPicPr>
        <p:blipFill rotWithShape="1">
          <a:blip r:embed="rId3">
            <a:alphaModFix/>
          </a:blip>
          <a:srcRect b="0" l="0" r="50990" t="49854"/>
          <a:stretch/>
        </p:blipFill>
        <p:spPr>
          <a:xfrm>
            <a:off x="4752962" y="3023206"/>
            <a:ext cx="1988105" cy="175834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0" name="Google Shape;1370;p61"/>
          <p:cNvPicPr preferRelativeResize="0"/>
          <p:nvPr/>
        </p:nvPicPr>
        <p:blipFill rotWithShape="1">
          <a:blip r:embed="rId3">
            <a:alphaModFix/>
          </a:blip>
          <a:srcRect b="49854" l="49008" r="0" t="0"/>
          <a:stretch/>
        </p:blipFill>
        <p:spPr>
          <a:xfrm>
            <a:off x="6752218" y="1275100"/>
            <a:ext cx="2068519" cy="175834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371" name="Google Shape;1371;p61"/>
          <p:cNvGrpSpPr/>
          <p:nvPr/>
        </p:nvGrpSpPr>
        <p:grpSpPr>
          <a:xfrm>
            <a:off x="4752950" y="813025"/>
            <a:ext cx="4067700" cy="2220415"/>
            <a:chOff x="4752950" y="813025"/>
            <a:chExt cx="4067700" cy="2220415"/>
          </a:xfrm>
        </p:grpSpPr>
        <p:pic>
          <p:nvPicPr>
            <p:cNvPr id="1372" name="Google Shape;1372;p61"/>
            <p:cNvPicPr preferRelativeResize="0"/>
            <p:nvPr/>
          </p:nvPicPr>
          <p:blipFill rotWithShape="1">
            <a:blip r:embed="rId3">
              <a:alphaModFix/>
            </a:blip>
            <a:srcRect b="49854" l="0" r="50990" t="0"/>
            <a:stretch/>
          </p:blipFill>
          <p:spPr>
            <a:xfrm>
              <a:off x="4752962" y="1275100"/>
              <a:ext cx="1988105" cy="175834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373" name="Google Shape;1373;p61"/>
            <p:cNvSpPr txBox="1"/>
            <p:nvPr/>
          </p:nvSpPr>
          <p:spPr>
            <a:xfrm>
              <a:off x="4752950" y="813025"/>
              <a:ext cx="40677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/>
                <a:t>Characteristic “Signatures”</a:t>
              </a:r>
              <a:endParaRPr b="1" i="1"/>
            </a:p>
          </p:txBody>
        </p:sp>
      </p:grpSp>
      <p:grpSp>
        <p:nvGrpSpPr>
          <p:cNvPr id="1374" name="Google Shape;1374;p61"/>
          <p:cNvGrpSpPr/>
          <p:nvPr/>
        </p:nvGrpSpPr>
        <p:grpSpPr>
          <a:xfrm>
            <a:off x="654025" y="1509650"/>
            <a:ext cx="811200" cy="527400"/>
            <a:chOff x="654025" y="1509650"/>
            <a:chExt cx="811200" cy="527400"/>
          </a:xfrm>
        </p:grpSpPr>
        <p:cxnSp>
          <p:nvCxnSpPr>
            <p:cNvPr id="1375" name="Google Shape;1375;p61"/>
            <p:cNvCxnSpPr/>
            <p:nvPr/>
          </p:nvCxnSpPr>
          <p:spPr>
            <a:xfrm flipH="1" rot="10800000">
              <a:off x="814765" y="1509650"/>
              <a:ext cx="489600" cy="1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376" name="Google Shape;1376;p61"/>
            <p:cNvSpPr txBox="1"/>
            <p:nvPr/>
          </p:nvSpPr>
          <p:spPr>
            <a:xfrm>
              <a:off x="654025" y="1637750"/>
              <a:ext cx="811200" cy="3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900"/>
                <a:t>Shift to </a:t>
              </a:r>
              <a:endParaRPr i="1" sz="9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900"/>
                <a:t>new state</a:t>
              </a:r>
              <a:endParaRPr i="1" sz="9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900"/>
            </a:p>
          </p:txBody>
        </p:sp>
      </p:grpSp>
      <p:grpSp>
        <p:nvGrpSpPr>
          <p:cNvPr id="1377" name="Google Shape;1377;p61"/>
          <p:cNvGrpSpPr/>
          <p:nvPr/>
        </p:nvGrpSpPr>
        <p:grpSpPr>
          <a:xfrm>
            <a:off x="911968" y="2959758"/>
            <a:ext cx="860994" cy="150807"/>
            <a:chOff x="5210933" y="3348583"/>
            <a:chExt cx="964267" cy="169142"/>
          </a:xfrm>
        </p:grpSpPr>
        <p:sp>
          <p:nvSpPr>
            <p:cNvPr id="1378" name="Google Shape;1378;p61"/>
            <p:cNvSpPr/>
            <p:nvPr/>
          </p:nvSpPr>
          <p:spPr>
            <a:xfrm>
              <a:off x="6019800" y="3362325"/>
              <a:ext cx="155400" cy="155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9" name="Google Shape;1379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10933" y="3348583"/>
              <a:ext cx="399391" cy="1538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0" name="Google Shape;1380;p61"/>
          <p:cNvGrpSpPr/>
          <p:nvPr/>
        </p:nvGrpSpPr>
        <p:grpSpPr>
          <a:xfrm>
            <a:off x="1652467" y="2966963"/>
            <a:ext cx="1210560" cy="568350"/>
            <a:chOff x="1724493" y="3066088"/>
            <a:chExt cx="1342382" cy="568350"/>
          </a:xfrm>
        </p:grpSpPr>
        <p:cxnSp>
          <p:nvCxnSpPr>
            <p:cNvPr id="1381" name="Google Shape;1381;p61"/>
            <p:cNvCxnSpPr/>
            <p:nvPr/>
          </p:nvCxnSpPr>
          <p:spPr>
            <a:xfrm flipH="1" rot="10800000">
              <a:off x="1724493" y="3066088"/>
              <a:ext cx="1047300" cy="456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382" name="Google Shape;1382;p61"/>
            <p:cNvSpPr txBox="1"/>
            <p:nvPr/>
          </p:nvSpPr>
          <p:spPr>
            <a:xfrm>
              <a:off x="2088275" y="3345537"/>
              <a:ext cx="978600" cy="28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900"/>
                <a:t>increasing</a:t>
              </a:r>
              <a:endParaRPr i="1"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900"/>
                <a:t>perturbation</a:t>
              </a:r>
              <a:endParaRPr i="1" sz="900"/>
            </a:p>
          </p:txBody>
        </p:sp>
      </p:grpSp>
      <p:cxnSp>
        <p:nvCxnSpPr>
          <p:cNvPr id="1383" name="Google Shape;1383;p61"/>
          <p:cNvCxnSpPr/>
          <p:nvPr/>
        </p:nvCxnSpPr>
        <p:spPr>
          <a:xfrm rot="10800000">
            <a:off x="1004655" y="2359352"/>
            <a:ext cx="332100" cy="3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4" name="Google Shape;1384;p61"/>
          <p:cNvCxnSpPr/>
          <p:nvPr/>
        </p:nvCxnSpPr>
        <p:spPr>
          <a:xfrm flipH="1" rot="10800000">
            <a:off x="1315236" y="1901410"/>
            <a:ext cx="505800" cy="22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5" name="Google Shape;1385;p61"/>
          <p:cNvCxnSpPr/>
          <p:nvPr/>
        </p:nvCxnSpPr>
        <p:spPr>
          <a:xfrm flipH="1">
            <a:off x="2969422" y="2351166"/>
            <a:ext cx="102300" cy="28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6" name="Google Shape;1386;p61"/>
          <p:cNvCxnSpPr/>
          <p:nvPr/>
        </p:nvCxnSpPr>
        <p:spPr>
          <a:xfrm>
            <a:off x="3454463" y="2860524"/>
            <a:ext cx="245700" cy="4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387" name="Google Shape;1387;p61"/>
          <p:cNvGrpSpPr/>
          <p:nvPr/>
        </p:nvGrpSpPr>
        <p:grpSpPr>
          <a:xfrm>
            <a:off x="2054615" y="1644948"/>
            <a:ext cx="926689" cy="361144"/>
            <a:chOff x="2144471" y="1857425"/>
            <a:chExt cx="1122579" cy="438175"/>
          </a:xfrm>
        </p:grpSpPr>
        <p:cxnSp>
          <p:nvCxnSpPr>
            <p:cNvPr id="1388" name="Google Shape;1388;p61"/>
            <p:cNvCxnSpPr/>
            <p:nvPr/>
          </p:nvCxnSpPr>
          <p:spPr>
            <a:xfrm>
              <a:off x="2514350" y="2095500"/>
              <a:ext cx="752700" cy="20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389" name="Google Shape;1389;p61"/>
            <p:cNvPicPr preferRelativeResize="0"/>
            <p:nvPr/>
          </p:nvPicPr>
          <p:blipFill rotWithShape="1">
            <a:blip r:embed="rId5">
              <a:alphaModFix/>
            </a:blip>
            <a:srcRect b="-10" l="-13704" r="78238" t="10"/>
            <a:stretch/>
          </p:blipFill>
          <p:spPr>
            <a:xfrm>
              <a:off x="2144471" y="1857425"/>
              <a:ext cx="276300" cy="182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0" name="Google Shape;1390;p61"/>
          <p:cNvGrpSpPr/>
          <p:nvPr/>
        </p:nvGrpSpPr>
        <p:grpSpPr>
          <a:xfrm>
            <a:off x="911968" y="2003867"/>
            <a:ext cx="2901270" cy="1651493"/>
            <a:chOff x="911968" y="2003867"/>
            <a:chExt cx="2901270" cy="1651493"/>
          </a:xfrm>
        </p:grpSpPr>
        <p:pic>
          <p:nvPicPr>
            <p:cNvPr id="1391" name="Google Shape;1391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23450" y="3518200"/>
              <a:ext cx="589788" cy="1371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92" name="Google Shape;1392;p61"/>
            <p:cNvGrpSpPr/>
            <p:nvPr/>
          </p:nvGrpSpPr>
          <p:grpSpPr>
            <a:xfrm>
              <a:off x="911968" y="2003867"/>
              <a:ext cx="2741520" cy="1514338"/>
              <a:chOff x="962533" y="2276475"/>
              <a:chExt cx="3070355" cy="1698450"/>
            </a:xfrm>
          </p:grpSpPr>
          <p:sp>
            <p:nvSpPr>
              <p:cNvPr id="1393" name="Google Shape;1393;p61"/>
              <p:cNvSpPr/>
              <p:nvPr/>
            </p:nvSpPr>
            <p:spPr>
              <a:xfrm>
                <a:off x="1167396" y="2276475"/>
                <a:ext cx="2785125" cy="1600125"/>
              </a:xfrm>
              <a:custGeom>
                <a:rect b="b" l="l" r="r" t="t"/>
                <a:pathLst>
                  <a:path extrusionOk="0" h="64005" w="111405">
                    <a:moveTo>
                      <a:pt x="27599" y="46863"/>
                    </a:moveTo>
                    <a:cubicBezTo>
                      <a:pt x="23026" y="41109"/>
                      <a:pt x="1801" y="18542"/>
                      <a:pt x="158" y="12338"/>
                    </a:cubicBezTo>
                    <a:cubicBezTo>
                      <a:pt x="-1485" y="6134"/>
                      <a:pt x="10034" y="11695"/>
                      <a:pt x="17743" y="9639"/>
                    </a:cubicBezTo>
                    <a:cubicBezTo>
                      <a:pt x="25453" y="7583"/>
                      <a:pt x="36093" y="0"/>
                      <a:pt x="46415" y="0"/>
                    </a:cubicBezTo>
                    <a:cubicBezTo>
                      <a:pt x="56737" y="0"/>
                      <a:pt x="74641" y="4691"/>
                      <a:pt x="79675" y="9639"/>
                    </a:cubicBezTo>
                    <a:cubicBezTo>
                      <a:pt x="84709" y="14587"/>
                      <a:pt x="73814" y="24677"/>
                      <a:pt x="76617" y="29689"/>
                    </a:cubicBezTo>
                    <a:cubicBezTo>
                      <a:pt x="79421" y="34702"/>
                      <a:pt x="90698" y="33995"/>
                      <a:pt x="96496" y="39714"/>
                    </a:cubicBezTo>
                    <a:cubicBezTo>
                      <a:pt x="102294" y="45433"/>
                      <a:pt x="108920" y="59957"/>
                      <a:pt x="111405" y="64005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94" name="Google Shape;1394;p61"/>
              <p:cNvSpPr/>
              <p:nvPr/>
            </p:nvSpPr>
            <p:spPr>
              <a:xfrm>
                <a:off x="3877488" y="3819525"/>
                <a:ext cx="155400" cy="1554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95" name="Google Shape;1395;p61"/>
              <p:cNvGrpSpPr/>
              <p:nvPr/>
            </p:nvGrpSpPr>
            <p:grpSpPr>
              <a:xfrm>
                <a:off x="962533" y="3348583"/>
                <a:ext cx="964267" cy="169142"/>
                <a:chOff x="5210933" y="3348583"/>
                <a:chExt cx="964267" cy="169142"/>
              </a:xfrm>
            </p:grpSpPr>
            <p:sp>
              <p:nvSpPr>
                <p:cNvPr id="1396" name="Google Shape;1396;p61"/>
                <p:cNvSpPr/>
                <p:nvPr/>
              </p:nvSpPr>
              <p:spPr>
                <a:xfrm>
                  <a:off x="6019800" y="3362325"/>
                  <a:ext cx="155400" cy="1554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1397" name="Google Shape;1397;p61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210933" y="3348583"/>
                  <a:ext cx="401098" cy="15383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id="1398" name="Google Shape;1398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6660" y="830176"/>
            <a:ext cx="3658148" cy="357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710" y="817851"/>
            <a:ext cx="3658148" cy="35710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0" name="Google Shape;1400;p61"/>
          <p:cNvGrpSpPr/>
          <p:nvPr/>
        </p:nvGrpSpPr>
        <p:grpSpPr>
          <a:xfrm>
            <a:off x="245697" y="830176"/>
            <a:ext cx="3658148" cy="3571097"/>
            <a:chOff x="245697" y="830176"/>
            <a:chExt cx="3658148" cy="3571097"/>
          </a:xfrm>
        </p:grpSpPr>
        <p:pic>
          <p:nvPicPr>
            <p:cNvPr id="1401" name="Google Shape;1401;p6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45697" y="830176"/>
              <a:ext cx="3658148" cy="35710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2" name="Google Shape;140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2499" y="970300"/>
              <a:ext cx="548640" cy="1371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03" name="Google Shape;1403;p6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5510" y="827376"/>
            <a:ext cx="3658148" cy="35710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4" name="Google Shape;1404;p61"/>
          <p:cNvGrpSpPr/>
          <p:nvPr/>
        </p:nvGrpSpPr>
        <p:grpSpPr>
          <a:xfrm>
            <a:off x="228610" y="836901"/>
            <a:ext cx="3658148" cy="3571097"/>
            <a:chOff x="228610" y="836901"/>
            <a:chExt cx="3658148" cy="3571097"/>
          </a:xfrm>
        </p:grpSpPr>
        <p:pic>
          <p:nvPicPr>
            <p:cNvPr id="1405" name="Google Shape;1405;p6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28610" y="836901"/>
              <a:ext cx="3658148" cy="35710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6" name="Google Shape;1406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1974" y="3325400"/>
              <a:ext cx="548640" cy="137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7" name="Google Shape;1407;p6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08975" y="3149403"/>
              <a:ext cx="123444" cy="1371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08" name="Google Shape;1408;p6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2147" y="830176"/>
            <a:ext cx="3658148" cy="35710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9" name="Google Shape;1409;p61"/>
          <p:cNvGrpSpPr/>
          <p:nvPr/>
        </p:nvGrpSpPr>
        <p:grpSpPr>
          <a:xfrm>
            <a:off x="-914353" y="831264"/>
            <a:ext cx="4840612" cy="4823935"/>
            <a:chOff x="3169453" y="970292"/>
            <a:chExt cx="5421225" cy="5410425"/>
          </a:xfrm>
        </p:grpSpPr>
        <p:cxnSp>
          <p:nvCxnSpPr>
            <p:cNvPr id="1410" name="Google Shape;1410;p61"/>
            <p:cNvCxnSpPr/>
            <p:nvPr/>
          </p:nvCxnSpPr>
          <p:spPr>
            <a:xfrm rot="-8100000">
              <a:off x="3699736" y="1500575"/>
              <a:ext cx="2560434" cy="2560434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411" name="Google Shape;1411;p61"/>
            <p:cNvCxnSpPr/>
            <p:nvPr/>
          </p:nvCxnSpPr>
          <p:spPr>
            <a:xfrm rot="-2700000">
              <a:off x="5499961" y="3290000"/>
              <a:ext cx="2560434" cy="2560434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pic>
          <p:nvPicPr>
            <p:cNvPr id="1412" name="Google Shape;1412;p6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190727" y="4651305"/>
              <a:ext cx="299392" cy="220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3" name="Google Shape;1413;p61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573428" y="1046500"/>
              <a:ext cx="320040" cy="2702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8" name="Google Shape;1418;p62"/>
          <p:cNvGrpSpPr/>
          <p:nvPr/>
        </p:nvGrpSpPr>
        <p:grpSpPr>
          <a:xfrm>
            <a:off x="311699" y="1426839"/>
            <a:ext cx="3053747" cy="2972001"/>
            <a:chOff x="65804" y="1222012"/>
            <a:chExt cx="3624626" cy="3449798"/>
          </a:xfrm>
        </p:grpSpPr>
        <p:pic>
          <p:nvPicPr>
            <p:cNvPr id="1419" name="Google Shape;1419;p62"/>
            <p:cNvPicPr preferRelativeResize="0"/>
            <p:nvPr/>
          </p:nvPicPr>
          <p:blipFill rotWithShape="1">
            <a:blip r:embed="rId3">
              <a:alphaModFix/>
            </a:blip>
            <a:srcRect b="1869" l="7295" r="0" t="1782"/>
            <a:stretch/>
          </p:blipFill>
          <p:spPr>
            <a:xfrm>
              <a:off x="490030" y="1222012"/>
              <a:ext cx="3200400" cy="31510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20" name="Google Shape;1420;p62"/>
            <p:cNvGrpSpPr/>
            <p:nvPr/>
          </p:nvGrpSpPr>
          <p:grpSpPr>
            <a:xfrm>
              <a:off x="797013" y="4419819"/>
              <a:ext cx="2460749" cy="251991"/>
              <a:chOff x="797013" y="4419819"/>
              <a:chExt cx="2460749" cy="251991"/>
            </a:xfrm>
          </p:grpSpPr>
          <p:pic>
            <p:nvPicPr>
              <p:cNvPr id="1421" name="Google Shape;1421;p6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97013" y="4425297"/>
                <a:ext cx="366262" cy="2410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2" name="Google Shape;1422;p6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833164" y="4425309"/>
                <a:ext cx="377361" cy="2410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3" name="Google Shape;1423;p6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880401" y="4419819"/>
                <a:ext cx="377361" cy="2519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24" name="Google Shape;1424;p62"/>
            <p:cNvGrpSpPr/>
            <p:nvPr/>
          </p:nvGrpSpPr>
          <p:grpSpPr>
            <a:xfrm>
              <a:off x="65804" y="1639495"/>
              <a:ext cx="377361" cy="2325028"/>
              <a:chOff x="65804" y="1639495"/>
              <a:chExt cx="377361" cy="2325028"/>
            </a:xfrm>
          </p:grpSpPr>
          <p:pic>
            <p:nvPicPr>
              <p:cNvPr id="1425" name="Google Shape;1425;p6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2">
                <a:off x="71354" y="1639495"/>
                <a:ext cx="366262" cy="2410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6" name="Google Shape;1426;p6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2">
                <a:off x="65804" y="2676007"/>
                <a:ext cx="377361" cy="2410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7" name="Google Shape;1427;p6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-2">
                <a:off x="65804" y="3712531"/>
                <a:ext cx="377361" cy="2519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428" name="Google Shape;1428;p62"/>
          <p:cNvSpPr txBox="1"/>
          <p:nvPr>
            <p:ph type="title"/>
          </p:nvPr>
        </p:nvSpPr>
        <p:spPr>
          <a:xfrm>
            <a:off x="460575" y="3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Tiling Phase Portraits </a:t>
            </a:r>
            <a:endParaRPr/>
          </a:p>
        </p:txBody>
      </p:sp>
      <p:grpSp>
        <p:nvGrpSpPr>
          <p:cNvPr id="1429" name="Google Shape;1429;p62"/>
          <p:cNvGrpSpPr/>
          <p:nvPr/>
        </p:nvGrpSpPr>
        <p:grpSpPr>
          <a:xfrm>
            <a:off x="707306" y="1476791"/>
            <a:ext cx="1729611" cy="1737774"/>
            <a:chOff x="621025" y="1081300"/>
            <a:chExt cx="2104150" cy="2075450"/>
          </a:xfrm>
        </p:grpSpPr>
        <p:sp>
          <p:nvSpPr>
            <p:cNvPr id="1430" name="Google Shape;1430;p62"/>
            <p:cNvSpPr/>
            <p:nvPr/>
          </p:nvSpPr>
          <p:spPr>
            <a:xfrm>
              <a:off x="621025" y="2150850"/>
              <a:ext cx="1015500" cy="1005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62"/>
            <p:cNvSpPr/>
            <p:nvPr/>
          </p:nvSpPr>
          <p:spPr>
            <a:xfrm>
              <a:off x="1679375" y="1081300"/>
              <a:ext cx="1045800" cy="1036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2" name="Google Shape;1432;p62"/>
          <p:cNvSpPr txBox="1"/>
          <p:nvPr/>
        </p:nvSpPr>
        <p:spPr>
          <a:xfrm>
            <a:off x="4105775" y="1248550"/>
            <a:ext cx="4802400" cy="5811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/>
              <a:t>A series of tiled phase portraits can be prepared</a:t>
            </a:r>
            <a:endParaRPr i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/>
              <a:t>for each time scale of interest</a:t>
            </a:r>
            <a:endParaRPr i="1" sz="1500"/>
          </a:p>
        </p:txBody>
      </p:sp>
      <p:grpSp>
        <p:nvGrpSpPr>
          <p:cNvPr id="1433" name="Google Shape;1433;p62"/>
          <p:cNvGrpSpPr/>
          <p:nvPr/>
        </p:nvGrpSpPr>
        <p:grpSpPr>
          <a:xfrm>
            <a:off x="3650614" y="1982913"/>
            <a:ext cx="2272563" cy="2598303"/>
            <a:chOff x="4178744" y="2150272"/>
            <a:chExt cx="2072183" cy="2372446"/>
          </a:xfrm>
        </p:grpSpPr>
        <p:grpSp>
          <p:nvGrpSpPr>
            <p:cNvPr id="1434" name="Google Shape;1434;p62"/>
            <p:cNvGrpSpPr/>
            <p:nvPr/>
          </p:nvGrpSpPr>
          <p:grpSpPr>
            <a:xfrm>
              <a:off x="4178744" y="2723112"/>
              <a:ext cx="1825477" cy="1799606"/>
              <a:chOff x="4315494" y="2816162"/>
              <a:chExt cx="1825477" cy="1799606"/>
            </a:xfrm>
          </p:grpSpPr>
          <p:grpSp>
            <p:nvGrpSpPr>
              <p:cNvPr id="1435" name="Google Shape;1435;p62"/>
              <p:cNvGrpSpPr/>
              <p:nvPr/>
            </p:nvGrpSpPr>
            <p:grpSpPr>
              <a:xfrm>
                <a:off x="4763867" y="4491940"/>
                <a:ext cx="1377103" cy="123828"/>
                <a:chOff x="667179" y="4419819"/>
                <a:chExt cx="2720472" cy="251991"/>
              </a:xfrm>
            </p:grpSpPr>
            <p:pic>
              <p:nvPicPr>
                <p:cNvPr id="1436" name="Google Shape;1436;p6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667179" y="4425297"/>
                  <a:ext cx="366262" cy="24103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37" name="Google Shape;1437;p6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1833164" y="4425309"/>
                  <a:ext cx="377361" cy="24103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38" name="Google Shape;1438;p62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3010290" y="4419819"/>
                  <a:ext cx="377361" cy="25199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39" name="Google Shape;1439;p62"/>
              <p:cNvGrpSpPr/>
              <p:nvPr/>
            </p:nvGrpSpPr>
            <p:grpSpPr>
              <a:xfrm flipH="1" rot="-5400000">
                <a:off x="3692423" y="3439232"/>
                <a:ext cx="1370574" cy="124433"/>
                <a:chOff x="667179" y="4419819"/>
                <a:chExt cx="2720472" cy="251991"/>
              </a:xfrm>
            </p:grpSpPr>
            <p:pic>
              <p:nvPicPr>
                <p:cNvPr id="1440" name="Google Shape;1440;p6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 flipH="1">
                  <a:off x="667179" y="4425297"/>
                  <a:ext cx="366262" cy="24103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41" name="Google Shape;1441;p6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 flipH="1">
                  <a:off x="1833164" y="4425309"/>
                  <a:ext cx="377361" cy="24103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42" name="Google Shape;1442;p62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 flipH="1">
                  <a:off x="3010290" y="4419819"/>
                  <a:ext cx="377361" cy="25199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443" name="Google Shape;1443;p62"/>
            <p:cNvGrpSpPr/>
            <p:nvPr/>
          </p:nvGrpSpPr>
          <p:grpSpPr>
            <a:xfrm>
              <a:off x="4498544" y="2150272"/>
              <a:ext cx="1633815" cy="194088"/>
              <a:chOff x="6965019" y="2079147"/>
              <a:chExt cx="1633815" cy="194088"/>
            </a:xfrm>
          </p:grpSpPr>
          <p:grpSp>
            <p:nvGrpSpPr>
              <p:cNvPr id="1444" name="Google Shape;1444;p62"/>
              <p:cNvGrpSpPr/>
              <p:nvPr/>
            </p:nvGrpSpPr>
            <p:grpSpPr>
              <a:xfrm>
                <a:off x="6965019" y="2092625"/>
                <a:ext cx="750462" cy="167131"/>
                <a:chOff x="4045794" y="1944706"/>
                <a:chExt cx="750462" cy="167131"/>
              </a:xfrm>
            </p:grpSpPr>
            <p:sp>
              <p:nvSpPr>
                <p:cNvPr id="1445" name="Google Shape;1445;p62"/>
                <p:cNvSpPr/>
                <p:nvPr/>
              </p:nvSpPr>
              <p:spPr>
                <a:xfrm>
                  <a:off x="4045794" y="1982521"/>
                  <a:ext cx="91500" cy="91500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1446" name="Google Shape;1446;p62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4255903" y="1944706"/>
                  <a:ext cx="540353" cy="16713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47" name="Google Shape;1447;p62"/>
              <p:cNvGrpSpPr/>
              <p:nvPr/>
            </p:nvGrpSpPr>
            <p:grpSpPr>
              <a:xfrm>
                <a:off x="7879332" y="2079147"/>
                <a:ext cx="719502" cy="194088"/>
                <a:chOff x="5493600" y="1931227"/>
                <a:chExt cx="719502" cy="194088"/>
              </a:xfrm>
            </p:grpSpPr>
            <p:sp>
              <p:nvSpPr>
                <p:cNvPr id="1448" name="Google Shape;1448;p62"/>
                <p:cNvSpPr/>
                <p:nvPr/>
              </p:nvSpPr>
              <p:spPr>
                <a:xfrm>
                  <a:off x="5493600" y="1982515"/>
                  <a:ext cx="91500" cy="91500"/>
                </a:xfrm>
                <a:prstGeom prst="diamond">
                  <a:avLst/>
                </a:prstGeom>
                <a:solidFill>
                  <a:srgbClr val="0000FF"/>
                </a:solidFill>
                <a:ln cap="flat" cmpd="sng" w="9525">
                  <a:solidFill>
                    <a:srgbClr val="0000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1449" name="Google Shape;1449;p62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5655318" y="1931227"/>
                  <a:ext cx="557784" cy="19408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1450" name="Google Shape;1450;p62"/>
            <p:cNvPicPr preferRelativeResize="0"/>
            <p:nvPr/>
          </p:nvPicPr>
          <p:blipFill rotWithShape="1">
            <a:blip r:embed="rId9">
              <a:alphaModFix/>
            </a:blip>
            <a:srcRect b="53548" l="54720" r="9626" t="11933"/>
            <a:stretch/>
          </p:blipFill>
          <p:spPr>
            <a:xfrm>
              <a:off x="4379976" y="2507112"/>
              <a:ext cx="1870951" cy="18113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1" name="Google Shape;1451;p62"/>
          <p:cNvGrpSpPr/>
          <p:nvPr/>
        </p:nvGrpSpPr>
        <p:grpSpPr>
          <a:xfrm>
            <a:off x="701225" y="970300"/>
            <a:ext cx="2612688" cy="2263625"/>
            <a:chOff x="703888" y="970300"/>
            <a:chExt cx="2612688" cy="2263625"/>
          </a:xfrm>
        </p:grpSpPr>
        <p:grpSp>
          <p:nvGrpSpPr>
            <p:cNvPr id="1452" name="Google Shape;1452;p62"/>
            <p:cNvGrpSpPr/>
            <p:nvPr/>
          </p:nvGrpSpPr>
          <p:grpSpPr>
            <a:xfrm>
              <a:off x="714975" y="970300"/>
              <a:ext cx="2601600" cy="456600"/>
              <a:chOff x="808425" y="1240425"/>
              <a:chExt cx="2601600" cy="456600"/>
            </a:xfrm>
          </p:grpSpPr>
          <p:sp>
            <p:nvSpPr>
              <p:cNvPr id="1453" name="Google Shape;1453;p62"/>
              <p:cNvSpPr txBox="1"/>
              <p:nvPr/>
            </p:nvSpPr>
            <p:spPr>
              <a:xfrm>
                <a:off x="808425" y="1240425"/>
                <a:ext cx="2601600" cy="456600"/>
              </a:xfrm>
              <a:prstGeom prst="rect">
                <a:avLst/>
              </a:prstGeom>
              <a:noFill/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1300"/>
              </a:p>
            </p:txBody>
          </p:sp>
          <p:grpSp>
            <p:nvGrpSpPr>
              <p:cNvPr id="1454" name="Google Shape;1454;p62"/>
              <p:cNvGrpSpPr/>
              <p:nvPr/>
            </p:nvGrpSpPr>
            <p:grpSpPr>
              <a:xfrm>
                <a:off x="879072" y="1322938"/>
                <a:ext cx="2492608" cy="317586"/>
                <a:chOff x="895693" y="1322938"/>
                <a:chExt cx="2492608" cy="317586"/>
              </a:xfrm>
            </p:grpSpPr>
            <p:pic>
              <p:nvPicPr>
                <p:cNvPr id="1455" name="Google Shape;1455;p62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0" l="38294" r="0" t="0"/>
                <a:stretch/>
              </p:blipFill>
              <p:spPr>
                <a:xfrm>
                  <a:off x="1974927" y="1503374"/>
                  <a:ext cx="1413374" cy="1371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456" name="Google Shape;1456;p62"/>
                <p:cNvGrpSpPr/>
                <p:nvPr/>
              </p:nvGrpSpPr>
              <p:grpSpPr>
                <a:xfrm>
                  <a:off x="895693" y="1322938"/>
                  <a:ext cx="1522476" cy="316937"/>
                  <a:chOff x="895693" y="1322938"/>
                  <a:chExt cx="1522476" cy="316937"/>
                </a:xfrm>
              </p:grpSpPr>
              <p:pic>
                <p:nvPicPr>
                  <p:cNvPr id="1457" name="Google Shape;1457;p62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95693" y="1322938"/>
                    <a:ext cx="1522476" cy="13716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458" name="Google Shape;1458;p62"/>
                  <p:cNvPicPr preferRelativeResize="0"/>
                  <p:nvPr/>
                </p:nvPicPr>
                <p:blipFill rotWithShape="1">
                  <a:blip r:embed="rId10">
                    <a:alphaModFix/>
                  </a:blip>
                  <a:srcRect b="10" l="0" r="61723" t="0"/>
                  <a:stretch/>
                </p:blipFill>
                <p:spPr>
                  <a:xfrm>
                    <a:off x="1109574" y="1502725"/>
                    <a:ext cx="876725" cy="1371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sp>
          <p:nvSpPr>
            <p:cNvPr id="1459" name="Google Shape;1459;p62"/>
            <p:cNvSpPr txBox="1"/>
            <p:nvPr/>
          </p:nvSpPr>
          <p:spPr>
            <a:xfrm>
              <a:off x="1580313" y="1461275"/>
              <a:ext cx="858900" cy="884100"/>
            </a:xfrm>
            <a:prstGeom prst="rect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300"/>
            </a:p>
          </p:txBody>
        </p:sp>
        <p:sp>
          <p:nvSpPr>
            <p:cNvPr id="1460" name="Google Shape;1460;p62"/>
            <p:cNvSpPr txBox="1"/>
            <p:nvPr/>
          </p:nvSpPr>
          <p:spPr>
            <a:xfrm>
              <a:off x="703888" y="2349825"/>
              <a:ext cx="876600" cy="884100"/>
            </a:xfrm>
            <a:prstGeom prst="rect">
              <a:avLst/>
            </a:prstGeom>
            <a:noFill/>
            <a:ln cap="flat" cmpd="sng" w="19050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300"/>
            </a:p>
          </p:txBody>
        </p:sp>
      </p:grpSp>
      <p:grpSp>
        <p:nvGrpSpPr>
          <p:cNvPr id="1461" name="Google Shape;1461;p62"/>
          <p:cNvGrpSpPr/>
          <p:nvPr/>
        </p:nvGrpSpPr>
        <p:grpSpPr>
          <a:xfrm>
            <a:off x="1578360" y="2350005"/>
            <a:ext cx="1735617" cy="1756126"/>
            <a:chOff x="1679363" y="2135476"/>
            <a:chExt cx="2111456" cy="2097368"/>
          </a:xfrm>
        </p:grpSpPr>
        <p:sp>
          <p:nvSpPr>
            <p:cNvPr id="1462" name="Google Shape;1462;p62"/>
            <p:cNvSpPr/>
            <p:nvPr/>
          </p:nvSpPr>
          <p:spPr>
            <a:xfrm>
              <a:off x="1679363" y="3226944"/>
              <a:ext cx="1015500" cy="1005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62"/>
            <p:cNvSpPr/>
            <p:nvPr/>
          </p:nvSpPr>
          <p:spPr>
            <a:xfrm>
              <a:off x="2745019" y="2135476"/>
              <a:ext cx="1045800" cy="1036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4" name="Google Shape;1464;p62"/>
          <p:cNvGrpSpPr/>
          <p:nvPr/>
        </p:nvGrpSpPr>
        <p:grpSpPr>
          <a:xfrm>
            <a:off x="326168" y="2350006"/>
            <a:ext cx="3336225" cy="2612603"/>
            <a:chOff x="326168" y="2350006"/>
            <a:chExt cx="3336225" cy="2612603"/>
          </a:xfrm>
        </p:grpSpPr>
        <p:grpSp>
          <p:nvGrpSpPr>
            <p:cNvPr id="1465" name="Google Shape;1465;p62"/>
            <p:cNvGrpSpPr/>
            <p:nvPr/>
          </p:nvGrpSpPr>
          <p:grpSpPr>
            <a:xfrm>
              <a:off x="326168" y="4456809"/>
              <a:ext cx="3336225" cy="505800"/>
              <a:chOff x="311700" y="4427800"/>
              <a:chExt cx="3336225" cy="505800"/>
            </a:xfrm>
          </p:grpSpPr>
          <p:sp>
            <p:nvSpPr>
              <p:cNvPr id="1466" name="Google Shape;1466;p62"/>
              <p:cNvSpPr/>
              <p:nvPr/>
            </p:nvSpPr>
            <p:spPr>
              <a:xfrm>
                <a:off x="383625" y="4429300"/>
                <a:ext cx="3264300" cy="502800"/>
              </a:xfrm>
              <a:prstGeom prst="rect">
                <a:avLst/>
              </a:prstGeom>
              <a:noFill/>
              <a:ln cap="flat" cmpd="sng" w="952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67" name="Google Shape;1467;p62"/>
              <p:cNvGrpSpPr/>
              <p:nvPr/>
            </p:nvGrpSpPr>
            <p:grpSpPr>
              <a:xfrm>
                <a:off x="311700" y="4427800"/>
                <a:ext cx="3268775" cy="505800"/>
                <a:chOff x="311700" y="4427800"/>
                <a:chExt cx="3268775" cy="505800"/>
              </a:xfrm>
            </p:grpSpPr>
            <p:sp>
              <p:nvSpPr>
                <p:cNvPr id="1468" name="Google Shape;1468;p62"/>
                <p:cNvSpPr txBox="1"/>
                <p:nvPr/>
              </p:nvSpPr>
              <p:spPr>
                <a:xfrm>
                  <a:off x="311700" y="4427800"/>
                  <a:ext cx="2129100" cy="50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" sz="1200"/>
                    <a:t>Convey different information </a:t>
                  </a:r>
                  <a:br>
                    <a:rPr i="1" lang="en" sz="1200"/>
                  </a:br>
                  <a:r>
                    <a:rPr i="1" lang="en" sz="1200"/>
                    <a:t>in corresponding tiles</a:t>
                  </a:r>
                  <a:endParaRPr i="1" sz="1200"/>
                </a:p>
              </p:txBody>
            </p:sp>
            <p:sp>
              <p:nvSpPr>
                <p:cNvPr id="1469" name="Google Shape;1469;p62"/>
                <p:cNvSpPr txBox="1"/>
                <p:nvPr/>
              </p:nvSpPr>
              <p:spPr>
                <a:xfrm>
                  <a:off x="2288375" y="4427800"/>
                  <a:ext cx="1292100" cy="50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-304800" lvl="0" marL="45720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200"/>
                    <a:buChar char="●"/>
                  </a:pPr>
                  <a:r>
                    <a:rPr i="1" lang="en" sz="1200">
                      <a:solidFill>
                        <a:schemeClr val="dk2"/>
                      </a:solidFill>
                    </a:rPr>
                    <a:t>Graphs</a:t>
                  </a:r>
                  <a:endParaRPr i="1" sz="1200">
                    <a:solidFill>
                      <a:schemeClr val="dk2"/>
                    </a:solidFill>
                  </a:endParaRPr>
                </a:p>
                <a:p>
                  <a:pPr indent="-304800" lvl="0" marL="45720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200"/>
                    <a:buChar char="●"/>
                  </a:pPr>
                  <a:r>
                    <a:rPr i="1" lang="en" sz="1200">
                      <a:solidFill>
                        <a:schemeClr val="dk2"/>
                      </a:solidFill>
                    </a:rPr>
                    <a:t>Statistics</a:t>
                  </a:r>
                  <a:endParaRPr i="1" sz="1200">
                    <a:solidFill>
                      <a:schemeClr val="dk2"/>
                    </a:solidFill>
                  </a:endParaRPr>
                </a:p>
              </p:txBody>
            </p:sp>
          </p:grpSp>
        </p:grpSp>
        <p:sp>
          <p:nvSpPr>
            <p:cNvPr id="1470" name="Google Shape;1470;p62"/>
            <p:cNvSpPr/>
            <p:nvPr/>
          </p:nvSpPr>
          <p:spPr>
            <a:xfrm>
              <a:off x="2436925" y="2350006"/>
              <a:ext cx="879600" cy="871800"/>
            </a:xfrm>
            <a:prstGeom prst="rect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62"/>
            <p:cNvSpPr/>
            <p:nvPr/>
          </p:nvSpPr>
          <p:spPr>
            <a:xfrm>
              <a:off x="1578125" y="3221881"/>
              <a:ext cx="858900" cy="884100"/>
            </a:xfrm>
            <a:prstGeom prst="rect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2" name="Google Shape;1472;p62"/>
          <p:cNvGrpSpPr/>
          <p:nvPr/>
        </p:nvGrpSpPr>
        <p:grpSpPr>
          <a:xfrm>
            <a:off x="5912975" y="1985273"/>
            <a:ext cx="2995378" cy="2593824"/>
            <a:chOff x="5912975" y="1985273"/>
            <a:chExt cx="2995378" cy="2593824"/>
          </a:xfrm>
        </p:grpSpPr>
        <p:grpSp>
          <p:nvGrpSpPr>
            <p:cNvPr id="1473" name="Google Shape;1473;p62"/>
            <p:cNvGrpSpPr/>
            <p:nvPr/>
          </p:nvGrpSpPr>
          <p:grpSpPr>
            <a:xfrm>
              <a:off x="6546043" y="1985273"/>
              <a:ext cx="2362311" cy="2593824"/>
              <a:chOff x="6754327" y="2151303"/>
              <a:chExt cx="2154017" cy="2368357"/>
            </a:xfrm>
          </p:grpSpPr>
          <p:pic>
            <p:nvPicPr>
              <p:cNvPr id="1474" name="Google Shape;1474;p62"/>
              <p:cNvPicPr preferRelativeResize="0"/>
              <p:nvPr/>
            </p:nvPicPr>
            <p:blipFill rotWithShape="1">
              <a:blip r:embed="rId9">
                <a:alphaModFix/>
              </a:blip>
              <a:srcRect b="12354" l="12250" r="52096" t="53127"/>
              <a:stretch/>
            </p:blipFill>
            <p:spPr>
              <a:xfrm>
                <a:off x="7037394" y="2507131"/>
                <a:ext cx="1870951" cy="181134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475" name="Google Shape;1475;p62"/>
              <p:cNvGrpSpPr/>
              <p:nvPr/>
            </p:nvGrpSpPr>
            <p:grpSpPr>
              <a:xfrm>
                <a:off x="7053212" y="2151303"/>
                <a:ext cx="1839323" cy="192024"/>
                <a:chOff x="6973437" y="2303703"/>
                <a:chExt cx="1839323" cy="192024"/>
              </a:xfrm>
            </p:grpSpPr>
            <p:grpSp>
              <p:nvGrpSpPr>
                <p:cNvPr id="1476" name="Google Shape;1476;p62"/>
                <p:cNvGrpSpPr/>
                <p:nvPr/>
              </p:nvGrpSpPr>
              <p:grpSpPr>
                <a:xfrm>
                  <a:off x="6973437" y="2315760"/>
                  <a:ext cx="750461" cy="165354"/>
                  <a:chOff x="6973437" y="2302438"/>
                  <a:chExt cx="750461" cy="165354"/>
                </a:xfrm>
              </p:grpSpPr>
              <p:sp>
                <p:nvSpPr>
                  <p:cNvPr id="1477" name="Google Shape;1477;p62"/>
                  <p:cNvSpPr/>
                  <p:nvPr/>
                </p:nvSpPr>
                <p:spPr>
                  <a:xfrm>
                    <a:off x="6973437" y="2339371"/>
                    <a:ext cx="91500" cy="91500"/>
                  </a:xfrm>
                  <a:prstGeom prst="ellipse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pic>
                <p:nvPicPr>
                  <p:cNvPr id="1478" name="Google Shape;1478;p62"/>
                  <p:cNvPicPr preferRelativeResize="0"/>
                  <p:nvPr/>
                </p:nvPicPr>
                <p:blipFill>
                  <a:blip r:embed="rId12">
                    <a:alphaModFix/>
                  </a:blip>
                  <a:stretch>
                    <a:fillRect/>
                  </a:stretch>
                </p:blipFill>
                <p:spPr>
                  <a:xfrm>
                    <a:off x="7178375" y="2302438"/>
                    <a:ext cx="545523" cy="1653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479" name="Google Shape;1479;p62"/>
                <p:cNvGrpSpPr/>
                <p:nvPr/>
              </p:nvGrpSpPr>
              <p:grpSpPr>
                <a:xfrm>
                  <a:off x="7881462" y="2303703"/>
                  <a:ext cx="931297" cy="192024"/>
                  <a:chOff x="8070393" y="2289090"/>
                  <a:chExt cx="931297" cy="192024"/>
                </a:xfrm>
              </p:grpSpPr>
              <p:sp>
                <p:nvSpPr>
                  <p:cNvPr id="1480" name="Google Shape;1480;p62"/>
                  <p:cNvSpPr/>
                  <p:nvPr/>
                </p:nvSpPr>
                <p:spPr>
                  <a:xfrm>
                    <a:off x="8070393" y="2339353"/>
                    <a:ext cx="91500" cy="91500"/>
                  </a:xfrm>
                  <a:prstGeom prst="diamond">
                    <a:avLst/>
                  </a:prstGeom>
                  <a:solidFill>
                    <a:srgbClr val="0000FF"/>
                  </a:solidFill>
                  <a:ln cap="flat" cmpd="sng" w="9525">
                    <a:solidFill>
                      <a:srgbClr val="0000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pic>
                <p:nvPicPr>
                  <p:cNvPr id="1481" name="Google Shape;1481;p62"/>
                  <p:cNvPicPr preferRelativeResize="0"/>
                  <p:nvPr/>
                </p:nvPicPr>
                <p:blipFill>
                  <a:blip r:embed="rId13">
                    <a:alphaModFix/>
                  </a:blip>
                  <a:stretch>
                    <a:fillRect/>
                  </a:stretch>
                </p:blipFill>
                <p:spPr>
                  <a:xfrm>
                    <a:off x="8227400" y="2289090"/>
                    <a:ext cx="774290" cy="192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1482" name="Google Shape;1482;p62"/>
              <p:cNvGrpSpPr/>
              <p:nvPr/>
            </p:nvGrpSpPr>
            <p:grpSpPr>
              <a:xfrm>
                <a:off x="6754327" y="2718902"/>
                <a:ext cx="1907098" cy="1800757"/>
                <a:chOff x="6617577" y="2803540"/>
                <a:chExt cx="1907098" cy="1800757"/>
              </a:xfrm>
            </p:grpSpPr>
            <p:grpSp>
              <p:nvGrpSpPr>
                <p:cNvPr id="1483" name="Google Shape;1483;p62"/>
                <p:cNvGrpSpPr/>
                <p:nvPr/>
              </p:nvGrpSpPr>
              <p:grpSpPr>
                <a:xfrm>
                  <a:off x="7147573" y="4480468"/>
                  <a:ext cx="1377103" cy="123828"/>
                  <a:chOff x="828430" y="4415775"/>
                  <a:chExt cx="2720472" cy="251991"/>
                </a:xfrm>
              </p:grpSpPr>
              <p:pic>
                <p:nvPicPr>
                  <p:cNvPr id="1484" name="Google Shape;1484;p62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828430" y="4421253"/>
                    <a:ext cx="366262" cy="24103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485" name="Google Shape;1485;p62"/>
                  <p:cNvPicPr preferRelativeResize="0"/>
                  <p:nvPr/>
                </p:nvPicPr>
                <p:blipFill>
                  <a:blip r:embed="rId5">
                    <a:alphaModFix/>
                  </a:blip>
                  <a:stretch>
                    <a:fillRect/>
                  </a:stretch>
                </p:blipFill>
                <p:spPr>
                  <a:xfrm>
                    <a:off x="1994414" y="4421265"/>
                    <a:ext cx="377361" cy="24103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486" name="Google Shape;1486;p62"/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3171541" y="4415775"/>
                    <a:ext cx="377361" cy="2519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487" name="Google Shape;1487;p62"/>
                <p:cNvGrpSpPr/>
                <p:nvPr/>
              </p:nvGrpSpPr>
              <p:grpSpPr>
                <a:xfrm flipH="1" rot="-5400000">
                  <a:off x="5994507" y="3426610"/>
                  <a:ext cx="1370574" cy="124433"/>
                  <a:chOff x="667179" y="4419819"/>
                  <a:chExt cx="2720472" cy="251991"/>
                </a:xfrm>
              </p:grpSpPr>
              <p:pic>
                <p:nvPicPr>
                  <p:cNvPr id="1488" name="Google Shape;1488;p62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 flipH="1">
                    <a:off x="667179" y="4425297"/>
                    <a:ext cx="366262" cy="24103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489" name="Google Shape;1489;p62"/>
                  <p:cNvPicPr preferRelativeResize="0"/>
                  <p:nvPr/>
                </p:nvPicPr>
                <p:blipFill>
                  <a:blip r:embed="rId5">
                    <a:alphaModFix/>
                  </a:blip>
                  <a:stretch>
                    <a:fillRect/>
                  </a:stretch>
                </p:blipFill>
                <p:spPr>
                  <a:xfrm flipH="1">
                    <a:off x="1833164" y="4425309"/>
                    <a:ext cx="377361" cy="24103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490" name="Google Shape;1490;p62"/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 flipH="1">
                    <a:off x="3010290" y="4419819"/>
                    <a:ext cx="377361" cy="2519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cxnSp>
          <p:nvCxnSpPr>
            <p:cNvPr id="1491" name="Google Shape;1491;p62"/>
            <p:cNvCxnSpPr/>
            <p:nvPr/>
          </p:nvCxnSpPr>
          <p:spPr>
            <a:xfrm flipH="1" rot="10800000">
              <a:off x="5912975" y="2088975"/>
              <a:ext cx="884700" cy="33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6" name="Google Shape;1496;p63"/>
          <p:cNvPicPr preferRelativeResize="0"/>
          <p:nvPr/>
        </p:nvPicPr>
        <p:blipFill rotWithShape="1">
          <a:blip r:embed="rId3">
            <a:alphaModFix/>
          </a:blip>
          <a:srcRect b="0" l="68314" r="0" t="57323"/>
          <a:stretch/>
        </p:blipFill>
        <p:spPr>
          <a:xfrm>
            <a:off x="4748096" y="2874231"/>
            <a:ext cx="1051073" cy="187554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63"/>
          <p:cNvSpPr txBox="1"/>
          <p:nvPr>
            <p:ph type="title"/>
          </p:nvPr>
        </p:nvSpPr>
        <p:spPr>
          <a:xfrm>
            <a:off x="182850" y="151600"/>
            <a:ext cx="87783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Post-processing the Solution</a:t>
            </a:r>
            <a:endParaRPr/>
          </a:p>
        </p:txBody>
      </p:sp>
      <p:cxnSp>
        <p:nvCxnSpPr>
          <p:cNvPr id="1498" name="Google Shape;1498;p63"/>
          <p:cNvCxnSpPr/>
          <p:nvPr/>
        </p:nvCxnSpPr>
        <p:spPr>
          <a:xfrm flipH="1">
            <a:off x="2129100" y="970307"/>
            <a:ext cx="9000" cy="41148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99" name="Google Shape;1499;p63"/>
          <p:cNvGrpSpPr/>
          <p:nvPr/>
        </p:nvGrpSpPr>
        <p:grpSpPr>
          <a:xfrm>
            <a:off x="46075" y="953800"/>
            <a:ext cx="2098800" cy="502203"/>
            <a:chOff x="427075" y="967911"/>
            <a:chExt cx="2098800" cy="502203"/>
          </a:xfrm>
        </p:grpSpPr>
        <p:sp>
          <p:nvSpPr>
            <p:cNvPr id="1500" name="Google Shape;1500;p63"/>
            <p:cNvSpPr txBox="1"/>
            <p:nvPr/>
          </p:nvSpPr>
          <p:spPr>
            <a:xfrm>
              <a:off x="427075" y="967911"/>
              <a:ext cx="2098800" cy="2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1. Computing fluxes</a:t>
              </a:r>
              <a:endParaRPr b="1"/>
            </a:p>
          </p:txBody>
        </p:sp>
        <p:pic>
          <p:nvPicPr>
            <p:cNvPr id="1501" name="Google Shape;1501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0045" y="1241514"/>
              <a:ext cx="1275360" cy="228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2" name="Google Shape;1502;p63"/>
          <p:cNvGrpSpPr/>
          <p:nvPr/>
        </p:nvGrpSpPr>
        <p:grpSpPr>
          <a:xfrm>
            <a:off x="106424" y="1657730"/>
            <a:ext cx="1888212" cy="3190573"/>
            <a:chOff x="487424" y="1657730"/>
            <a:chExt cx="1888212" cy="3190573"/>
          </a:xfrm>
        </p:grpSpPr>
        <p:grpSp>
          <p:nvGrpSpPr>
            <p:cNvPr id="1503" name="Google Shape;1503;p63"/>
            <p:cNvGrpSpPr/>
            <p:nvPr/>
          </p:nvGrpSpPr>
          <p:grpSpPr>
            <a:xfrm>
              <a:off x="487424" y="1657730"/>
              <a:ext cx="1888212" cy="1432592"/>
              <a:chOff x="697505" y="1440635"/>
              <a:chExt cx="1745920" cy="1333139"/>
            </a:xfrm>
          </p:grpSpPr>
          <p:sp>
            <p:nvSpPr>
              <p:cNvPr id="1504" name="Google Shape;1504;p63"/>
              <p:cNvSpPr txBox="1"/>
              <p:nvPr/>
            </p:nvSpPr>
            <p:spPr>
              <a:xfrm>
                <a:off x="697505" y="1974401"/>
                <a:ext cx="384600" cy="21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000">
                    <a:solidFill>
                      <a:srgbClr val="434343"/>
                    </a:solidFill>
                  </a:rPr>
                  <a:t>stst</a:t>
                </a:r>
                <a:endParaRPr i="1" sz="1000">
                  <a:solidFill>
                    <a:srgbClr val="434343"/>
                  </a:solidFill>
                </a:endParaRPr>
              </a:p>
            </p:txBody>
          </p:sp>
          <p:sp>
            <p:nvSpPr>
              <p:cNvPr id="1505" name="Google Shape;1505;p63"/>
              <p:cNvSpPr txBox="1"/>
              <p:nvPr/>
            </p:nvSpPr>
            <p:spPr>
              <a:xfrm>
                <a:off x="945525" y="2393975"/>
                <a:ext cx="1497900" cy="37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>
                    <a:solidFill>
                      <a:srgbClr val="980000"/>
                    </a:solidFill>
                  </a:rPr>
                  <a:t>Time profiles</a:t>
                </a:r>
                <a:endParaRPr i="1">
                  <a:solidFill>
                    <a:srgbClr val="980000"/>
                  </a:solidFill>
                </a:endParaRPr>
              </a:p>
            </p:txBody>
          </p:sp>
          <p:pic>
            <p:nvPicPr>
              <p:cNvPr id="1506" name="Google Shape;1506;p6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228425" y="2422600"/>
                <a:ext cx="41148" cy="822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7" name="Google Shape;1507;p6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74338" y="1641694"/>
                <a:ext cx="99487" cy="80738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508" name="Google Shape;1508;p63"/>
              <p:cNvCxnSpPr/>
              <p:nvPr/>
            </p:nvCxnSpPr>
            <p:spPr>
              <a:xfrm flipH="1" rot="10800000">
                <a:off x="1050409" y="1440635"/>
                <a:ext cx="9000" cy="8883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509" name="Google Shape;1509;p63"/>
              <p:cNvCxnSpPr/>
              <p:nvPr/>
            </p:nvCxnSpPr>
            <p:spPr>
              <a:xfrm>
                <a:off x="1045346" y="2320392"/>
                <a:ext cx="1263600" cy="11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510" name="Google Shape;1510;p63"/>
              <p:cNvCxnSpPr/>
              <p:nvPr/>
            </p:nvCxnSpPr>
            <p:spPr>
              <a:xfrm>
                <a:off x="1045346" y="2148421"/>
                <a:ext cx="1263600" cy="1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4343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11" name="Google Shape;1511;p63"/>
              <p:cNvSpPr/>
              <p:nvPr/>
            </p:nvSpPr>
            <p:spPr>
              <a:xfrm>
                <a:off x="1052051" y="1621944"/>
                <a:ext cx="1200388" cy="540650"/>
              </a:xfrm>
              <a:custGeom>
                <a:rect b="b" l="l" r="r" t="t"/>
                <a:pathLst>
                  <a:path extrusionOk="0" h="21626" w="55819">
                    <a:moveTo>
                      <a:pt x="0" y="0"/>
                    </a:moveTo>
                    <a:cubicBezTo>
                      <a:pt x="2289" y="2776"/>
                      <a:pt x="4433" y="13054"/>
                      <a:pt x="13736" y="16658"/>
                    </a:cubicBezTo>
                    <a:cubicBezTo>
                      <a:pt x="23039" y="20262"/>
                      <a:pt x="48805" y="20798"/>
                      <a:pt x="55819" y="21626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1512" name="Google Shape;1512;p63"/>
            <p:cNvGrpSpPr/>
            <p:nvPr/>
          </p:nvGrpSpPr>
          <p:grpSpPr>
            <a:xfrm>
              <a:off x="659247" y="3418899"/>
              <a:ext cx="1697000" cy="1429404"/>
              <a:chOff x="328432" y="3418899"/>
              <a:chExt cx="1718655" cy="1429404"/>
            </a:xfrm>
          </p:grpSpPr>
          <p:sp>
            <p:nvSpPr>
              <p:cNvPr id="1513" name="Google Shape;1513;p63"/>
              <p:cNvSpPr txBox="1"/>
              <p:nvPr/>
            </p:nvSpPr>
            <p:spPr>
              <a:xfrm>
                <a:off x="406387" y="4440302"/>
                <a:ext cx="1640700" cy="4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>
                    <a:solidFill>
                      <a:srgbClr val="980000"/>
                    </a:solidFill>
                  </a:rPr>
                  <a:t>Phase portraits</a:t>
                </a:r>
                <a:endParaRPr i="1">
                  <a:solidFill>
                    <a:srgbClr val="980000"/>
                  </a:solidFill>
                </a:endParaRPr>
              </a:p>
            </p:txBody>
          </p:sp>
          <p:grpSp>
            <p:nvGrpSpPr>
              <p:cNvPr id="1514" name="Google Shape;1514;p63"/>
              <p:cNvGrpSpPr/>
              <p:nvPr/>
            </p:nvGrpSpPr>
            <p:grpSpPr>
              <a:xfrm>
                <a:off x="328432" y="3418899"/>
                <a:ext cx="1577142" cy="1140764"/>
                <a:chOff x="404632" y="3418899"/>
                <a:chExt cx="1577142" cy="1140764"/>
              </a:xfrm>
            </p:grpSpPr>
            <p:pic>
              <p:nvPicPr>
                <p:cNvPr id="1515" name="Google Shape;1515;p63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1562449" y="4210127"/>
                  <a:ext cx="351820" cy="750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16" name="Google Shape;1516;p63"/>
                <p:cNvSpPr/>
                <p:nvPr/>
              </p:nvSpPr>
              <p:spPr>
                <a:xfrm>
                  <a:off x="749506" y="3580537"/>
                  <a:ext cx="987884" cy="550283"/>
                </a:xfrm>
                <a:custGeom>
                  <a:rect b="b" l="l" r="r" t="t"/>
                  <a:pathLst>
                    <a:path extrusionOk="0" h="64005" w="111405">
                      <a:moveTo>
                        <a:pt x="27599" y="46863"/>
                      </a:moveTo>
                      <a:cubicBezTo>
                        <a:pt x="23026" y="41109"/>
                        <a:pt x="1801" y="18542"/>
                        <a:pt x="158" y="12338"/>
                      </a:cubicBezTo>
                      <a:cubicBezTo>
                        <a:pt x="-1485" y="6134"/>
                        <a:pt x="10034" y="11695"/>
                        <a:pt x="17743" y="9639"/>
                      </a:cubicBezTo>
                      <a:cubicBezTo>
                        <a:pt x="25453" y="7583"/>
                        <a:pt x="36093" y="0"/>
                        <a:pt x="46415" y="0"/>
                      </a:cubicBezTo>
                      <a:cubicBezTo>
                        <a:pt x="56737" y="0"/>
                        <a:pt x="74641" y="4691"/>
                        <a:pt x="79675" y="9639"/>
                      </a:cubicBezTo>
                      <a:cubicBezTo>
                        <a:pt x="84709" y="14587"/>
                        <a:pt x="73814" y="24677"/>
                        <a:pt x="76617" y="29689"/>
                      </a:cubicBezTo>
                      <a:cubicBezTo>
                        <a:pt x="79421" y="34702"/>
                        <a:pt x="90698" y="33995"/>
                        <a:pt x="96496" y="39714"/>
                      </a:cubicBezTo>
                      <a:cubicBezTo>
                        <a:pt x="102294" y="45433"/>
                        <a:pt x="108920" y="59957"/>
                        <a:pt x="111405" y="64005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517" name="Google Shape;1517;p63"/>
                <p:cNvSpPr/>
                <p:nvPr/>
              </p:nvSpPr>
              <p:spPr>
                <a:xfrm>
                  <a:off x="1710793" y="4111132"/>
                  <a:ext cx="55200" cy="534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8" name="Google Shape;1518;p63"/>
                <p:cNvSpPr/>
                <p:nvPr/>
              </p:nvSpPr>
              <p:spPr>
                <a:xfrm>
                  <a:off x="963750" y="3953918"/>
                  <a:ext cx="55200" cy="534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1519" name="Google Shape;1519;p63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676839" y="3949193"/>
                  <a:ext cx="213638" cy="750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520" name="Google Shape;1520;p63"/>
                <p:cNvCxnSpPr/>
                <p:nvPr/>
              </p:nvCxnSpPr>
              <p:spPr>
                <a:xfrm flipH="1" rot="10800000">
                  <a:off x="597267" y="3418899"/>
                  <a:ext cx="9900" cy="9546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  <p:pic>
              <p:nvPicPr>
                <p:cNvPr id="1521" name="Google Shape;1521;p63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1872807" y="4472901"/>
                  <a:ext cx="108968" cy="867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22" name="Google Shape;1522;p63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404632" y="3627471"/>
                  <a:ext cx="108968" cy="1056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523" name="Google Shape;1523;p63"/>
                <p:cNvCxnSpPr/>
                <p:nvPr/>
              </p:nvCxnSpPr>
              <p:spPr>
                <a:xfrm rot="10800000">
                  <a:off x="658419" y="3733735"/>
                  <a:ext cx="147900" cy="175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6666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  <p:cxnSp>
              <p:nvCxnSpPr>
                <p:cNvPr id="1524" name="Google Shape;1524;p63"/>
                <p:cNvCxnSpPr/>
                <p:nvPr/>
              </p:nvCxnSpPr>
              <p:spPr>
                <a:xfrm flipH="1" rot="10800000">
                  <a:off x="796725" y="3533936"/>
                  <a:ext cx="225300" cy="99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6666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  <p:cxnSp>
              <p:nvCxnSpPr>
                <p:cNvPr id="1525" name="Google Shape;1525;p63"/>
                <p:cNvCxnSpPr/>
                <p:nvPr/>
              </p:nvCxnSpPr>
              <p:spPr>
                <a:xfrm flipH="1">
                  <a:off x="1534239" y="3730531"/>
                  <a:ext cx="45600" cy="12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6666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  <p:cxnSp>
              <p:nvCxnSpPr>
                <p:cNvPr id="1526" name="Google Shape;1526;p63"/>
                <p:cNvCxnSpPr/>
                <p:nvPr/>
              </p:nvCxnSpPr>
              <p:spPr>
                <a:xfrm>
                  <a:off x="1750481" y="3953536"/>
                  <a:ext cx="109800" cy="18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6666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  <p:cxnSp>
              <p:nvCxnSpPr>
                <p:cNvPr id="1527" name="Google Shape;1527;p63"/>
                <p:cNvCxnSpPr/>
                <p:nvPr/>
              </p:nvCxnSpPr>
              <p:spPr>
                <a:xfrm>
                  <a:off x="1262173" y="3507476"/>
                  <a:ext cx="276900" cy="72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6666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  <p:pic>
              <p:nvPicPr>
                <p:cNvPr id="1528" name="Google Shape;1528;p63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-10" l="-13704" r="78238" t="10"/>
                <a:stretch/>
              </p:blipFill>
              <p:spPr>
                <a:xfrm>
                  <a:off x="1126090" y="3421541"/>
                  <a:ext cx="101654" cy="660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529" name="Google Shape;1529;p63"/>
                <p:cNvCxnSpPr/>
                <p:nvPr/>
              </p:nvCxnSpPr>
              <p:spPr>
                <a:xfrm>
                  <a:off x="592052" y="4369827"/>
                  <a:ext cx="1383900" cy="126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</p:grpSp>
        </p:grpSp>
      </p:grpSp>
      <p:pic>
        <p:nvPicPr>
          <p:cNvPr id="1530" name="Google Shape;1530;p63"/>
          <p:cNvPicPr preferRelativeResize="0"/>
          <p:nvPr/>
        </p:nvPicPr>
        <p:blipFill rotWithShape="1">
          <a:blip r:embed="rId11">
            <a:alphaModFix/>
          </a:blip>
          <a:srcRect b="50014" l="0" r="29323" t="0"/>
          <a:stretch/>
        </p:blipFill>
        <p:spPr>
          <a:xfrm>
            <a:off x="2371194" y="3614342"/>
            <a:ext cx="2167492" cy="657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1" name="Google Shape;1531;p63"/>
          <p:cNvGrpSpPr/>
          <p:nvPr/>
        </p:nvGrpSpPr>
        <p:grpSpPr>
          <a:xfrm>
            <a:off x="2371002" y="4336156"/>
            <a:ext cx="3260944" cy="726292"/>
            <a:chOff x="3077638" y="4232431"/>
            <a:chExt cx="2904814" cy="650101"/>
          </a:xfrm>
        </p:grpSpPr>
        <p:pic>
          <p:nvPicPr>
            <p:cNvPr id="1532" name="Google Shape;1532;p63"/>
            <p:cNvPicPr preferRelativeResize="0"/>
            <p:nvPr/>
          </p:nvPicPr>
          <p:blipFill rotWithShape="1">
            <a:blip r:embed="rId11">
              <a:alphaModFix/>
            </a:blip>
            <a:srcRect b="0" l="70254" r="0" t="50014"/>
            <a:stretch/>
          </p:blipFill>
          <p:spPr>
            <a:xfrm>
              <a:off x="5084505" y="4232431"/>
              <a:ext cx="897946" cy="650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3" name="Google Shape;1533;p63"/>
            <p:cNvPicPr preferRelativeResize="0"/>
            <p:nvPr/>
          </p:nvPicPr>
          <p:blipFill rotWithShape="1">
            <a:blip r:embed="rId11">
              <a:alphaModFix/>
            </a:blip>
            <a:srcRect b="0" l="0" r="29323" t="50014"/>
            <a:stretch/>
          </p:blipFill>
          <p:spPr>
            <a:xfrm>
              <a:off x="3077638" y="4263342"/>
              <a:ext cx="1930673" cy="5882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4" name="Google Shape;1534;p63"/>
          <p:cNvGrpSpPr/>
          <p:nvPr/>
        </p:nvGrpSpPr>
        <p:grpSpPr>
          <a:xfrm>
            <a:off x="2229960" y="1291176"/>
            <a:ext cx="1339253" cy="1153378"/>
            <a:chOff x="2791006" y="1469700"/>
            <a:chExt cx="1306716" cy="1124589"/>
          </a:xfrm>
        </p:grpSpPr>
        <p:grpSp>
          <p:nvGrpSpPr>
            <p:cNvPr id="1535" name="Google Shape;1535;p63"/>
            <p:cNvGrpSpPr/>
            <p:nvPr/>
          </p:nvGrpSpPr>
          <p:grpSpPr>
            <a:xfrm>
              <a:off x="3205522" y="1825089"/>
              <a:ext cx="892200" cy="769200"/>
              <a:chOff x="3205522" y="1825089"/>
              <a:chExt cx="892200" cy="769200"/>
            </a:xfrm>
          </p:grpSpPr>
          <p:sp>
            <p:nvSpPr>
              <p:cNvPr id="1536" name="Google Shape;1536;p63"/>
              <p:cNvSpPr/>
              <p:nvPr/>
            </p:nvSpPr>
            <p:spPr>
              <a:xfrm>
                <a:off x="3205522" y="1825089"/>
                <a:ext cx="892200" cy="769200"/>
              </a:xfrm>
              <a:prstGeom prst="rect">
                <a:avLst/>
              </a:prstGeom>
              <a:noFill/>
              <a:ln cap="flat" cmpd="sng" w="9525">
                <a:solidFill>
                  <a:srgbClr val="980000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37" name="Google Shape;1537;p63"/>
              <p:cNvGrpSpPr/>
              <p:nvPr/>
            </p:nvGrpSpPr>
            <p:grpSpPr>
              <a:xfrm>
                <a:off x="3272226" y="1848552"/>
                <a:ext cx="767584" cy="716897"/>
                <a:chOff x="4822901" y="1657700"/>
                <a:chExt cx="743711" cy="694534"/>
              </a:xfrm>
            </p:grpSpPr>
            <p:pic>
              <p:nvPicPr>
                <p:cNvPr id="1538" name="Google Shape;1538;p63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34853" l="0" r="0" t="0"/>
                <a:stretch/>
              </p:blipFill>
              <p:spPr>
                <a:xfrm>
                  <a:off x="4822901" y="1657700"/>
                  <a:ext cx="743711" cy="49734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39" name="Google Shape;1539;p63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65149"/>
                <a:stretch/>
              </p:blipFill>
              <p:spPr>
                <a:xfrm>
                  <a:off x="4868091" y="2127148"/>
                  <a:ext cx="644550" cy="2250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1540" name="Google Shape;1540;p63"/>
            <p:cNvSpPr txBox="1"/>
            <p:nvPr/>
          </p:nvSpPr>
          <p:spPr>
            <a:xfrm>
              <a:off x="2791006" y="1469700"/>
              <a:ext cx="11613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/>
                <a:t>Example #1:</a:t>
              </a:r>
              <a:endParaRPr sz="1200" u="sng"/>
            </a:p>
          </p:txBody>
        </p:sp>
      </p:grpSp>
      <p:grpSp>
        <p:nvGrpSpPr>
          <p:cNvPr id="1541" name="Google Shape;1541;p63"/>
          <p:cNvGrpSpPr/>
          <p:nvPr/>
        </p:nvGrpSpPr>
        <p:grpSpPr>
          <a:xfrm>
            <a:off x="3743027" y="1612766"/>
            <a:ext cx="2068881" cy="823899"/>
            <a:chOff x="4035027" y="1705225"/>
            <a:chExt cx="2018617" cy="803333"/>
          </a:xfrm>
        </p:grpSpPr>
        <p:pic>
          <p:nvPicPr>
            <p:cNvPr id="1542" name="Google Shape;1542;p63"/>
            <p:cNvPicPr preferRelativeResize="0"/>
            <p:nvPr/>
          </p:nvPicPr>
          <p:blipFill rotWithShape="1">
            <a:blip r:embed="rId13">
              <a:alphaModFix/>
            </a:blip>
            <a:srcRect b="0" l="0" r="68581" t="0"/>
            <a:stretch/>
          </p:blipFill>
          <p:spPr>
            <a:xfrm>
              <a:off x="4035027" y="1770108"/>
              <a:ext cx="201897" cy="131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3" name="Google Shape;1543;p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07924" y="2417118"/>
              <a:ext cx="45720" cy="914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44" name="Google Shape;1544;p63"/>
            <p:cNvCxnSpPr/>
            <p:nvPr/>
          </p:nvCxnSpPr>
          <p:spPr>
            <a:xfrm flipH="1" rot="10800000">
              <a:off x="4279228" y="1705225"/>
              <a:ext cx="900" cy="726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545" name="Google Shape;1545;p63"/>
            <p:cNvCxnSpPr/>
            <p:nvPr/>
          </p:nvCxnSpPr>
          <p:spPr>
            <a:xfrm>
              <a:off x="4250087" y="2412192"/>
              <a:ext cx="1744800" cy="9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pic>
        <p:nvPicPr>
          <p:cNvPr id="1546" name="Google Shape;1546;p63"/>
          <p:cNvPicPr preferRelativeResize="0"/>
          <p:nvPr/>
        </p:nvPicPr>
        <p:blipFill rotWithShape="1">
          <a:blip r:embed="rId14">
            <a:alphaModFix/>
          </a:blip>
          <a:srcRect b="0" l="0" r="31581" t="0"/>
          <a:stretch/>
        </p:blipFill>
        <p:spPr>
          <a:xfrm>
            <a:off x="2333594" y="2623217"/>
            <a:ext cx="2276850" cy="4404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7" name="Google Shape;1547;p63"/>
          <p:cNvGrpSpPr/>
          <p:nvPr/>
        </p:nvGrpSpPr>
        <p:grpSpPr>
          <a:xfrm>
            <a:off x="2180150" y="953800"/>
            <a:ext cx="3920400" cy="505544"/>
            <a:chOff x="2525872" y="946744"/>
            <a:chExt cx="3920400" cy="505544"/>
          </a:xfrm>
        </p:grpSpPr>
        <p:pic>
          <p:nvPicPr>
            <p:cNvPr id="1548" name="Google Shape;1548;p6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886469" y="1223689"/>
              <a:ext cx="1199213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9" name="Google Shape;1549;p63"/>
            <p:cNvSpPr txBox="1"/>
            <p:nvPr/>
          </p:nvSpPr>
          <p:spPr>
            <a:xfrm>
              <a:off x="2525872" y="946744"/>
              <a:ext cx="3920400" cy="2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2. Forming “pools”</a:t>
              </a:r>
              <a:endParaRPr b="1"/>
            </a:p>
          </p:txBody>
        </p:sp>
      </p:grpSp>
      <p:grpSp>
        <p:nvGrpSpPr>
          <p:cNvPr id="1550" name="Google Shape;1550;p63"/>
          <p:cNvGrpSpPr/>
          <p:nvPr/>
        </p:nvGrpSpPr>
        <p:grpSpPr>
          <a:xfrm>
            <a:off x="2268576" y="3163554"/>
            <a:ext cx="3664862" cy="1113814"/>
            <a:chOff x="2977381" y="3146746"/>
            <a:chExt cx="3575824" cy="1086012"/>
          </a:xfrm>
        </p:grpSpPr>
        <p:grpSp>
          <p:nvGrpSpPr>
            <p:cNvPr id="1551" name="Google Shape;1551;p63"/>
            <p:cNvGrpSpPr/>
            <p:nvPr/>
          </p:nvGrpSpPr>
          <p:grpSpPr>
            <a:xfrm>
              <a:off x="2977381" y="3193688"/>
              <a:ext cx="3506690" cy="1039070"/>
              <a:chOff x="2977381" y="3096736"/>
              <a:chExt cx="3506690" cy="991196"/>
            </a:xfrm>
          </p:grpSpPr>
          <p:sp>
            <p:nvSpPr>
              <p:cNvPr id="1552" name="Google Shape;1552;p63"/>
              <p:cNvSpPr txBox="1"/>
              <p:nvPr/>
            </p:nvSpPr>
            <p:spPr>
              <a:xfrm>
                <a:off x="2977381" y="3096736"/>
                <a:ext cx="1161300" cy="22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u="sng"/>
                  <a:t>Example #2:</a:t>
                </a:r>
                <a:endParaRPr sz="1200" u="sng"/>
              </a:p>
            </p:txBody>
          </p:sp>
          <p:pic>
            <p:nvPicPr>
              <p:cNvPr id="1553" name="Google Shape;1553;p63"/>
              <p:cNvPicPr preferRelativeResize="0"/>
              <p:nvPr/>
            </p:nvPicPr>
            <p:blipFill rotWithShape="1">
              <a:blip r:embed="rId15">
                <a:alphaModFix/>
              </a:blip>
              <a:srcRect b="0" l="4117" r="3134" t="6855"/>
              <a:stretch/>
            </p:blipFill>
            <p:spPr>
              <a:xfrm>
                <a:off x="5284872" y="3223475"/>
                <a:ext cx="1199200" cy="8644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554" name="Google Shape;1554;p63"/>
            <p:cNvCxnSpPr/>
            <p:nvPr/>
          </p:nvCxnSpPr>
          <p:spPr>
            <a:xfrm rot="10800000">
              <a:off x="2977506" y="3146746"/>
              <a:ext cx="3575700" cy="51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pic>
        <p:nvPicPr>
          <p:cNvPr id="1555" name="Google Shape;1555;p63"/>
          <p:cNvPicPr preferRelativeResize="0"/>
          <p:nvPr/>
        </p:nvPicPr>
        <p:blipFill rotWithShape="1">
          <a:blip r:embed="rId3">
            <a:alphaModFix/>
          </a:blip>
          <a:srcRect b="42565" l="68314" r="0" t="0"/>
          <a:stretch/>
        </p:blipFill>
        <p:spPr>
          <a:xfrm>
            <a:off x="4748096" y="2622283"/>
            <a:ext cx="1051073" cy="252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63"/>
          <p:cNvPicPr preferRelativeResize="0"/>
          <p:nvPr/>
        </p:nvPicPr>
        <p:blipFill rotWithShape="1">
          <a:blip r:embed="rId14">
            <a:alphaModFix/>
          </a:blip>
          <a:srcRect b="42696" l="68416" r="0" t="0"/>
          <a:stretch/>
        </p:blipFill>
        <p:spPr>
          <a:xfrm>
            <a:off x="4748096" y="2622283"/>
            <a:ext cx="1051073" cy="2524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7" name="Google Shape;1557;p63"/>
          <p:cNvGrpSpPr/>
          <p:nvPr/>
        </p:nvGrpSpPr>
        <p:grpSpPr>
          <a:xfrm>
            <a:off x="3978974" y="1813721"/>
            <a:ext cx="1787631" cy="187286"/>
            <a:chOff x="4265241" y="1901164"/>
            <a:chExt cx="1744200" cy="182611"/>
          </a:xfrm>
        </p:grpSpPr>
        <p:cxnSp>
          <p:nvCxnSpPr>
            <p:cNvPr id="1558" name="Google Shape;1558;p63"/>
            <p:cNvCxnSpPr/>
            <p:nvPr/>
          </p:nvCxnSpPr>
          <p:spPr>
            <a:xfrm>
              <a:off x="4265241" y="1901164"/>
              <a:ext cx="1744200" cy="120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559" name="Google Shape;1559;p63"/>
            <p:cNvPicPr preferRelativeResize="0"/>
            <p:nvPr/>
          </p:nvPicPr>
          <p:blipFill rotWithShape="1">
            <a:blip r:embed="rId16">
              <a:alphaModFix/>
            </a:blip>
            <a:srcRect b="57777" l="0" r="0" t="0"/>
            <a:stretch/>
          </p:blipFill>
          <p:spPr>
            <a:xfrm>
              <a:off x="5054625" y="1958300"/>
              <a:ext cx="914400" cy="125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0" name="Google Shape;1560;p63"/>
          <p:cNvPicPr preferRelativeResize="0"/>
          <p:nvPr/>
        </p:nvPicPr>
        <p:blipFill rotWithShape="1">
          <a:blip r:embed="rId14">
            <a:alphaModFix/>
          </a:blip>
          <a:srcRect b="0" l="68416" r="0" t="57421"/>
          <a:stretch/>
        </p:blipFill>
        <p:spPr>
          <a:xfrm>
            <a:off x="4748096" y="2874231"/>
            <a:ext cx="1051073" cy="1875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1" name="Google Shape;1561;p63"/>
          <p:cNvGrpSpPr/>
          <p:nvPr/>
        </p:nvGrpSpPr>
        <p:grpSpPr>
          <a:xfrm>
            <a:off x="3978726" y="1803209"/>
            <a:ext cx="1788519" cy="475207"/>
            <a:chOff x="4265000" y="1890914"/>
            <a:chExt cx="1745066" cy="463346"/>
          </a:xfrm>
        </p:grpSpPr>
        <p:grpSp>
          <p:nvGrpSpPr>
            <p:cNvPr id="1562" name="Google Shape;1562;p63"/>
            <p:cNvGrpSpPr/>
            <p:nvPr/>
          </p:nvGrpSpPr>
          <p:grpSpPr>
            <a:xfrm>
              <a:off x="4265000" y="1890914"/>
              <a:ext cx="1745066" cy="463346"/>
              <a:chOff x="6770050" y="3725116"/>
              <a:chExt cx="1640100" cy="509787"/>
            </a:xfrm>
          </p:grpSpPr>
          <p:sp>
            <p:nvSpPr>
              <p:cNvPr id="1563" name="Google Shape;1563;p63"/>
              <p:cNvSpPr/>
              <p:nvPr/>
            </p:nvSpPr>
            <p:spPr>
              <a:xfrm>
                <a:off x="6778750" y="3725116"/>
                <a:ext cx="1557769" cy="496479"/>
              </a:xfrm>
              <a:custGeom>
                <a:rect b="b" l="l" r="r" t="t"/>
                <a:pathLst>
                  <a:path extrusionOk="0" h="21626" w="55819">
                    <a:moveTo>
                      <a:pt x="0" y="0"/>
                    </a:moveTo>
                    <a:cubicBezTo>
                      <a:pt x="2289" y="2776"/>
                      <a:pt x="4433" y="13054"/>
                      <a:pt x="13736" y="16658"/>
                    </a:cubicBezTo>
                    <a:cubicBezTo>
                      <a:pt x="23039" y="20262"/>
                      <a:pt x="48805" y="20798"/>
                      <a:pt x="55819" y="21626"/>
                    </a:cubicBezTo>
                  </a:path>
                </a:pathLst>
              </a:custGeom>
              <a:noFill/>
              <a:ln cap="flat" cmpd="sng" w="9525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cxnSp>
            <p:nvCxnSpPr>
              <p:cNvPr id="1564" name="Google Shape;1564;p63"/>
              <p:cNvCxnSpPr/>
              <p:nvPr/>
            </p:nvCxnSpPr>
            <p:spPr>
              <a:xfrm>
                <a:off x="6770050" y="4224104"/>
                <a:ext cx="1640100" cy="10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4343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565" name="Google Shape;1565;p63"/>
            <p:cNvPicPr preferRelativeResize="0"/>
            <p:nvPr/>
          </p:nvPicPr>
          <p:blipFill rotWithShape="1">
            <a:blip r:embed="rId16">
              <a:alphaModFix/>
            </a:blip>
            <a:srcRect b="0" l="0" r="0" t="42223"/>
            <a:stretch/>
          </p:blipFill>
          <p:spPr>
            <a:xfrm>
              <a:off x="5054625" y="2083777"/>
              <a:ext cx="914400" cy="1717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566" name="Google Shape;1566;p63"/>
          <p:cNvCxnSpPr/>
          <p:nvPr/>
        </p:nvCxnSpPr>
        <p:spPr>
          <a:xfrm flipH="1">
            <a:off x="6091500" y="970307"/>
            <a:ext cx="9000" cy="41148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67" name="Google Shape;1567;p63"/>
          <p:cNvGrpSpPr/>
          <p:nvPr/>
        </p:nvGrpSpPr>
        <p:grpSpPr>
          <a:xfrm>
            <a:off x="5948100" y="967900"/>
            <a:ext cx="3182100" cy="1519800"/>
            <a:chOff x="5948100" y="967900"/>
            <a:chExt cx="3182100" cy="1519800"/>
          </a:xfrm>
        </p:grpSpPr>
        <p:sp>
          <p:nvSpPr>
            <p:cNvPr id="1568" name="Google Shape;1568;p63"/>
            <p:cNvSpPr txBox="1"/>
            <p:nvPr/>
          </p:nvSpPr>
          <p:spPr>
            <a:xfrm>
              <a:off x="5948100" y="967900"/>
              <a:ext cx="3182100" cy="2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3. Computing auto correlations</a:t>
              </a:r>
              <a:endParaRPr b="1"/>
            </a:p>
          </p:txBody>
        </p:sp>
        <p:grpSp>
          <p:nvGrpSpPr>
            <p:cNvPr id="1569" name="Google Shape;1569;p63"/>
            <p:cNvGrpSpPr/>
            <p:nvPr/>
          </p:nvGrpSpPr>
          <p:grpSpPr>
            <a:xfrm>
              <a:off x="6519600" y="1286225"/>
              <a:ext cx="2098801" cy="1201475"/>
              <a:chOff x="6708750" y="1286225"/>
              <a:chExt cx="2098801" cy="1201475"/>
            </a:xfrm>
          </p:grpSpPr>
          <p:pic>
            <p:nvPicPr>
              <p:cNvPr id="1570" name="Google Shape;1570;p63"/>
              <p:cNvPicPr preferRelativeResize="0"/>
              <p:nvPr/>
            </p:nvPicPr>
            <p:blipFill rotWithShape="1">
              <a:blip r:embed="rId17">
                <a:alphaModFix/>
              </a:blip>
              <a:srcRect b="36715" l="80237" r="3549" t="4266"/>
              <a:stretch/>
            </p:blipFill>
            <p:spPr>
              <a:xfrm>
                <a:off x="8365075" y="1286225"/>
                <a:ext cx="442475" cy="1201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71" name="Google Shape;1571;p63"/>
              <p:cNvPicPr preferRelativeResize="0"/>
              <p:nvPr/>
            </p:nvPicPr>
            <p:blipFill rotWithShape="1">
              <a:blip r:embed="rId17">
                <a:alphaModFix/>
              </a:blip>
              <a:srcRect b="36715" l="9919" r="28963" t="4266"/>
              <a:stretch/>
            </p:blipFill>
            <p:spPr>
              <a:xfrm>
                <a:off x="6715474" y="1286225"/>
                <a:ext cx="1667925" cy="1201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72" name="Google Shape;1572;p63"/>
              <p:cNvPicPr preferRelativeResize="0"/>
              <p:nvPr/>
            </p:nvPicPr>
            <p:blipFill rotWithShape="1">
              <a:blip r:embed="rId17">
                <a:alphaModFix/>
              </a:blip>
              <a:srcRect b="36715" l="0" r="90084" t="4266"/>
              <a:stretch/>
            </p:blipFill>
            <p:spPr>
              <a:xfrm>
                <a:off x="6708750" y="1286225"/>
                <a:ext cx="270601" cy="1201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573" name="Google Shape;1573;p63"/>
          <p:cNvGrpSpPr/>
          <p:nvPr/>
        </p:nvGrpSpPr>
        <p:grpSpPr>
          <a:xfrm>
            <a:off x="6397144" y="1583708"/>
            <a:ext cx="2542032" cy="1720146"/>
            <a:chOff x="6473344" y="1583708"/>
            <a:chExt cx="2542032" cy="1720146"/>
          </a:xfrm>
        </p:grpSpPr>
        <p:grpSp>
          <p:nvGrpSpPr>
            <p:cNvPr id="1574" name="Google Shape;1574;p63"/>
            <p:cNvGrpSpPr/>
            <p:nvPr/>
          </p:nvGrpSpPr>
          <p:grpSpPr>
            <a:xfrm>
              <a:off x="6473344" y="2567000"/>
              <a:ext cx="2542032" cy="736854"/>
              <a:chOff x="6473344" y="2567000"/>
              <a:chExt cx="2542032" cy="736854"/>
            </a:xfrm>
          </p:grpSpPr>
          <p:pic>
            <p:nvPicPr>
              <p:cNvPr id="1575" name="Google Shape;1575;p63"/>
              <p:cNvPicPr preferRelativeResize="0"/>
              <p:nvPr/>
            </p:nvPicPr>
            <p:blipFill rotWithShape="1">
              <a:blip r:embed="rId18">
                <a:alphaModFix/>
              </a:blip>
              <a:srcRect b="67150" l="0" r="30040" t="0"/>
              <a:stretch/>
            </p:blipFill>
            <p:spPr>
              <a:xfrm>
                <a:off x="6473344" y="2798038"/>
                <a:ext cx="2542032" cy="5058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76" name="Google Shape;1576;p63"/>
              <p:cNvSpPr txBox="1"/>
              <p:nvPr/>
            </p:nvSpPr>
            <p:spPr>
              <a:xfrm>
                <a:off x="6473350" y="2567000"/>
                <a:ext cx="2393100" cy="2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>
                    <a:solidFill>
                      <a:srgbClr val="980000"/>
                    </a:solidFill>
                  </a:rPr>
                  <a:t>n = 3, first segment</a:t>
                </a:r>
                <a:endParaRPr i="1">
                  <a:solidFill>
                    <a:srgbClr val="980000"/>
                  </a:solidFill>
                </a:endParaRPr>
              </a:p>
            </p:txBody>
          </p:sp>
        </p:grpSp>
        <p:cxnSp>
          <p:nvCxnSpPr>
            <p:cNvPr id="1577" name="Google Shape;1577;p63"/>
            <p:cNvCxnSpPr/>
            <p:nvPr/>
          </p:nvCxnSpPr>
          <p:spPr>
            <a:xfrm rot="2700000">
              <a:off x="6770138" y="1640559"/>
              <a:ext cx="274499" cy="274499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8" name="Google Shape;1578;p63"/>
            <p:cNvCxnSpPr/>
            <p:nvPr/>
          </p:nvCxnSpPr>
          <p:spPr>
            <a:xfrm rot="2700000">
              <a:off x="8136088" y="1640559"/>
              <a:ext cx="274499" cy="274499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79" name="Google Shape;1579;p63"/>
          <p:cNvGrpSpPr/>
          <p:nvPr/>
        </p:nvGrpSpPr>
        <p:grpSpPr>
          <a:xfrm>
            <a:off x="6397144" y="1583717"/>
            <a:ext cx="2396756" cy="2489368"/>
            <a:chOff x="6473344" y="1583717"/>
            <a:chExt cx="2396756" cy="2489368"/>
          </a:xfrm>
        </p:grpSpPr>
        <p:grpSp>
          <p:nvGrpSpPr>
            <p:cNvPr id="1580" name="Google Shape;1580;p63"/>
            <p:cNvGrpSpPr/>
            <p:nvPr/>
          </p:nvGrpSpPr>
          <p:grpSpPr>
            <a:xfrm>
              <a:off x="6473344" y="3355150"/>
              <a:ext cx="2396756" cy="717935"/>
              <a:chOff x="6473344" y="3355150"/>
              <a:chExt cx="2396756" cy="717935"/>
            </a:xfrm>
          </p:grpSpPr>
          <p:pic>
            <p:nvPicPr>
              <p:cNvPr id="1581" name="Google Shape;1581;p63"/>
              <p:cNvPicPr preferRelativeResize="0"/>
              <p:nvPr/>
            </p:nvPicPr>
            <p:blipFill rotWithShape="1">
              <a:blip r:embed="rId18">
                <a:alphaModFix/>
              </a:blip>
              <a:srcRect b="34303" l="0" r="34141" t="32848"/>
              <a:stretch/>
            </p:blipFill>
            <p:spPr>
              <a:xfrm>
                <a:off x="6473344" y="3567268"/>
                <a:ext cx="2393098" cy="5058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82" name="Google Shape;1582;p63"/>
              <p:cNvSpPr txBox="1"/>
              <p:nvPr/>
            </p:nvSpPr>
            <p:spPr>
              <a:xfrm>
                <a:off x="6477000" y="3355150"/>
                <a:ext cx="2393100" cy="2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>
                    <a:solidFill>
                      <a:srgbClr val="3D85C6"/>
                    </a:solidFill>
                  </a:rPr>
                  <a:t>n = m, entire range</a:t>
                </a:r>
                <a:endParaRPr i="1">
                  <a:solidFill>
                    <a:srgbClr val="3D85C6"/>
                  </a:solidFill>
                </a:endParaRPr>
              </a:p>
            </p:txBody>
          </p:sp>
        </p:grpSp>
        <p:grpSp>
          <p:nvGrpSpPr>
            <p:cNvPr id="1583" name="Google Shape;1583;p63"/>
            <p:cNvGrpSpPr/>
            <p:nvPr/>
          </p:nvGrpSpPr>
          <p:grpSpPr>
            <a:xfrm>
              <a:off x="6637100" y="1583717"/>
              <a:ext cx="1754150" cy="893132"/>
              <a:chOff x="6713288" y="1583708"/>
              <a:chExt cx="1754150" cy="388200"/>
            </a:xfrm>
          </p:grpSpPr>
          <p:cxnSp>
            <p:nvCxnSpPr>
              <p:cNvPr id="1584" name="Google Shape;1584;p63"/>
              <p:cNvCxnSpPr/>
              <p:nvPr/>
            </p:nvCxnSpPr>
            <p:spPr>
              <a:xfrm rot="2700000">
                <a:off x="6770138" y="1640559"/>
                <a:ext cx="274499" cy="27449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D85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5" name="Google Shape;1585;p63"/>
              <p:cNvCxnSpPr/>
              <p:nvPr/>
            </p:nvCxnSpPr>
            <p:spPr>
              <a:xfrm rot="2700000">
                <a:off x="8136088" y="1640559"/>
                <a:ext cx="274499" cy="27449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D85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586" name="Google Shape;1586;p63"/>
          <p:cNvGrpSpPr/>
          <p:nvPr/>
        </p:nvGrpSpPr>
        <p:grpSpPr>
          <a:xfrm>
            <a:off x="6397144" y="1553486"/>
            <a:ext cx="2542032" cy="3236442"/>
            <a:chOff x="6473344" y="1553486"/>
            <a:chExt cx="2542032" cy="3236442"/>
          </a:xfrm>
        </p:grpSpPr>
        <p:grpSp>
          <p:nvGrpSpPr>
            <p:cNvPr id="1587" name="Google Shape;1587;p63"/>
            <p:cNvGrpSpPr/>
            <p:nvPr/>
          </p:nvGrpSpPr>
          <p:grpSpPr>
            <a:xfrm>
              <a:off x="6473344" y="4143300"/>
              <a:ext cx="2542032" cy="646628"/>
              <a:chOff x="6473344" y="4143300"/>
              <a:chExt cx="2542032" cy="646628"/>
            </a:xfrm>
          </p:grpSpPr>
          <p:pic>
            <p:nvPicPr>
              <p:cNvPr id="1588" name="Google Shape;1588;p63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30040" t="70535"/>
              <a:stretch/>
            </p:blipFill>
            <p:spPr>
              <a:xfrm>
                <a:off x="6473344" y="4336232"/>
                <a:ext cx="2542032" cy="4536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89" name="Google Shape;1589;p63"/>
              <p:cNvSpPr txBox="1"/>
              <p:nvPr/>
            </p:nvSpPr>
            <p:spPr>
              <a:xfrm>
                <a:off x="6477000" y="4143300"/>
                <a:ext cx="2484300" cy="2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>
                    <a:solidFill>
                      <a:srgbClr val="6AA84F"/>
                    </a:solidFill>
                  </a:rPr>
                  <a:t>n = m, off-set in time, 𝝉 = 2</a:t>
                </a:r>
                <a:endParaRPr i="1">
                  <a:solidFill>
                    <a:srgbClr val="6AA84F"/>
                  </a:solidFill>
                </a:endParaRPr>
              </a:p>
            </p:txBody>
          </p:sp>
        </p:grpSp>
        <p:grpSp>
          <p:nvGrpSpPr>
            <p:cNvPr id="1590" name="Google Shape;1590;p63"/>
            <p:cNvGrpSpPr/>
            <p:nvPr/>
          </p:nvGrpSpPr>
          <p:grpSpPr>
            <a:xfrm>
              <a:off x="7060446" y="1553486"/>
              <a:ext cx="870403" cy="893117"/>
              <a:chOff x="6755621" y="1382587"/>
              <a:chExt cx="870403" cy="589322"/>
            </a:xfrm>
          </p:grpSpPr>
          <p:cxnSp>
            <p:nvCxnSpPr>
              <p:cNvPr id="1591" name="Google Shape;1591;p63"/>
              <p:cNvCxnSpPr/>
              <p:nvPr/>
            </p:nvCxnSpPr>
            <p:spPr>
              <a:xfrm rot="2700000">
                <a:off x="6812472" y="1640559"/>
                <a:ext cx="274499" cy="27449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2" name="Google Shape;1592;p63"/>
              <p:cNvCxnSpPr/>
              <p:nvPr/>
            </p:nvCxnSpPr>
            <p:spPr>
              <a:xfrm rot="2700000">
                <a:off x="7273677" y="1443040"/>
                <a:ext cx="291894" cy="291894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64"/>
          <p:cNvSpPr txBox="1"/>
          <p:nvPr>
            <p:ph type="ctrTitle"/>
          </p:nvPr>
        </p:nvSpPr>
        <p:spPr>
          <a:xfrm>
            <a:off x="311700" y="2106475"/>
            <a:ext cx="8520600" cy="17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Multi-scale representation</a:t>
            </a:r>
            <a:endParaRPr/>
          </a:p>
        </p:txBody>
      </p:sp>
      <p:sp>
        <p:nvSpPr>
          <p:cNvPr id="1598" name="Google Shape;1598;p64"/>
          <p:cNvSpPr txBox="1"/>
          <p:nvPr>
            <p:ph idx="1" type="subTitle"/>
          </p:nvPr>
        </p:nvSpPr>
        <p:spPr>
          <a:xfrm>
            <a:off x="311700" y="3833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 example of representing multiple time-scales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3" name="Google Shape;1603;p65"/>
          <p:cNvGrpSpPr/>
          <p:nvPr/>
        </p:nvGrpSpPr>
        <p:grpSpPr>
          <a:xfrm>
            <a:off x="3193266" y="1249777"/>
            <a:ext cx="5836508" cy="2397899"/>
            <a:chOff x="3193266" y="1262493"/>
            <a:chExt cx="5836508" cy="2397899"/>
          </a:xfrm>
        </p:grpSpPr>
        <p:grpSp>
          <p:nvGrpSpPr>
            <p:cNvPr id="1604" name="Google Shape;1604;p65"/>
            <p:cNvGrpSpPr/>
            <p:nvPr/>
          </p:nvGrpSpPr>
          <p:grpSpPr>
            <a:xfrm>
              <a:off x="3193266" y="3288051"/>
              <a:ext cx="5567492" cy="372341"/>
              <a:chOff x="3193266" y="3288051"/>
              <a:chExt cx="5567492" cy="372341"/>
            </a:xfrm>
          </p:grpSpPr>
          <p:pic>
            <p:nvPicPr>
              <p:cNvPr id="1605" name="Google Shape;1605;p65"/>
              <p:cNvPicPr preferRelativeResize="0"/>
              <p:nvPr/>
            </p:nvPicPr>
            <p:blipFill rotWithShape="1">
              <a:blip r:embed="rId3">
                <a:alphaModFix/>
              </a:blip>
              <a:srcRect b="75485" l="0" r="0" t="0"/>
              <a:stretch/>
            </p:blipFill>
            <p:spPr>
              <a:xfrm>
                <a:off x="3193266" y="3288051"/>
                <a:ext cx="1808066" cy="3723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6" name="Google Shape;1606;p65"/>
              <p:cNvPicPr preferRelativeResize="0"/>
              <p:nvPr/>
            </p:nvPicPr>
            <p:blipFill rotWithShape="1">
              <a:blip r:embed="rId4">
                <a:alphaModFix/>
              </a:blip>
              <a:srcRect b="75520" l="11316" r="0" t="0"/>
              <a:stretch/>
            </p:blipFill>
            <p:spPr>
              <a:xfrm>
                <a:off x="5030322" y="3288051"/>
                <a:ext cx="2174564" cy="3723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7" name="Google Shape;1607;p65"/>
              <p:cNvPicPr preferRelativeResize="0"/>
              <p:nvPr/>
            </p:nvPicPr>
            <p:blipFill rotWithShape="1">
              <a:blip r:embed="rId5">
                <a:alphaModFix/>
              </a:blip>
              <a:srcRect b="78567" l="0" r="0" t="0"/>
              <a:stretch/>
            </p:blipFill>
            <p:spPr>
              <a:xfrm>
                <a:off x="7387064" y="3378077"/>
                <a:ext cx="1373695" cy="1922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08" name="Google Shape;1608;p65"/>
            <p:cNvGrpSpPr/>
            <p:nvPr/>
          </p:nvGrpSpPr>
          <p:grpSpPr>
            <a:xfrm>
              <a:off x="3467226" y="1262493"/>
              <a:ext cx="5562548" cy="1717583"/>
              <a:chOff x="3467226" y="1262493"/>
              <a:chExt cx="5562548" cy="1717583"/>
            </a:xfrm>
          </p:grpSpPr>
          <p:pic>
            <p:nvPicPr>
              <p:cNvPr id="1609" name="Google Shape;1609;p6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467226" y="1262493"/>
                <a:ext cx="5562548" cy="17175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10" name="Google Shape;1610;p6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996775" y="1620063"/>
                <a:ext cx="445770" cy="228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1" name="Google Shape;1611;p65"/>
          <p:cNvGrpSpPr/>
          <p:nvPr/>
        </p:nvGrpSpPr>
        <p:grpSpPr>
          <a:xfrm>
            <a:off x="3193266" y="1249777"/>
            <a:ext cx="5836508" cy="2814415"/>
            <a:chOff x="3193266" y="1262493"/>
            <a:chExt cx="5836508" cy="2814415"/>
          </a:xfrm>
        </p:grpSpPr>
        <p:grpSp>
          <p:nvGrpSpPr>
            <p:cNvPr id="1612" name="Google Shape;1612;p65"/>
            <p:cNvGrpSpPr/>
            <p:nvPr/>
          </p:nvGrpSpPr>
          <p:grpSpPr>
            <a:xfrm>
              <a:off x="3193266" y="3704567"/>
              <a:ext cx="5567492" cy="372341"/>
              <a:chOff x="3193266" y="3704567"/>
              <a:chExt cx="5567492" cy="372341"/>
            </a:xfrm>
          </p:grpSpPr>
          <p:pic>
            <p:nvPicPr>
              <p:cNvPr id="1613" name="Google Shape;1613;p65"/>
              <p:cNvPicPr preferRelativeResize="0"/>
              <p:nvPr/>
            </p:nvPicPr>
            <p:blipFill rotWithShape="1">
              <a:blip r:embed="rId3">
                <a:alphaModFix/>
              </a:blip>
              <a:srcRect b="50894" l="0" r="0" t="24518"/>
              <a:stretch/>
            </p:blipFill>
            <p:spPr>
              <a:xfrm>
                <a:off x="3193266" y="3704567"/>
                <a:ext cx="1808066" cy="3723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14" name="Google Shape;1614;p65"/>
              <p:cNvPicPr preferRelativeResize="0"/>
              <p:nvPr/>
            </p:nvPicPr>
            <p:blipFill rotWithShape="1">
              <a:blip r:embed="rId4">
                <a:alphaModFix/>
              </a:blip>
              <a:srcRect b="50897" l="11316" r="0" t="24551"/>
              <a:stretch/>
            </p:blipFill>
            <p:spPr>
              <a:xfrm>
                <a:off x="5030322" y="3704567"/>
                <a:ext cx="2174564" cy="3723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15" name="Google Shape;1615;p65"/>
              <p:cNvPicPr preferRelativeResize="0"/>
              <p:nvPr/>
            </p:nvPicPr>
            <p:blipFill rotWithShape="1">
              <a:blip r:embed="rId5">
                <a:alphaModFix/>
              </a:blip>
              <a:srcRect b="53528" l="0" r="0" t="25039"/>
              <a:stretch/>
            </p:blipFill>
            <p:spPr>
              <a:xfrm>
                <a:off x="7387064" y="3794593"/>
                <a:ext cx="1373695" cy="1922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16" name="Google Shape;1616;p65"/>
            <p:cNvGrpSpPr/>
            <p:nvPr/>
          </p:nvGrpSpPr>
          <p:grpSpPr>
            <a:xfrm>
              <a:off x="3467226" y="1262493"/>
              <a:ext cx="5562548" cy="1717583"/>
              <a:chOff x="3467226" y="1262493"/>
              <a:chExt cx="5562548" cy="1717583"/>
            </a:xfrm>
          </p:grpSpPr>
          <p:pic>
            <p:nvPicPr>
              <p:cNvPr id="1617" name="Google Shape;1617;p6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3467226" y="1262493"/>
                <a:ext cx="5562548" cy="17175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18" name="Google Shape;1618;p65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3996775" y="2509225"/>
                <a:ext cx="434340" cy="228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9" name="Google Shape;1619;p65"/>
          <p:cNvGrpSpPr/>
          <p:nvPr/>
        </p:nvGrpSpPr>
        <p:grpSpPr>
          <a:xfrm>
            <a:off x="3193266" y="1249777"/>
            <a:ext cx="5836508" cy="3293039"/>
            <a:chOff x="3193266" y="1262493"/>
            <a:chExt cx="5836508" cy="3293039"/>
          </a:xfrm>
        </p:grpSpPr>
        <p:grpSp>
          <p:nvGrpSpPr>
            <p:cNvPr id="1620" name="Google Shape;1620;p65"/>
            <p:cNvGrpSpPr/>
            <p:nvPr/>
          </p:nvGrpSpPr>
          <p:grpSpPr>
            <a:xfrm>
              <a:off x="3193266" y="4183191"/>
              <a:ext cx="5567492" cy="372341"/>
              <a:chOff x="3193266" y="4183191"/>
              <a:chExt cx="5567492" cy="372341"/>
            </a:xfrm>
          </p:grpSpPr>
          <p:pic>
            <p:nvPicPr>
              <p:cNvPr id="1621" name="Google Shape;1621;p65"/>
              <p:cNvPicPr preferRelativeResize="0"/>
              <p:nvPr/>
            </p:nvPicPr>
            <p:blipFill rotWithShape="1">
              <a:blip r:embed="rId3">
                <a:alphaModFix/>
              </a:blip>
              <a:srcRect b="25219" l="0" r="0" t="50193"/>
              <a:stretch/>
            </p:blipFill>
            <p:spPr>
              <a:xfrm>
                <a:off x="3193266" y="4183191"/>
                <a:ext cx="1808066" cy="3723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22" name="Google Shape;1622;p65"/>
              <p:cNvPicPr preferRelativeResize="0"/>
              <p:nvPr/>
            </p:nvPicPr>
            <p:blipFill rotWithShape="1">
              <a:blip r:embed="rId4">
                <a:alphaModFix/>
              </a:blip>
              <a:srcRect b="26346" l="11316" r="0" t="49101"/>
              <a:stretch/>
            </p:blipFill>
            <p:spPr>
              <a:xfrm>
                <a:off x="5030322" y="4183191"/>
                <a:ext cx="2174564" cy="3723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23" name="Google Shape;1623;p65"/>
              <p:cNvPicPr preferRelativeResize="0"/>
              <p:nvPr/>
            </p:nvPicPr>
            <p:blipFill rotWithShape="1">
              <a:blip r:embed="rId5">
                <a:alphaModFix/>
              </a:blip>
              <a:srcRect b="26762" l="0" r="0" t="51804"/>
              <a:stretch/>
            </p:blipFill>
            <p:spPr>
              <a:xfrm>
                <a:off x="7387064" y="4273218"/>
                <a:ext cx="1373695" cy="1922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24" name="Google Shape;1624;p65"/>
            <p:cNvGrpSpPr/>
            <p:nvPr/>
          </p:nvGrpSpPr>
          <p:grpSpPr>
            <a:xfrm>
              <a:off x="3467226" y="1262493"/>
              <a:ext cx="5562548" cy="1717583"/>
              <a:chOff x="3467226" y="1262493"/>
              <a:chExt cx="5562548" cy="1717583"/>
            </a:xfrm>
          </p:grpSpPr>
          <p:pic>
            <p:nvPicPr>
              <p:cNvPr id="1625" name="Google Shape;1625;p65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3467226" y="1262493"/>
                <a:ext cx="5562548" cy="17175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26" name="Google Shape;1626;p6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5636825" y="2506575"/>
                <a:ext cx="445770" cy="228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27" name="Google Shape;1627;p65"/>
          <p:cNvGrpSpPr/>
          <p:nvPr/>
        </p:nvGrpSpPr>
        <p:grpSpPr>
          <a:xfrm>
            <a:off x="3193266" y="1249777"/>
            <a:ext cx="5836508" cy="3781129"/>
            <a:chOff x="3193266" y="1262493"/>
            <a:chExt cx="5836508" cy="3781129"/>
          </a:xfrm>
        </p:grpSpPr>
        <p:grpSp>
          <p:nvGrpSpPr>
            <p:cNvPr id="1628" name="Google Shape;1628;p65"/>
            <p:cNvGrpSpPr/>
            <p:nvPr/>
          </p:nvGrpSpPr>
          <p:grpSpPr>
            <a:xfrm>
              <a:off x="3467226" y="1262493"/>
              <a:ext cx="5562548" cy="1717583"/>
              <a:chOff x="3467226" y="1262493"/>
              <a:chExt cx="5562548" cy="1717583"/>
            </a:xfrm>
          </p:grpSpPr>
          <p:pic>
            <p:nvPicPr>
              <p:cNvPr id="1629" name="Google Shape;1629;p6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3467226" y="1262493"/>
                <a:ext cx="5562548" cy="17175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30" name="Google Shape;1630;p65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8366760" y="1929384"/>
                <a:ext cx="445770" cy="228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31" name="Google Shape;1631;p65"/>
            <p:cNvGrpSpPr/>
            <p:nvPr/>
          </p:nvGrpSpPr>
          <p:grpSpPr>
            <a:xfrm>
              <a:off x="3193266" y="4671281"/>
              <a:ext cx="5567492" cy="372341"/>
              <a:chOff x="3193266" y="4671281"/>
              <a:chExt cx="5567492" cy="372341"/>
            </a:xfrm>
          </p:grpSpPr>
          <p:pic>
            <p:nvPicPr>
              <p:cNvPr id="1632" name="Google Shape;1632;p6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75412"/>
              <a:stretch/>
            </p:blipFill>
            <p:spPr>
              <a:xfrm>
                <a:off x="3193266" y="4671281"/>
                <a:ext cx="1808066" cy="3723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33" name="Google Shape;1633;p65"/>
              <p:cNvPicPr preferRelativeResize="0"/>
              <p:nvPr/>
            </p:nvPicPr>
            <p:blipFill rotWithShape="1">
              <a:blip r:embed="rId4">
                <a:alphaModFix/>
              </a:blip>
              <a:srcRect b="0" l="11316" r="0" t="75448"/>
              <a:stretch/>
            </p:blipFill>
            <p:spPr>
              <a:xfrm>
                <a:off x="5030322" y="4671281"/>
                <a:ext cx="2174564" cy="3723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34" name="Google Shape;1634;p6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78567"/>
              <a:stretch/>
            </p:blipFill>
            <p:spPr>
              <a:xfrm>
                <a:off x="7387064" y="4761307"/>
                <a:ext cx="1373695" cy="1922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635" name="Google Shape;1635;p65"/>
          <p:cNvSpPr txBox="1"/>
          <p:nvPr>
            <p:ph type="title"/>
          </p:nvPr>
        </p:nvSpPr>
        <p:spPr>
          <a:xfrm>
            <a:off x="311700" y="151600"/>
            <a:ext cx="85206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Time-Scale Decomposition</a:t>
            </a:r>
            <a:endParaRPr/>
          </a:p>
        </p:txBody>
      </p:sp>
      <p:sp>
        <p:nvSpPr>
          <p:cNvPr id="1636" name="Google Shape;1636;p65"/>
          <p:cNvSpPr txBox="1"/>
          <p:nvPr/>
        </p:nvSpPr>
        <p:spPr>
          <a:xfrm>
            <a:off x="221425" y="936485"/>
            <a:ext cx="27432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/>
              <a:t>System:</a:t>
            </a:r>
            <a:endParaRPr b="1" i="1" sz="1600"/>
          </a:p>
        </p:txBody>
      </p:sp>
      <p:grpSp>
        <p:nvGrpSpPr>
          <p:cNvPr id="1637" name="Google Shape;1637;p65"/>
          <p:cNvGrpSpPr/>
          <p:nvPr/>
        </p:nvGrpSpPr>
        <p:grpSpPr>
          <a:xfrm>
            <a:off x="395550" y="1034600"/>
            <a:ext cx="2340477" cy="1341300"/>
            <a:chOff x="547950" y="1034600"/>
            <a:chExt cx="2340477" cy="1341300"/>
          </a:xfrm>
        </p:grpSpPr>
        <p:sp>
          <p:nvSpPr>
            <p:cNvPr id="1638" name="Google Shape;1638;p65"/>
            <p:cNvSpPr txBox="1"/>
            <p:nvPr/>
          </p:nvSpPr>
          <p:spPr>
            <a:xfrm>
              <a:off x="1283900" y="1942700"/>
              <a:ext cx="8886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rgbClr val="FF9900"/>
                  </a:solidFill>
                </a:rPr>
                <a:t>Intermediate</a:t>
              </a:r>
              <a:endParaRPr i="1" sz="1200">
                <a:solidFill>
                  <a:srgbClr val="FF9900"/>
                </a:solidFill>
              </a:endParaRPr>
            </a:p>
          </p:txBody>
        </p:sp>
        <p:sp>
          <p:nvSpPr>
            <p:cNvPr id="1639" name="Google Shape;1639;p65"/>
            <p:cNvSpPr txBox="1"/>
            <p:nvPr/>
          </p:nvSpPr>
          <p:spPr>
            <a:xfrm>
              <a:off x="547950" y="1942700"/>
              <a:ext cx="6750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rgbClr val="6AA84F"/>
                  </a:solidFill>
                </a:rPr>
                <a:t>Fast</a:t>
              </a:r>
              <a:endParaRPr i="1" sz="1200">
                <a:solidFill>
                  <a:srgbClr val="6AA84F"/>
                </a:solidFill>
              </a:endParaRPr>
            </a:p>
          </p:txBody>
        </p:sp>
        <p:sp>
          <p:nvSpPr>
            <p:cNvPr id="1640" name="Google Shape;1640;p65"/>
            <p:cNvSpPr txBox="1"/>
            <p:nvPr/>
          </p:nvSpPr>
          <p:spPr>
            <a:xfrm>
              <a:off x="2233450" y="1942700"/>
              <a:ext cx="5502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rgbClr val="FF0000"/>
                  </a:solidFill>
                </a:rPr>
                <a:t>Slow</a:t>
              </a:r>
              <a:endParaRPr i="1" sz="1200">
                <a:solidFill>
                  <a:srgbClr val="FF0000"/>
                </a:solidFill>
              </a:endParaRPr>
            </a:p>
          </p:txBody>
        </p:sp>
        <p:pic>
          <p:nvPicPr>
            <p:cNvPr id="1641" name="Google Shape;1641;p6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938975" y="1034600"/>
              <a:ext cx="949452" cy="320040"/>
            </a:xfrm>
            <a:prstGeom prst="rect">
              <a:avLst/>
            </a:prstGeom>
            <a:noFill/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</p:pic>
      </p:grpSp>
      <p:sp>
        <p:nvSpPr>
          <p:cNvPr id="1642" name="Google Shape;1642;p65"/>
          <p:cNvSpPr/>
          <p:nvPr/>
        </p:nvSpPr>
        <p:spPr>
          <a:xfrm>
            <a:off x="7283725" y="3226950"/>
            <a:ext cx="1581900" cy="1821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 u="sng"/>
              <a:t>Initial Conditions</a:t>
            </a:r>
            <a:endParaRPr b="1" sz="800" u="sng"/>
          </a:p>
        </p:txBody>
      </p:sp>
      <p:grpSp>
        <p:nvGrpSpPr>
          <p:cNvPr id="1643" name="Google Shape;1643;p65"/>
          <p:cNvGrpSpPr/>
          <p:nvPr/>
        </p:nvGrpSpPr>
        <p:grpSpPr>
          <a:xfrm>
            <a:off x="4953877" y="769784"/>
            <a:ext cx="2322877" cy="2400853"/>
            <a:chOff x="4953877" y="782500"/>
            <a:chExt cx="2322877" cy="2400853"/>
          </a:xfrm>
        </p:grpSpPr>
        <p:cxnSp>
          <p:nvCxnSpPr>
            <p:cNvPr id="1644" name="Google Shape;1644;p65"/>
            <p:cNvCxnSpPr/>
            <p:nvPr/>
          </p:nvCxnSpPr>
          <p:spPr>
            <a:xfrm>
              <a:off x="5153300" y="782500"/>
              <a:ext cx="0" cy="21405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645" name="Google Shape;1645;p65"/>
            <p:cNvCxnSpPr/>
            <p:nvPr/>
          </p:nvCxnSpPr>
          <p:spPr>
            <a:xfrm>
              <a:off x="6723475" y="804986"/>
              <a:ext cx="0" cy="21723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grpSp>
          <p:nvGrpSpPr>
            <p:cNvPr id="1646" name="Google Shape;1646;p65"/>
            <p:cNvGrpSpPr/>
            <p:nvPr/>
          </p:nvGrpSpPr>
          <p:grpSpPr>
            <a:xfrm>
              <a:off x="4953877" y="3047209"/>
              <a:ext cx="550117" cy="135134"/>
              <a:chOff x="4850400" y="3047013"/>
              <a:chExt cx="477325" cy="112988"/>
            </a:xfrm>
          </p:grpSpPr>
          <p:pic>
            <p:nvPicPr>
              <p:cNvPr id="1647" name="Google Shape;1647;p65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4978884" y="3047013"/>
                <a:ext cx="348841" cy="1129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48" name="Google Shape;1648;p65"/>
              <p:cNvSpPr/>
              <p:nvPr/>
            </p:nvSpPr>
            <p:spPr>
              <a:xfrm>
                <a:off x="4850400" y="3057757"/>
                <a:ext cx="91500" cy="915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9" name="Google Shape;1649;p65"/>
            <p:cNvGrpSpPr/>
            <p:nvPr/>
          </p:nvGrpSpPr>
          <p:grpSpPr>
            <a:xfrm>
              <a:off x="6528169" y="3046198"/>
              <a:ext cx="748585" cy="137155"/>
              <a:chOff x="6679200" y="3046168"/>
              <a:chExt cx="649531" cy="114678"/>
            </a:xfrm>
          </p:grpSpPr>
          <p:pic>
            <p:nvPicPr>
              <p:cNvPr id="1650" name="Google Shape;1650;p65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6808346" y="3046168"/>
                <a:ext cx="520385" cy="1146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51" name="Google Shape;1651;p65"/>
              <p:cNvSpPr/>
              <p:nvPr/>
            </p:nvSpPr>
            <p:spPr>
              <a:xfrm>
                <a:off x="6679200" y="3057757"/>
                <a:ext cx="91500" cy="915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52" name="Google Shape;1652;p65"/>
          <p:cNvGrpSpPr/>
          <p:nvPr/>
        </p:nvGrpSpPr>
        <p:grpSpPr>
          <a:xfrm>
            <a:off x="206284" y="2326198"/>
            <a:ext cx="2352508" cy="2560813"/>
            <a:chOff x="358684" y="2402398"/>
            <a:chExt cx="2352508" cy="2560813"/>
          </a:xfrm>
        </p:grpSpPr>
        <p:grpSp>
          <p:nvGrpSpPr>
            <p:cNvPr id="1653" name="Google Shape;1653;p65"/>
            <p:cNvGrpSpPr/>
            <p:nvPr/>
          </p:nvGrpSpPr>
          <p:grpSpPr>
            <a:xfrm>
              <a:off x="540289" y="2402398"/>
              <a:ext cx="2131527" cy="262500"/>
              <a:chOff x="450014" y="2476623"/>
              <a:chExt cx="2131527" cy="262500"/>
            </a:xfrm>
          </p:grpSpPr>
          <p:sp>
            <p:nvSpPr>
              <p:cNvPr id="1654" name="Google Shape;1654;p65"/>
              <p:cNvSpPr txBox="1"/>
              <p:nvPr/>
            </p:nvSpPr>
            <p:spPr>
              <a:xfrm>
                <a:off x="1079114" y="2476623"/>
                <a:ext cx="816600" cy="26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200"/>
                  <a:t>All times</a:t>
                </a:r>
                <a:endParaRPr i="1" sz="1200"/>
              </a:p>
            </p:txBody>
          </p:sp>
          <p:grpSp>
            <p:nvGrpSpPr>
              <p:cNvPr id="1655" name="Google Shape;1655;p65"/>
              <p:cNvGrpSpPr/>
              <p:nvPr/>
            </p:nvGrpSpPr>
            <p:grpSpPr>
              <a:xfrm>
                <a:off x="450014" y="2541028"/>
                <a:ext cx="523177" cy="120458"/>
                <a:chOff x="3316368" y="3025103"/>
                <a:chExt cx="500217" cy="114678"/>
              </a:xfrm>
            </p:grpSpPr>
            <p:pic>
              <p:nvPicPr>
                <p:cNvPr id="1656" name="Google Shape;1656;p65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3461987" y="3025103"/>
                  <a:ext cx="354598" cy="1146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657" name="Google Shape;1657;p65"/>
                <p:cNvSpPr/>
                <p:nvPr/>
              </p:nvSpPr>
              <p:spPr>
                <a:xfrm>
                  <a:off x="3316368" y="3043909"/>
                  <a:ext cx="91500" cy="915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58" name="Google Shape;1658;p65"/>
              <p:cNvGrpSpPr/>
              <p:nvPr/>
            </p:nvGrpSpPr>
            <p:grpSpPr>
              <a:xfrm>
                <a:off x="1943330" y="2548115"/>
                <a:ext cx="638211" cy="111192"/>
                <a:chOff x="1943330" y="2548115"/>
                <a:chExt cx="638211" cy="111192"/>
              </a:xfrm>
            </p:grpSpPr>
            <p:pic>
              <p:nvPicPr>
                <p:cNvPr id="1659" name="Google Shape;1659;p65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2090253" y="2548115"/>
                  <a:ext cx="491289" cy="1111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660" name="Google Shape;1660;p65"/>
                <p:cNvSpPr/>
                <p:nvPr/>
              </p:nvSpPr>
              <p:spPr>
                <a:xfrm>
                  <a:off x="1943330" y="2555655"/>
                  <a:ext cx="95700" cy="96000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FF0000"/>
                    </a:solidFill>
                  </a:endParaRPr>
                </a:p>
              </p:txBody>
            </p:sp>
          </p:grpSp>
        </p:grpSp>
        <p:pic>
          <p:nvPicPr>
            <p:cNvPr id="1661" name="Google Shape;1661;p65"/>
            <p:cNvPicPr preferRelativeResize="0"/>
            <p:nvPr/>
          </p:nvPicPr>
          <p:blipFill rotWithShape="1">
            <a:blip r:embed="rId19">
              <a:alphaModFix/>
            </a:blip>
            <a:srcRect b="51085" l="0" r="51085" t="0"/>
            <a:stretch/>
          </p:blipFill>
          <p:spPr>
            <a:xfrm>
              <a:off x="559361" y="2665471"/>
              <a:ext cx="2151832" cy="21610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2" name="Google Shape;1662;p65"/>
            <p:cNvGrpSpPr/>
            <p:nvPr/>
          </p:nvGrpSpPr>
          <p:grpSpPr>
            <a:xfrm>
              <a:off x="358684" y="2984223"/>
              <a:ext cx="2047937" cy="1978988"/>
              <a:chOff x="358684" y="2984223"/>
              <a:chExt cx="2047937" cy="1978988"/>
            </a:xfrm>
          </p:grpSpPr>
          <p:pic>
            <p:nvPicPr>
              <p:cNvPr id="1663" name="Google Shape;1663;p65"/>
              <p:cNvPicPr preferRelativeResize="0"/>
              <p:nvPr/>
            </p:nvPicPr>
            <p:blipFill>
              <a:blip r:embed="rId20">
                <a:alphaModFix/>
              </a:blip>
              <a:stretch>
                <a:fillRect/>
              </a:stretch>
            </p:blipFill>
            <p:spPr>
              <a:xfrm>
                <a:off x="361115" y="2984223"/>
                <a:ext cx="154897" cy="1101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4" name="Google Shape;1664;p65"/>
              <p:cNvPicPr preferRelativeResize="0"/>
              <p:nvPr/>
            </p:nvPicPr>
            <p:blipFill>
              <a:blip r:embed="rId21">
                <a:alphaModFix/>
              </a:blip>
              <a:stretch>
                <a:fillRect/>
              </a:stretch>
            </p:blipFill>
            <p:spPr>
              <a:xfrm>
                <a:off x="358690" y="3689898"/>
                <a:ext cx="159738" cy="1101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5" name="Google Shape;1665;p65"/>
              <p:cNvPicPr preferRelativeResize="0"/>
              <p:nvPr/>
            </p:nvPicPr>
            <p:blipFill>
              <a:blip r:embed="rId22">
                <a:alphaModFix/>
              </a:blip>
              <a:stretch>
                <a:fillRect/>
              </a:stretch>
            </p:blipFill>
            <p:spPr>
              <a:xfrm>
                <a:off x="358684" y="4399721"/>
                <a:ext cx="159738" cy="1101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6" name="Google Shape;1666;p65"/>
              <p:cNvPicPr preferRelativeResize="0"/>
              <p:nvPr/>
            </p:nvPicPr>
            <p:blipFill>
              <a:blip r:embed="rId20">
                <a:alphaModFix/>
              </a:blip>
              <a:stretch>
                <a:fillRect/>
              </a:stretch>
            </p:blipFill>
            <p:spPr>
              <a:xfrm>
                <a:off x="795415" y="4853085"/>
                <a:ext cx="154897" cy="1101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7" name="Google Shape;1667;p65"/>
              <p:cNvPicPr preferRelativeResize="0"/>
              <p:nvPr/>
            </p:nvPicPr>
            <p:blipFill>
              <a:blip r:embed="rId21">
                <a:alphaModFix/>
              </a:blip>
              <a:stretch>
                <a:fillRect/>
              </a:stretch>
            </p:blipFill>
            <p:spPr>
              <a:xfrm>
                <a:off x="1518715" y="4853085"/>
                <a:ext cx="159738" cy="1101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8" name="Google Shape;1668;p65"/>
              <p:cNvPicPr preferRelativeResize="0"/>
              <p:nvPr/>
            </p:nvPicPr>
            <p:blipFill>
              <a:blip r:embed="rId22">
                <a:alphaModFix/>
              </a:blip>
              <a:stretch>
                <a:fillRect/>
              </a:stretch>
            </p:blipFill>
            <p:spPr>
              <a:xfrm>
                <a:off x="2246883" y="4853085"/>
                <a:ext cx="159738" cy="1101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69" name="Google Shape;1669;p65"/>
          <p:cNvGrpSpPr/>
          <p:nvPr/>
        </p:nvGrpSpPr>
        <p:grpSpPr>
          <a:xfrm>
            <a:off x="3092962" y="792532"/>
            <a:ext cx="5936811" cy="2378105"/>
            <a:chOff x="3092962" y="805248"/>
            <a:chExt cx="5936811" cy="2378105"/>
          </a:xfrm>
        </p:grpSpPr>
        <p:pic>
          <p:nvPicPr>
            <p:cNvPr id="1670" name="Google Shape;1670;p65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3467225" y="805248"/>
              <a:ext cx="5562548" cy="21723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71" name="Google Shape;1671;p65"/>
            <p:cNvGrpSpPr/>
            <p:nvPr/>
          </p:nvGrpSpPr>
          <p:grpSpPr>
            <a:xfrm>
              <a:off x="3250420" y="3046198"/>
              <a:ext cx="576501" cy="137155"/>
              <a:chOff x="2965566" y="3042981"/>
              <a:chExt cx="500217" cy="114678"/>
            </a:xfrm>
          </p:grpSpPr>
          <p:pic>
            <p:nvPicPr>
              <p:cNvPr id="1672" name="Google Shape;1672;p65"/>
              <p:cNvPicPr preferRelativeResize="0"/>
              <p:nvPr/>
            </p:nvPicPr>
            <p:blipFill>
              <a:blip r:embed="rId17">
                <a:alphaModFix/>
              </a:blip>
              <a:stretch>
                <a:fillRect/>
              </a:stretch>
            </p:blipFill>
            <p:spPr>
              <a:xfrm>
                <a:off x="3111185" y="3042981"/>
                <a:ext cx="354598" cy="1146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73" name="Google Shape;1673;p65"/>
              <p:cNvSpPr/>
              <p:nvPr/>
            </p:nvSpPr>
            <p:spPr>
              <a:xfrm>
                <a:off x="2965566" y="3061788"/>
                <a:ext cx="91500" cy="915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4" name="Google Shape;1674;p65"/>
            <p:cNvGrpSpPr/>
            <p:nvPr/>
          </p:nvGrpSpPr>
          <p:grpSpPr>
            <a:xfrm>
              <a:off x="8321207" y="3051473"/>
              <a:ext cx="703259" cy="126604"/>
              <a:chOff x="8499450" y="3050579"/>
              <a:chExt cx="610203" cy="105856"/>
            </a:xfrm>
          </p:grpSpPr>
          <p:pic>
            <p:nvPicPr>
              <p:cNvPr id="1675" name="Google Shape;1675;p65"/>
              <p:cNvPicPr preferRelativeResize="0"/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8639925" y="3050579"/>
                <a:ext cx="469728" cy="1058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76" name="Google Shape;1676;p65"/>
              <p:cNvSpPr/>
              <p:nvPr/>
            </p:nvSpPr>
            <p:spPr>
              <a:xfrm>
                <a:off x="8499450" y="3057757"/>
                <a:ext cx="91500" cy="915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677" name="Google Shape;1677;p65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3297216" y="2897165"/>
              <a:ext cx="168812" cy="1080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8" name="Google Shape;1678;p65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3096982" y="1284356"/>
              <a:ext cx="361741" cy="152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9" name="Google Shape;1679;p65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3096982" y="1553157"/>
              <a:ext cx="361741" cy="152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0" name="Google Shape;1680;p65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3092962" y="1821959"/>
              <a:ext cx="365760" cy="152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1" name="Google Shape;1681;p65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3096982" y="2090760"/>
              <a:ext cx="361741" cy="152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2" name="Google Shape;1682;p65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3096982" y="2359562"/>
              <a:ext cx="361741" cy="152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3" name="Google Shape;1683;p65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3112327" y="2628363"/>
              <a:ext cx="353702" cy="15211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84" name="Google Shape;1684;p65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54682" y="1374082"/>
            <a:ext cx="2743199" cy="630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657975" y="1120075"/>
            <a:ext cx="5235600" cy="11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Systems Biology II: Simulation of Dynamic Network States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1550" y="528075"/>
            <a:ext cx="2669525" cy="40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" name="Google Shape;168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225" y="786175"/>
            <a:ext cx="5562548" cy="217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66"/>
          <p:cNvGrpSpPr/>
          <p:nvPr/>
        </p:nvGrpSpPr>
        <p:grpSpPr>
          <a:xfrm>
            <a:off x="3240934" y="3239705"/>
            <a:ext cx="1857114" cy="1828717"/>
            <a:chOff x="3234870" y="3226974"/>
            <a:chExt cx="1779526" cy="1757199"/>
          </a:xfrm>
        </p:grpSpPr>
        <p:pic>
          <p:nvPicPr>
            <p:cNvPr id="1691" name="Google Shape;1691;p66"/>
            <p:cNvPicPr preferRelativeResize="0"/>
            <p:nvPr/>
          </p:nvPicPr>
          <p:blipFill rotWithShape="1">
            <a:blip r:embed="rId4">
              <a:alphaModFix/>
            </a:blip>
            <a:srcRect b="52376" l="52372" r="1342" t="1337"/>
            <a:stretch/>
          </p:blipFill>
          <p:spPr>
            <a:xfrm>
              <a:off x="3378549" y="3226974"/>
              <a:ext cx="1635847" cy="163573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92" name="Google Shape;1692;p66"/>
            <p:cNvGrpSpPr/>
            <p:nvPr/>
          </p:nvGrpSpPr>
          <p:grpSpPr>
            <a:xfrm>
              <a:off x="3576722" y="4891300"/>
              <a:ext cx="1272894" cy="92874"/>
              <a:chOff x="3428813" y="4947118"/>
              <a:chExt cx="1512110" cy="110131"/>
            </a:xfrm>
          </p:grpSpPr>
          <p:pic>
            <p:nvPicPr>
              <p:cNvPr id="1693" name="Google Shape;1693;p6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428813" y="4947123"/>
                <a:ext cx="154897" cy="1101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94" name="Google Shape;1694;p6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106008" y="4947118"/>
                <a:ext cx="159738" cy="1101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95" name="Google Shape;1695;p6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781184" y="4947118"/>
                <a:ext cx="159738" cy="1101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96" name="Google Shape;1696;p66"/>
            <p:cNvGrpSpPr/>
            <p:nvPr/>
          </p:nvGrpSpPr>
          <p:grpSpPr>
            <a:xfrm>
              <a:off x="3234870" y="3459057"/>
              <a:ext cx="134473" cy="1220668"/>
              <a:chOff x="3135046" y="3363239"/>
              <a:chExt cx="159744" cy="1447490"/>
            </a:xfrm>
          </p:grpSpPr>
          <p:pic>
            <p:nvPicPr>
              <p:cNvPr id="1697" name="Google Shape;1697;p6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137477" y="3363239"/>
                <a:ext cx="154897" cy="1101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98" name="Google Shape;1698;p6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135052" y="4031930"/>
                <a:ext cx="159738" cy="1101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99" name="Google Shape;1699;p6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135046" y="4700602"/>
                <a:ext cx="159738" cy="1101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00" name="Google Shape;1700;p66"/>
          <p:cNvGrpSpPr/>
          <p:nvPr/>
        </p:nvGrpSpPr>
        <p:grpSpPr>
          <a:xfrm>
            <a:off x="5220529" y="3239577"/>
            <a:ext cx="1709951" cy="1828724"/>
            <a:chOff x="5227626" y="3226974"/>
            <a:chExt cx="1635847" cy="1757374"/>
          </a:xfrm>
        </p:grpSpPr>
        <p:pic>
          <p:nvPicPr>
            <p:cNvPr id="1701" name="Google Shape;1701;p66"/>
            <p:cNvPicPr preferRelativeResize="0"/>
            <p:nvPr/>
          </p:nvPicPr>
          <p:blipFill rotWithShape="1">
            <a:blip r:embed="rId4">
              <a:alphaModFix/>
            </a:blip>
            <a:srcRect b="3179" l="3374" r="50340" t="50534"/>
            <a:stretch/>
          </p:blipFill>
          <p:spPr>
            <a:xfrm>
              <a:off x="5227626" y="3226974"/>
              <a:ext cx="1635847" cy="163573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02" name="Google Shape;1702;p66"/>
            <p:cNvGrpSpPr/>
            <p:nvPr/>
          </p:nvGrpSpPr>
          <p:grpSpPr>
            <a:xfrm>
              <a:off x="5430102" y="4891475"/>
              <a:ext cx="1272894" cy="92874"/>
              <a:chOff x="3428813" y="4947118"/>
              <a:chExt cx="1512110" cy="110131"/>
            </a:xfrm>
          </p:grpSpPr>
          <p:pic>
            <p:nvPicPr>
              <p:cNvPr id="1703" name="Google Shape;1703;p6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428813" y="4947123"/>
                <a:ext cx="154897" cy="1101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4" name="Google Shape;1704;p6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106008" y="4947118"/>
                <a:ext cx="159738" cy="1101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5" name="Google Shape;1705;p6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781184" y="4947118"/>
                <a:ext cx="159738" cy="1101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06" name="Google Shape;1706;p66"/>
          <p:cNvGrpSpPr/>
          <p:nvPr/>
        </p:nvGrpSpPr>
        <p:grpSpPr>
          <a:xfrm>
            <a:off x="221425" y="936485"/>
            <a:ext cx="2743200" cy="1439415"/>
            <a:chOff x="373825" y="936485"/>
            <a:chExt cx="2743200" cy="1439415"/>
          </a:xfrm>
        </p:grpSpPr>
        <p:grpSp>
          <p:nvGrpSpPr>
            <p:cNvPr id="1707" name="Google Shape;1707;p66"/>
            <p:cNvGrpSpPr/>
            <p:nvPr/>
          </p:nvGrpSpPr>
          <p:grpSpPr>
            <a:xfrm>
              <a:off x="373825" y="936485"/>
              <a:ext cx="2743200" cy="1439415"/>
              <a:chOff x="373825" y="936485"/>
              <a:chExt cx="2743200" cy="1439415"/>
            </a:xfrm>
          </p:grpSpPr>
          <p:sp>
            <p:nvSpPr>
              <p:cNvPr id="1708" name="Google Shape;1708;p66"/>
              <p:cNvSpPr txBox="1"/>
              <p:nvPr/>
            </p:nvSpPr>
            <p:spPr>
              <a:xfrm>
                <a:off x="1283900" y="1942700"/>
                <a:ext cx="8886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200">
                    <a:solidFill>
                      <a:srgbClr val="FF9900"/>
                    </a:solidFill>
                  </a:rPr>
                  <a:t>Intermediate</a:t>
                </a:r>
                <a:endParaRPr i="1" sz="1200">
                  <a:solidFill>
                    <a:srgbClr val="FF9900"/>
                  </a:solidFill>
                </a:endParaRPr>
              </a:p>
            </p:txBody>
          </p:sp>
          <p:sp>
            <p:nvSpPr>
              <p:cNvPr id="1709" name="Google Shape;1709;p66"/>
              <p:cNvSpPr txBox="1"/>
              <p:nvPr/>
            </p:nvSpPr>
            <p:spPr>
              <a:xfrm>
                <a:off x="547950" y="1942700"/>
                <a:ext cx="6750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200">
                    <a:solidFill>
                      <a:srgbClr val="6AA84F"/>
                    </a:solidFill>
                  </a:rPr>
                  <a:t>Fast</a:t>
                </a:r>
                <a:endParaRPr i="1" sz="1200">
                  <a:solidFill>
                    <a:srgbClr val="6AA84F"/>
                  </a:solidFill>
                </a:endParaRPr>
              </a:p>
            </p:txBody>
          </p:sp>
          <p:sp>
            <p:nvSpPr>
              <p:cNvPr id="1710" name="Google Shape;1710;p66"/>
              <p:cNvSpPr txBox="1"/>
              <p:nvPr/>
            </p:nvSpPr>
            <p:spPr>
              <a:xfrm>
                <a:off x="2233450" y="1942700"/>
                <a:ext cx="5502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200">
                    <a:solidFill>
                      <a:srgbClr val="FF0000"/>
                    </a:solidFill>
                  </a:rPr>
                  <a:t>Slow</a:t>
                </a:r>
                <a:endParaRPr i="1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1711" name="Google Shape;1711;p66"/>
              <p:cNvSpPr txBox="1"/>
              <p:nvPr/>
            </p:nvSpPr>
            <p:spPr>
              <a:xfrm>
                <a:off x="373825" y="936485"/>
                <a:ext cx="27432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1600"/>
                  <a:t>System:</a:t>
                </a:r>
                <a:endParaRPr b="1" i="1" sz="1600"/>
              </a:p>
            </p:txBody>
          </p:sp>
        </p:grpSp>
        <p:pic>
          <p:nvPicPr>
            <p:cNvPr id="1712" name="Google Shape;1712;p6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938975" y="1034600"/>
              <a:ext cx="949452" cy="3200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3" name="Google Shape;1713;p66"/>
          <p:cNvGrpSpPr/>
          <p:nvPr/>
        </p:nvGrpSpPr>
        <p:grpSpPr>
          <a:xfrm>
            <a:off x="7061385" y="3239559"/>
            <a:ext cx="1728273" cy="1828746"/>
            <a:chOff x="7076703" y="3226950"/>
            <a:chExt cx="1635847" cy="1741497"/>
          </a:xfrm>
        </p:grpSpPr>
        <p:pic>
          <p:nvPicPr>
            <p:cNvPr id="1714" name="Google Shape;1714;p66"/>
            <p:cNvPicPr preferRelativeResize="0"/>
            <p:nvPr/>
          </p:nvPicPr>
          <p:blipFill rotWithShape="1">
            <a:blip r:embed="rId4">
              <a:alphaModFix/>
            </a:blip>
            <a:srcRect b="3179" l="52372" r="1342" t="50534"/>
            <a:stretch/>
          </p:blipFill>
          <p:spPr>
            <a:xfrm>
              <a:off x="7076703" y="3226950"/>
              <a:ext cx="1635847" cy="163573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15" name="Google Shape;1715;p66"/>
            <p:cNvGrpSpPr/>
            <p:nvPr/>
          </p:nvGrpSpPr>
          <p:grpSpPr>
            <a:xfrm>
              <a:off x="7273459" y="4875574"/>
              <a:ext cx="1272894" cy="92874"/>
              <a:chOff x="3428813" y="4947118"/>
              <a:chExt cx="1512110" cy="110131"/>
            </a:xfrm>
          </p:grpSpPr>
          <p:pic>
            <p:nvPicPr>
              <p:cNvPr id="1716" name="Google Shape;1716;p6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428813" y="4947123"/>
                <a:ext cx="154897" cy="1101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7" name="Google Shape;1717;p6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106008" y="4947118"/>
                <a:ext cx="159738" cy="1101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8" name="Google Shape;1718;p6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781184" y="4947118"/>
                <a:ext cx="159738" cy="1101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19" name="Google Shape;1719;p66"/>
          <p:cNvGrpSpPr/>
          <p:nvPr/>
        </p:nvGrpSpPr>
        <p:grpSpPr>
          <a:xfrm>
            <a:off x="206284" y="2326198"/>
            <a:ext cx="2352508" cy="2560813"/>
            <a:chOff x="358684" y="2402398"/>
            <a:chExt cx="2352508" cy="2560813"/>
          </a:xfrm>
        </p:grpSpPr>
        <p:grpSp>
          <p:nvGrpSpPr>
            <p:cNvPr id="1720" name="Google Shape;1720;p66"/>
            <p:cNvGrpSpPr/>
            <p:nvPr/>
          </p:nvGrpSpPr>
          <p:grpSpPr>
            <a:xfrm>
              <a:off x="540289" y="2402398"/>
              <a:ext cx="2131527" cy="262500"/>
              <a:chOff x="450014" y="2476623"/>
              <a:chExt cx="2131527" cy="262500"/>
            </a:xfrm>
          </p:grpSpPr>
          <p:sp>
            <p:nvSpPr>
              <p:cNvPr id="1721" name="Google Shape;1721;p66"/>
              <p:cNvSpPr txBox="1"/>
              <p:nvPr/>
            </p:nvSpPr>
            <p:spPr>
              <a:xfrm>
                <a:off x="1079114" y="2476623"/>
                <a:ext cx="816600" cy="26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200"/>
                  <a:t>All times</a:t>
                </a:r>
                <a:endParaRPr i="1" sz="1200"/>
              </a:p>
            </p:txBody>
          </p:sp>
          <p:grpSp>
            <p:nvGrpSpPr>
              <p:cNvPr id="1722" name="Google Shape;1722;p66"/>
              <p:cNvGrpSpPr/>
              <p:nvPr/>
            </p:nvGrpSpPr>
            <p:grpSpPr>
              <a:xfrm>
                <a:off x="450014" y="2541028"/>
                <a:ext cx="523177" cy="120458"/>
                <a:chOff x="3316368" y="3025103"/>
                <a:chExt cx="500217" cy="114678"/>
              </a:xfrm>
            </p:grpSpPr>
            <p:pic>
              <p:nvPicPr>
                <p:cNvPr id="1723" name="Google Shape;1723;p66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3461987" y="3025103"/>
                  <a:ext cx="354598" cy="1146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24" name="Google Shape;1724;p66"/>
                <p:cNvSpPr/>
                <p:nvPr/>
              </p:nvSpPr>
              <p:spPr>
                <a:xfrm>
                  <a:off x="3316368" y="3043909"/>
                  <a:ext cx="91500" cy="915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25" name="Google Shape;1725;p66"/>
              <p:cNvGrpSpPr/>
              <p:nvPr/>
            </p:nvGrpSpPr>
            <p:grpSpPr>
              <a:xfrm>
                <a:off x="1943330" y="2548115"/>
                <a:ext cx="638211" cy="111192"/>
                <a:chOff x="1943330" y="2548115"/>
                <a:chExt cx="638211" cy="111192"/>
              </a:xfrm>
            </p:grpSpPr>
            <p:pic>
              <p:nvPicPr>
                <p:cNvPr id="1726" name="Google Shape;1726;p66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090253" y="2548115"/>
                  <a:ext cx="491289" cy="1111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27" name="Google Shape;1727;p66"/>
                <p:cNvSpPr/>
                <p:nvPr/>
              </p:nvSpPr>
              <p:spPr>
                <a:xfrm>
                  <a:off x="1943330" y="2555655"/>
                  <a:ext cx="95700" cy="96000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FF0000"/>
                    </a:solidFill>
                  </a:endParaRPr>
                </a:p>
              </p:txBody>
            </p:sp>
          </p:grpSp>
        </p:grpSp>
        <p:pic>
          <p:nvPicPr>
            <p:cNvPr id="1728" name="Google Shape;1728;p66"/>
            <p:cNvPicPr preferRelativeResize="0"/>
            <p:nvPr/>
          </p:nvPicPr>
          <p:blipFill rotWithShape="1">
            <a:blip r:embed="rId11">
              <a:alphaModFix/>
            </a:blip>
            <a:srcRect b="51085" l="0" r="51085" t="0"/>
            <a:stretch/>
          </p:blipFill>
          <p:spPr>
            <a:xfrm>
              <a:off x="559361" y="2665471"/>
              <a:ext cx="2151832" cy="21610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29" name="Google Shape;1729;p66"/>
            <p:cNvGrpSpPr/>
            <p:nvPr/>
          </p:nvGrpSpPr>
          <p:grpSpPr>
            <a:xfrm>
              <a:off x="358684" y="2984223"/>
              <a:ext cx="2047937" cy="1978988"/>
              <a:chOff x="358684" y="2984223"/>
              <a:chExt cx="2047937" cy="1978988"/>
            </a:xfrm>
          </p:grpSpPr>
          <p:pic>
            <p:nvPicPr>
              <p:cNvPr id="1730" name="Google Shape;1730;p6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61115" y="2984223"/>
                <a:ext cx="154897" cy="1101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1" name="Google Shape;1731;p6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58690" y="3689898"/>
                <a:ext cx="159738" cy="1101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2" name="Google Shape;1732;p6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58684" y="4399721"/>
                <a:ext cx="159738" cy="1101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3" name="Google Shape;1733;p6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95415" y="4853085"/>
                <a:ext cx="154897" cy="1101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4" name="Google Shape;1734;p6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518715" y="4853085"/>
                <a:ext cx="159738" cy="1101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5" name="Google Shape;1735;p6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246883" y="4853085"/>
                <a:ext cx="159738" cy="1101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36" name="Google Shape;1736;p66"/>
          <p:cNvGrpSpPr/>
          <p:nvPr/>
        </p:nvGrpSpPr>
        <p:grpSpPr>
          <a:xfrm>
            <a:off x="3470400" y="664676"/>
            <a:ext cx="2033594" cy="2551488"/>
            <a:chOff x="3470400" y="683750"/>
            <a:chExt cx="2033594" cy="2551488"/>
          </a:xfrm>
        </p:grpSpPr>
        <p:pic>
          <p:nvPicPr>
            <p:cNvPr id="1737" name="Google Shape;1737;p66"/>
            <p:cNvPicPr preferRelativeResize="0"/>
            <p:nvPr/>
          </p:nvPicPr>
          <p:blipFill rotWithShape="1">
            <a:blip r:embed="rId12">
              <a:alphaModFix/>
            </a:blip>
            <a:srcRect b="11134" l="8583" r="64072" t="0"/>
            <a:stretch/>
          </p:blipFill>
          <p:spPr>
            <a:xfrm>
              <a:off x="3470400" y="683750"/>
              <a:ext cx="1680400" cy="22752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38" name="Google Shape;1738;p66"/>
            <p:cNvGrpSpPr/>
            <p:nvPr/>
          </p:nvGrpSpPr>
          <p:grpSpPr>
            <a:xfrm>
              <a:off x="3938851" y="763630"/>
              <a:ext cx="1132668" cy="2471608"/>
              <a:chOff x="3710251" y="763630"/>
              <a:chExt cx="1132668" cy="2471608"/>
            </a:xfrm>
          </p:grpSpPr>
          <p:sp>
            <p:nvSpPr>
              <p:cNvPr id="1739" name="Google Shape;1739;p66"/>
              <p:cNvSpPr txBox="1"/>
              <p:nvPr/>
            </p:nvSpPr>
            <p:spPr>
              <a:xfrm>
                <a:off x="3710251" y="2985338"/>
                <a:ext cx="681900" cy="24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200">
                    <a:solidFill>
                      <a:srgbClr val="6AA84F"/>
                    </a:solidFill>
                  </a:rPr>
                  <a:t>Fast</a:t>
                </a:r>
                <a:endParaRPr i="1" sz="1200">
                  <a:solidFill>
                    <a:srgbClr val="6AA84F"/>
                  </a:solidFill>
                </a:endParaRPr>
              </a:p>
            </p:txBody>
          </p:sp>
          <p:grpSp>
            <p:nvGrpSpPr>
              <p:cNvPr id="1740" name="Google Shape;1740;p66"/>
              <p:cNvGrpSpPr/>
              <p:nvPr/>
            </p:nvGrpSpPr>
            <p:grpSpPr>
              <a:xfrm>
                <a:off x="3773072" y="763630"/>
                <a:ext cx="1069848" cy="530712"/>
                <a:chOff x="4046647" y="887240"/>
                <a:chExt cx="1069848" cy="530712"/>
              </a:xfrm>
            </p:grpSpPr>
            <p:pic>
              <p:nvPicPr>
                <p:cNvPr id="1741" name="Google Shape;1741;p66"/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4250358" y="887240"/>
                  <a:ext cx="662425" cy="1173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42" name="Google Shape;1742;p66"/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4349722" y="1022046"/>
                  <a:ext cx="463698" cy="953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43" name="Google Shape;1743;p66"/>
                <p:cNvPicPr preferRelativeResize="0"/>
                <p:nvPr/>
              </p:nvPicPr>
              <p:blipFill>
                <a:blip r:embed="rId15">
                  <a:alphaModFix/>
                </a:blip>
                <a:stretch>
                  <a:fillRect/>
                </a:stretch>
              </p:blipFill>
              <p:spPr>
                <a:xfrm>
                  <a:off x="4077392" y="1134848"/>
                  <a:ext cx="1008358" cy="1393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44" name="Google Shape;1744;p66"/>
                <p:cNvPicPr preferRelativeResize="0"/>
                <p:nvPr/>
              </p:nvPicPr>
              <p:blipFill>
                <a:blip r:embed="rId16">
                  <a:alphaModFix/>
                </a:blip>
                <a:stretch>
                  <a:fillRect/>
                </a:stretch>
              </p:blipFill>
              <p:spPr>
                <a:xfrm>
                  <a:off x="4046647" y="1291657"/>
                  <a:ext cx="1069848" cy="12629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745" name="Google Shape;1745;p66"/>
            <p:cNvGrpSpPr/>
            <p:nvPr/>
          </p:nvGrpSpPr>
          <p:grpSpPr>
            <a:xfrm>
              <a:off x="4953877" y="3047209"/>
              <a:ext cx="550117" cy="135134"/>
              <a:chOff x="4850400" y="3047013"/>
              <a:chExt cx="477325" cy="112988"/>
            </a:xfrm>
          </p:grpSpPr>
          <p:pic>
            <p:nvPicPr>
              <p:cNvPr id="1746" name="Google Shape;1746;p66"/>
              <p:cNvPicPr preferRelativeResize="0"/>
              <p:nvPr/>
            </p:nvPicPr>
            <p:blipFill>
              <a:blip r:embed="rId17">
                <a:alphaModFix/>
              </a:blip>
              <a:stretch>
                <a:fillRect/>
              </a:stretch>
            </p:blipFill>
            <p:spPr>
              <a:xfrm>
                <a:off x="4978884" y="3047013"/>
                <a:ext cx="348841" cy="1129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47" name="Google Shape;1747;p66"/>
              <p:cNvSpPr/>
              <p:nvPr/>
            </p:nvSpPr>
            <p:spPr>
              <a:xfrm>
                <a:off x="4850400" y="3057757"/>
                <a:ext cx="91500" cy="915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48" name="Google Shape;1748;p66"/>
          <p:cNvGrpSpPr/>
          <p:nvPr/>
        </p:nvGrpSpPr>
        <p:grpSpPr>
          <a:xfrm>
            <a:off x="5150800" y="664676"/>
            <a:ext cx="2125954" cy="2542000"/>
            <a:chOff x="5150800" y="683750"/>
            <a:chExt cx="2125954" cy="2542000"/>
          </a:xfrm>
        </p:grpSpPr>
        <p:pic>
          <p:nvPicPr>
            <p:cNvPr id="1749" name="Google Shape;1749;p66"/>
            <p:cNvPicPr preferRelativeResize="0"/>
            <p:nvPr/>
          </p:nvPicPr>
          <p:blipFill rotWithShape="1">
            <a:blip r:embed="rId12">
              <a:alphaModFix/>
            </a:blip>
            <a:srcRect b="11134" l="35930" r="38627" t="0"/>
            <a:stretch/>
          </p:blipFill>
          <p:spPr>
            <a:xfrm>
              <a:off x="5150800" y="683750"/>
              <a:ext cx="1563524" cy="22752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50" name="Google Shape;1750;p66"/>
            <p:cNvGrpSpPr/>
            <p:nvPr/>
          </p:nvGrpSpPr>
          <p:grpSpPr>
            <a:xfrm>
              <a:off x="5291447" y="773130"/>
              <a:ext cx="1353312" cy="2452621"/>
              <a:chOff x="5290510" y="782505"/>
              <a:chExt cx="1353312" cy="2452621"/>
            </a:xfrm>
          </p:grpSpPr>
          <p:sp>
            <p:nvSpPr>
              <p:cNvPr id="1751" name="Google Shape;1751;p66"/>
              <p:cNvSpPr txBox="1"/>
              <p:nvPr/>
            </p:nvSpPr>
            <p:spPr>
              <a:xfrm>
                <a:off x="5492139" y="2985225"/>
                <a:ext cx="1044900" cy="24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200">
                    <a:solidFill>
                      <a:srgbClr val="FF9900"/>
                    </a:solidFill>
                  </a:rPr>
                  <a:t>Intermediate</a:t>
                </a:r>
                <a:endParaRPr i="1" sz="1200">
                  <a:solidFill>
                    <a:srgbClr val="FF9900"/>
                  </a:solidFill>
                </a:endParaRPr>
              </a:p>
            </p:txBody>
          </p:sp>
          <p:grpSp>
            <p:nvGrpSpPr>
              <p:cNvPr id="1752" name="Google Shape;1752;p66"/>
              <p:cNvGrpSpPr/>
              <p:nvPr/>
            </p:nvGrpSpPr>
            <p:grpSpPr>
              <a:xfrm>
                <a:off x="5290510" y="782505"/>
                <a:ext cx="1353312" cy="539612"/>
                <a:chOff x="5302035" y="877780"/>
                <a:chExt cx="1353312" cy="539612"/>
              </a:xfrm>
            </p:grpSpPr>
            <p:pic>
              <p:nvPicPr>
                <p:cNvPr id="1753" name="Google Shape;1753;p66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5302035" y="1144626"/>
                  <a:ext cx="1353312" cy="1398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54" name="Google Shape;1754;p66"/>
                <p:cNvPicPr preferRelativeResize="0"/>
                <p:nvPr/>
              </p:nvPicPr>
              <p:blipFill>
                <a:blip r:embed="rId19">
                  <a:alphaModFix/>
                </a:blip>
                <a:stretch>
                  <a:fillRect/>
                </a:stretch>
              </p:blipFill>
              <p:spPr>
                <a:xfrm>
                  <a:off x="5566270" y="996266"/>
                  <a:ext cx="824842" cy="1328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55" name="Google Shape;1755;p66"/>
                <p:cNvPicPr preferRelativeResize="0"/>
                <p:nvPr/>
              </p:nvPicPr>
              <p:blipFill>
                <a:blip r:embed="rId20">
                  <a:alphaModFix/>
                </a:blip>
                <a:stretch>
                  <a:fillRect/>
                </a:stretch>
              </p:blipFill>
              <p:spPr>
                <a:xfrm>
                  <a:off x="5514494" y="877780"/>
                  <a:ext cx="928394" cy="11189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56" name="Google Shape;1756;p66"/>
                <p:cNvPicPr preferRelativeResize="0"/>
                <p:nvPr/>
              </p:nvPicPr>
              <p:blipFill>
                <a:blip r:embed="rId21">
                  <a:alphaModFix/>
                </a:blip>
                <a:stretch>
                  <a:fillRect/>
                </a:stretch>
              </p:blipFill>
              <p:spPr>
                <a:xfrm>
                  <a:off x="5397623" y="1289298"/>
                  <a:ext cx="1089503" cy="1280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757" name="Google Shape;1757;p66"/>
            <p:cNvGrpSpPr/>
            <p:nvPr/>
          </p:nvGrpSpPr>
          <p:grpSpPr>
            <a:xfrm>
              <a:off x="5505250" y="1800925"/>
              <a:ext cx="716890" cy="354516"/>
              <a:chOff x="5505250" y="1800925"/>
              <a:chExt cx="716890" cy="354516"/>
            </a:xfrm>
          </p:grpSpPr>
          <p:pic>
            <p:nvPicPr>
              <p:cNvPr id="1758" name="Google Shape;1758;p66"/>
              <p:cNvPicPr preferRelativeResize="0"/>
              <p:nvPr/>
            </p:nvPicPr>
            <p:blipFill>
              <a:blip r:embed="rId22">
                <a:alphaModFix/>
              </a:blip>
              <a:stretch>
                <a:fillRect/>
              </a:stretch>
            </p:blipFill>
            <p:spPr>
              <a:xfrm>
                <a:off x="5505250" y="1800925"/>
                <a:ext cx="716890" cy="12801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759" name="Google Shape;1759;p66"/>
              <p:cNvCxnSpPr>
                <a:stCxn id="1758" idx="2"/>
              </p:cNvCxnSpPr>
              <p:nvPr/>
            </p:nvCxnSpPr>
            <p:spPr>
              <a:xfrm flipH="1">
                <a:off x="5859495" y="1928941"/>
                <a:ext cx="4200" cy="22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1760" name="Google Shape;1760;p66"/>
            <p:cNvGrpSpPr/>
            <p:nvPr/>
          </p:nvGrpSpPr>
          <p:grpSpPr>
            <a:xfrm>
              <a:off x="6528169" y="3046198"/>
              <a:ext cx="748585" cy="137155"/>
              <a:chOff x="6679200" y="3046168"/>
              <a:chExt cx="649531" cy="114678"/>
            </a:xfrm>
          </p:grpSpPr>
          <p:pic>
            <p:nvPicPr>
              <p:cNvPr id="1761" name="Google Shape;1761;p66"/>
              <p:cNvPicPr preferRelativeResize="0"/>
              <p:nvPr/>
            </p:nvPicPr>
            <p:blipFill>
              <a:blip r:embed="rId23">
                <a:alphaModFix/>
              </a:blip>
              <a:stretch>
                <a:fillRect/>
              </a:stretch>
            </p:blipFill>
            <p:spPr>
              <a:xfrm>
                <a:off x="6808346" y="3046168"/>
                <a:ext cx="520385" cy="1146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62" name="Google Shape;1762;p66"/>
              <p:cNvSpPr/>
              <p:nvPr/>
            </p:nvSpPr>
            <p:spPr>
              <a:xfrm>
                <a:off x="6679200" y="3057757"/>
                <a:ext cx="91500" cy="915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63" name="Google Shape;1763;p66"/>
          <p:cNvGrpSpPr/>
          <p:nvPr/>
        </p:nvGrpSpPr>
        <p:grpSpPr>
          <a:xfrm>
            <a:off x="6714325" y="664676"/>
            <a:ext cx="2373899" cy="2570299"/>
            <a:chOff x="6714325" y="683750"/>
            <a:chExt cx="2373899" cy="2570299"/>
          </a:xfrm>
        </p:grpSpPr>
        <p:pic>
          <p:nvPicPr>
            <p:cNvPr id="1764" name="Google Shape;1764;p66"/>
            <p:cNvPicPr preferRelativeResize="0"/>
            <p:nvPr/>
          </p:nvPicPr>
          <p:blipFill rotWithShape="1">
            <a:blip r:embed="rId12">
              <a:alphaModFix/>
            </a:blip>
            <a:srcRect b="11134" l="61370" r="0" t="0"/>
            <a:stretch/>
          </p:blipFill>
          <p:spPr>
            <a:xfrm>
              <a:off x="6714325" y="683750"/>
              <a:ext cx="2373899" cy="22752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65" name="Google Shape;1765;p66"/>
            <p:cNvGrpSpPr/>
            <p:nvPr/>
          </p:nvGrpSpPr>
          <p:grpSpPr>
            <a:xfrm>
              <a:off x="6831800" y="782505"/>
              <a:ext cx="1598663" cy="2471544"/>
              <a:chOff x="6864675" y="763630"/>
              <a:chExt cx="1598663" cy="2471544"/>
            </a:xfrm>
          </p:grpSpPr>
          <p:grpSp>
            <p:nvGrpSpPr>
              <p:cNvPr id="1766" name="Google Shape;1766;p66"/>
              <p:cNvGrpSpPr/>
              <p:nvPr/>
            </p:nvGrpSpPr>
            <p:grpSpPr>
              <a:xfrm>
                <a:off x="6981630" y="763630"/>
                <a:ext cx="1356970" cy="2471544"/>
                <a:chOff x="6981630" y="763630"/>
                <a:chExt cx="1356970" cy="2471544"/>
              </a:xfrm>
            </p:grpSpPr>
            <p:sp>
              <p:nvSpPr>
                <p:cNvPr id="1767" name="Google Shape;1767;p66"/>
                <p:cNvSpPr txBox="1"/>
                <p:nvPr/>
              </p:nvSpPr>
              <p:spPr>
                <a:xfrm>
                  <a:off x="7489600" y="2985274"/>
                  <a:ext cx="849000" cy="249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" sz="1200">
                      <a:solidFill>
                        <a:srgbClr val="CC0000"/>
                      </a:solidFill>
                    </a:rPr>
                    <a:t>Slow</a:t>
                  </a:r>
                  <a:endParaRPr i="1" sz="1200">
                    <a:solidFill>
                      <a:srgbClr val="CC0000"/>
                    </a:solidFill>
                  </a:endParaRPr>
                </a:p>
              </p:txBody>
            </p:sp>
            <p:grpSp>
              <p:nvGrpSpPr>
                <p:cNvPr id="1768" name="Google Shape;1768;p66"/>
                <p:cNvGrpSpPr/>
                <p:nvPr/>
              </p:nvGrpSpPr>
              <p:grpSpPr>
                <a:xfrm>
                  <a:off x="6981630" y="763630"/>
                  <a:ext cx="1261872" cy="571253"/>
                  <a:chOff x="7173947" y="804975"/>
                  <a:chExt cx="1261872" cy="571253"/>
                </a:xfrm>
              </p:grpSpPr>
              <p:pic>
                <p:nvPicPr>
                  <p:cNvPr id="1769" name="Google Shape;1769;p66"/>
                  <p:cNvPicPr preferRelativeResize="0"/>
                  <p:nvPr/>
                </p:nvPicPr>
                <p:blipFill>
                  <a:blip r:embed="rId24">
                    <a:alphaModFix/>
                  </a:blip>
                  <a:stretch>
                    <a:fillRect/>
                  </a:stretch>
                </p:blipFill>
                <p:spPr>
                  <a:xfrm>
                    <a:off x="7173947" y="804975"/>
                    <a:ext cx="1261872" cy="11880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770" name="Google Shape;1770;p66"/>
                  <p:cNvPicPr preferRelativeResize="0"/>
                  <p:nvPr/>
                </p:nvPicPr>
                <p:blipFill>
                  <a:blip r:embed="rId25">
                    <a:alphaModFix/>
                  </a:blip>
                  <a:stretch>
                    <a:fillRect/>
                  </a:stretch>
                </p:blipFill>
                <p:spPr>
                  <a:xfrm>
                    <a:off x="7177349" y="943418"/>
                    <a:ext cx="1255068" cy="15275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771" name="Google Shape;1771;p66"/>
                  <p:cNvPicPr preferRelativeResize="0"/>
                  <p:nvPr/>
                </p:nvPicPr>
                <p:blipFill>
                  <a:blip r:embed="rId26">
                    <a:alphaModFix/>
                  </a:blip>
                  <a:stretch>
                    <a:fillRect/>
                  </a:stretch>
                </p:blipFill>
                <p:spPr>
                  <a:xfrm>
                    <a:off x="7207960" y="1096177"/>
                    <a:ext cx="1193846" cy="15275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772" name="Google Shape;1772;p66"/>
                  <p:cNvPicPr preferRelativeResize="0"/>
                  <p:nvPr/>
                </p:nvPicPr>
                <p:blipFill>
                  <a:blip r:embed="rId27">
                    <a:alphaModFix/>
                  </a:blip>
                  <a:stretch>
                    <a:fillRect/>
                  </a:stretch>
                </p:blipFill>
                <p:spPr>
                  <a:xfrm>
                    <a:off x="7594430" y="1248935"/>
                    <a:ext cx="420908" cy="12729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1773" name="Google Shape;1773;p66"/>
              <p:cNvGrpSpPr/>
              <p:nvPr/>
            </p:nvGrpSpPr>
            <p:grpSpPr>
              <a:xfrm>
                <a:off x="6864675" y="1800925"/>
                <a:ext cx="1245489" cy="624816"/>
                <a:chOff x="6864675" y="1800925"/>
                <a:chExt cx="1245489" cy="624816"/>
              </a:xfrm>
            </p:grpSpPr>
            <p:pic>
              <p:nvPicPr>
                <p:cNvPr id="1774" name="Google Shape;1774;p66"/>
                <p:cNvPicPr preferRelativeResize="0"/>
                <p:nvPr/>
              </p:nvPicPr>
              <p:blipFill>
                <a:blip r:embed="rId28">
                  <a:alphaModFix/>
                </a:blip>
                <a:stretch>
                  <a:fillRect/>
                </a:stretch>
              </p:blipFill>
              <p:spPr>
                <a:xfrm>
                  <a:off x="6864675" y="1800925"/>
                  <a:ext cx="1245489" cy="12801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775" name="Google Shape;1775;p66"/>
                <p:cNvCxnSpPr/>
                <p:nvPr/>
              </p:nvCxnSpPr>
              <p:spPr>
                <a:xfrm flipH="1">
                  <a:off x="7488620" y="1928941"/>
                  <a:ext cx="900" cy="496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sp>
            <p:nvSpPr>
              <p:cNvPr id="1776" name="Google Shape;1776;p66"/>
              <p:cNvSpPr/>
              <p:nvPr/>
            </p:nvSpPr>
            <p:spPr>
              <a:xfrm>
                <a:off x="8357738" y="3045446"/>
                <a:ext cx="105600" cy="1095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77" name="Google Shape;1777;p66"/>
          <p:cNvGrpSpPr/>
          <p:nvPr/>
        </p:nvGrpSpPr>
        <p:grpSpPr>
          <a:xfrm>
            <a:off x="2743200" y="917401"/>
            <a:ext cx="618336" cy="2277260"/>
            <a:chOff x="2743200" y="936475"/>
            <a:chExt cx="618336" cy="2277260"/>
          </a:xfrm>
        </p:grpSpPr>
        <p:cxnSp>
          <p:nvCxnSpPr>
            <p:cNvPr id="1778" name="Google Shape;1778;p66"/>
            <p:cNvCxnSpPr>
              <a:stCxn id="1779" idx="2"/>
              <a:endCxn id="1780" idx="0"/>
            </p:cNvCxnSpPr>
            <p:nvPr/>
          </p:nvCxnSpPr>
          <p:spPr>
            <a:xfrm>
              <a:off x="3230452" y="1125268"/>
              <a:ext cx="47400" cy="173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781" name="Google Shape;1781;p66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3073500" y="936475"/>
              <a:ext cx="288036" cy="1371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82" name="Google Shape;1782;p66"/>
            <p:cNvGrpSpPr/>
            <p:nvPr/>
          </p:nvGrpSpPr>
          <p:grpSpPr>
            <a:xfrm>
              <a:off x="2743200" y="2771775"/>
              <a:ext cx="529199" cy="441960"/>
              <a:chOff x="2743200" y="2771775"/>
              <a:chExt cx="529199" cy="441960"/>
            </a:xfrm>
          </p:grpSpPr>
          <p:cxnSp>
            <p:nvCxnSpPr>
              <p:cNvPr id="1783" name="Google Shape;1783;p66"/>
              <p:cNvCxnSpPr/>
              <p:nvPr/>
            </p:nvCxnSpPr>
            <p:spPr>
              <a:xfrm flipH="1" rot="10800000">
                <a:off x="3063599" y="2977455"/>
                <a:ext cx="208800" cy="15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1784" name="Google Shape;1784;p66"/>
              <p:cNvGrpSpPr/>
              <p:nvPr/>
            </p:nvGrpSpPr>
            <p:grpSpPr>
              <a:xfrm>
                <a:off x="2743200" y="2771775"/>
                <a:ext cx="288036" cy="441960"/>
                <a:chOff x="2743200" y="2771775"/>
                <a:chExt cx="288036" cy="441960"/>
              </a:xfrm>
            </p:grpSpPr>
            <p:pic>
              <p:nvPicPr>
                <p:cNvPr id="1785" name="Google Shape;1785;p66"/>
                <p:cNvPicPr preferRelativeResize="0"/>
                <p:nvPr/>
              </p:nvPicPr>
              <p:blipFill>
                <a:blip r:embed="rId30">
                  <a:alphaModFix/>
                </a:blip>
                <a:stretch>
                  <a:fillRect/>
                </a:stretch>
              </p:blipFill>
              <p:spPr>
                <a:xfrm>
                  <a:off x="2743200" y="2771775"/>
                  <a:ext cx="288036" cy="1371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86" name="Google Shape;1786;p66"/>
                <p:cNvPicPr preferRelativeResize="0"/>
                <p:nvPr/>
              </p:nvPicPr>
              <p:blipFill>
                <a:blip r:embed="rId31">
                  <a:alphaModFix/>
                </a:blip>
                <a:stretch>
                  <a:fillRect/>
                </a:stretch>
              </p:blipFill>
              <p:spPr>
                <a:xfrm>
                  <a:off x="2743200" y="2924175"/>
                  <a:ext cx="288036" cy="1371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87" name="Google Shape;1787;p66"/>
                <p:cNvPicPr preferRelativeResize="0"/>
                <p:nvPr/>
              </p:nvPicPr>
              <p:blipFill>
                <a:blip r:embed="rId32">
                  <a:alphaModFix/>
                </a:blip>
                <a:stretch>
                  <a:fillRect/>
                </a:stretch>
              </p:blipFill>
              <p:spPr>
                <a:xfrm>
                  <a:off x="2743200" y="3076575"/>
                  <a:ext cx="288036" cy="1371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1788" name="Google Shape;1788;p66"/>
          <p:cNvGrpSpPr/>
          <p:nvPr/>
        </p:nvGrpSpPr>
        <p:grpSpPr>
          <a:xfrm>
            <a:off x="4361806" y="3254050"/>
            <a:ext cx="736269" cy="552300"/>
            <a:chOff x="4361806" y="3254050"/>
            <a:chExt cx="736269" cy="552300"/>
          </a:xfrm>
        </p:grpSpPr>
        <p:sp>
          <p:nvSpPr>
            <p:cNvPr id="1789" name="Google Shape;1789;p66"/>
            <p:cNvSpPr txBox="1"/>
            <p:nvPr/>
          </p:nvSpPr>
          <p:spPr>
            <a:xfrm>
              <a:off x="4542775" y="3254050"/>
              <a:ext cx="555300" cy="55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700"/>
                <a:t>Perfect correlation</a:t>
              </a:r>
              <a:endParaRPr b="1" i="1" sz="700"/>
            </a:p>
          </p:txBody>
        </p:sp>
        <p:cxnSp>
          <p:nvCxnSpPr>
            <p:cNvPr id="1790" name="Google Shape;1790;p66"/>
            <p:cNvCxnSpPr/>
            <p:nvPr/>
          </p:nvCxnSpPr>
          <p:spPr>
            <a:xfrm rot="10800000">
              <a:off x="4361806" y="3528700"/>
              <a:ext cx="217500" cy="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1791" name="Google Shape;1791;p66"/>
          <p:cNvGrpSpPr/>
          <p:nvPr/>
        </p:nvGrpSpPr>
        <p:grpSpPr>
          <a:xfrm>
            <a:off x="3092962" y="1279894"/>
            <a:ext cx="733958" cy="1898997"/>
            <a:chOff x="3092962" y="1284356"/>
            <a:chExt cx="733958" cy="1898997"/>
          </a:xfrm>
        </p:grpSpPr>
        <p:grpSp>
          <p:nvGrpSpPr>
            <p:cNvPr id="1792" name="Google Shape;1792;p66"/>
            <p:cNvGrpSpPr/>
            <p:nvPr/>
          </p:nvGrpSpPr>
          <p:grpSpPr>
            <a:xfrm>
              <a:off x="3250420" y="3046198"/>
              <a:ext cx="576501" cy="137155"/>
              <a:chOff x="2965566" y="3042981"/>
              <a:chExt cx="500217" cy="114678"/>
            </a:xfrm>
          </p:grpSpPr>
          <p:pic>
            <p:nvPicPr>
              <p:cNvPr id="1793" name="Google Shape;1793;p66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3111185" y="3042981"/>
                <a:ext cx="354598" cy="1146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94" name="Google Shape;1794;p66"/>
              <p:cNvSpPr/>
              <p:nvPr/>
            </p:nvSpPr>
            <p:spPr>
              <a:xfrm>
                <a:off x="2965566" y="3061788"/>
                <a:ext cx="91500" cy="915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795" name="Google Shape;1795;p66"/>
            <p:cNvPicPr preferRelativeResize="0"/>
            <p:nvPr/>
          </p:nvPicPr>
          <p:blipFill>
            <a:blip r:embed="rId33">
              <a:alphaModFix/>
            </a:blip>
            <a:stretch>
              <a:fillRect/>
            </a:stretch>
          </p:blipFill>
          <p:spPr>
            <a:xfrm>
              <a:off x="3297216" y="2897165"/>
              <a:ext cx="168812" cy="1080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0" name="Google Shape;1780;p66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>
              <a:off x="3096982" y="1284356"/>
              <a:ext cx="361741" cy="152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6" name="Google Shape;1796;p66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>
              <a:off x="3096982" y="1553157"/>
              <a:ext cx="361741" cy="152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7" name="Google Shape;1797;p66"/>
            <p:cNvPicPr preferRelativeResize="0"/>
            <p:nvPr/>
          </p:nvPicPr>
          <p:blipFill>
            <a:blip r:embed="rId36">
              <a:alphaModFix/>
            </a:blip>
            <a:stretch>
              <a:fillRect/>
            </a:stretch>
          </p:blipFill>
          <p:spPr>
            <a:xfrm>
              <a:off x="3092962" y="1821959"/>
              <a:ext cx="365760" cy="152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8" name="Google Shape;1798;p66"/>
            <p:cNvPicPr preferRelativeResize="0"/>
            <p:nvPr/>
          </p:nvPicPr>
          <p:blipFill>
            <a:blip r:embed="rId37">
              <a:alphaModFix/>
            </a:blip>
            <a:stretch>
              <a:fillRect/>
            </a:stretch>
          </p:blipFill>
          <p:spPr>
            <a:xfrm>
              <a:off x="3096982" y="2090760"/>
              <a:ext cx="361741" cy="152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9" name="Google Shape;1799;p66"/>
            <p:cNvPicPr preferRelativeResize="0"/>
            <p:nvPr/>
          </p:nvPicPr>
          <p:blipFill>
            <a:blip r:embed="rId38">
              <a:alphaModFix/>
            </a:blip>
            <a:stretch>
              <a:fillRect/>
            </a:stretch>
          </p:blipFill>
          <p:spPr>
            <a:xfrm>
              <a:off x="3096982" y="2359562"/>
              <a:ext cx="361741" cy="152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0" name="Google Shape;1800;p66"/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3112327" y="2628363"/>
              <a:ext cx="353702" cy="1521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1" name="Google Shape;1801;p66"/>
          <p:cNvSpPr txBox="1"/>
          <p:nvPr>
            <p:ph type="title"/>
          </p:nvPr>
        </p:nvSpPr>
        <p:spPr>
          <a:xfrm>
            <a:off x="311700" y="151600"/>
            <a:ext cx="85206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Time-Scale Decomposition</a:t>
            </a:r>
            <a:endParaRPr/>
          </a:p>
        </p:txBody>
      </p:sp>
      <p:pic>
        <p:nvPicPr>
          <p:cNvPr id="1802" name="Google Shape;1802;p66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254682" y="1374082"/>
            <a:ext cx="2743199" cy="6309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3" name="Google Shape;1803;p66"/>
          <p:cNvGrpSpPr/>
          <p:nvPr/>
        </p:nvGrpSpPr>
        <p:grpSpPr>
          <a:xfrm>
            <a:off x="8321207" y="3032400"/>
            <a:ext cx="703259" cy="126604"/>
            <a:chOff x="8499450" y="3050579"/>
            <a:chExt cx="610203" cy="105856"/>
          </a:xfrm>
        </p:grpSpPr>
        <p:pic>
          <p:nvPicPr>
            <p:cNvPr id="1804" name="Google Shape;1804;p6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639925" y="3050579"/>
              <a:ext cx="469728" cy="1058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5" name="Google Shape;1805;p66"/>
            <p:cNvSpPr/>
            <p:nvPr/>
          </p:nvSpPr>
          <p:spPr>
            <a:xfrm>
              <a:off x="8499450" y="3057757"/>
              <a:ext cx="91500" cy="915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6" name="Google Shape;1806;p66"/>
          <p:cNvGrpSpPr/>
          <p:nvPr/>
        </p:nvGrpSpPr>
        <p:grpSpPr>
          <a:xfrm>
            <a:off x="2562100" y="4310607"/>
            <a:ext cx="779100" cy="613468"/>
            <a:chOff x="2562100" y="4310607"/>
            <a:chExt cx="779100" cy="613468"/>
          </a:xfrm>
        </p:grpSpPr>
        <p:grpSp>
          <p:nvGrpSpPr>
            <p:cNvPr id="1807" name="Google Shape;1807;p66"/>
            <p:cNvGrpSpPr/>
            <p:nvPr/>
          </p:nvGrpSpPr>
          <p:grpSpPr>
            <a:xfrm>
              <a:off x="2562100" y="4310607"/>
              <a:ext cx="779100" cy="613468"/>
              <a:chOff x="2562100" y="4310607"/>
              <a:chExt cx="779100" cy="613468"/>
            </a:xfrm>
          </p:grpSpPr>
          <p:pic>
            <p:nvPicPr>
              <p:cNvPr id="1808" name="Google Shape;1808;p66"/>
              <p:cNvPicPr preferRelativeResize="0"/>
              <p:nvPr/>
            </p:nvPicPr>
            <p:blipFill>
              <a:blip r:embed="rId41">
                <a:alphaModFix/>
              </a:blip>
              <a:stretch>
                <a:fillRect/>
              </a:stretch>
            </p:blipFill>
            <p:spPr>
              <a:xfrm>
                <a:off x="2647914" y="4700238"/>
                <a:ext cx="438912" cy="137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09" name="Google Shape;1809;p66"/>
              <p:cNvPicPr preferRelativeResize="0"/>
              <p:nvPr/>
            </p:nvPicPr>
            <p:blipFill rotWithShape="1">
              <a:blip r:embed="rId42">
                <a:alphaModFix/>
              </a:blip>
              <a:srcRect b="0" l="17999" r="0" t="0"/>
              <a:stretch/>
            </p:blipFill>
            <p:spPr>
              <a:xfrm>
                <a:off x="3092950" y="4385425"/>
                <a:ext cx="218700" cy="5386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10" name="Google Shape;1810;p66"/>
              <p:cNvSpPr txBox="1"/>
              <p:nvPr/>
            </p:nvSpPr>
            <p:spPr>
              <a:xfrm>
                <a:off x="2562100" y="4310607"/>
                <a:ext cx="779100" cy="34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700"/>
                  <a:t>expanded scale</a:t>
                </a:r>
                <a:endParaRPr b="1" i="1" sz="700"/>
              </a:p>
            </p:txBody>
          </p:sp>
        </p:grpSp>
        <p:cxnSp>
          <p:nvCxnSpPr>
            <p:cNvPr id="1811" name="Google Shape;1811;p66"/>
            <p:cNvCxnSpPr>
              <a:endCxn id="1808" idx="0"/>
            </p:cNvCxnSpPr>
            <p:nvPr/>
          </p:nvCxnSpPr>
          <p:spPr>
            <a:xfrm flipH="1">
              <a:off x="2867370" y="4660938"/>
              <a:ext cx="238200" cy="39300"/>
            </a:xfrm>
            <a:prstGeom prst="bentConnector2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6" name="Google Shape;1816;p67"/>
          <p:cNvPicPr preferRelativeResize="0"/>
          <p:nvPr/>
        </p:nvPicPr>
        <p:blipFill rotWithShape="1">
          <a:blip r:embed="rId3">
            <a:alphaModFix/>
          </a:blip>
          <a:srcRect b="0" l="46884" r="22538" t="0"/>
          <a:stretch/>
        </p:blipFill>
        <p:spPr>
          <a:xfrm>
            <a:off x="5834523" y="3322876"/>
            <a:ext cx="1845402" cy="72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7" name="Google Shape;1817;p67"/>
          <p:cNvGrpSpPr/>
          <p:nvPr/>
        </p:nvGrpSpPr>
        <p:grpSpPr>
          <a:xfrm>
            <a:off x="221425" y="936485"/>
            <a:ext cx="2743200" cy="1439415"/>
            <a:chOff x="373825" y="936485"/>
            <a:chExt cx="2743200" cy="1439415"/>
          </a:xfrm>
        </p:grpSpPr>
        <p:grpSp>
          <p:nvGrpSpPr>
            <p:cNvPr id="1818" name="Google Shape;1818;p67"/>
            <p:cNvGrpSpPr/>
            <p:nvPr/>
          </p:nvGrpSpPr>
          <p:grpSpPr>
            <a:xfrm>
              <a:off x="373825" y="936485"/>
              <a:ext cx="2743200" cy="1439415"/>
              <a:chOff x="373825" y="936485"/>
              <a:chExt cx="2743200" cy="1439415"/>
            </a:xfrm>
          </p:grpSpPr>
          <p:sp>
            <p:nvSpPr>
              <p:cNvPr id="1819" name="Google Shape;1819;p67"/>
              <p:cNvSpPr txBox="1"/>
              <p:nvPr/>
            </p:nvSpPr>
            <p:spPr>
              <a:xfrm>
                <a:off x="1283900" y="1942700"/>
                <a:ext cx="8886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200">
                    <a:solidFill>
                      <a:srgbClr val="FF9900"/>
                    </a:solidFill>
                  </a:rPr>
                  <a:t>Intermediate</a:t>
                </a:r>
                <a:endParaRPr i="1" sz="1200">
                  <a:solidFill>
                    <a:srgbClr val="FF9900"/>
                  </a:solidFill>
                </a:endParaRPr>
              </a:p>
            </p:txBody>
          </p:sp>
          <p:sp>
            <p:nvSpPr>
              <p:cNvPr id="1820" name="Google Shape;1820;p67"/>
              <p:cNvSpPr txBox="1"/>
              <p:nvPr/>
            </p:nvSpPr>
            <p:spPr>
              <a:xfrm>
                <a:off x="547950" y="1942700"/>
                <a:ext cx="6750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200">
                    <a:solidFill>
                      <a:srgbClr val="6AA84F"/>
                    </a:solidFill>
                  </a:rPr>
                  <a:t>Fast</a:t>
                </a:r>
                <a:endParaRPr i="1" sz="1200">
                  <a:solidFill>
                    <a:srgbClr val="6AA84F"/>
                  </a:solidFill>
                </a:endParaRPr>
              </a:p>
            </p:txBody>
          </p:sp>
          <p:sp>
            <p:nvSpPr>
              <p:cNvPr id="1821" name="Google Shape;1821;p67"/>
              <p:cNvSpPr txBox="1"/>
              <p:nvPr/>
            </p:nvSpPr>
            <p:spPr>
              <a:xfrm>
                <a:off x="2233450" y="1942700"/>
                <a:ext cx="5502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200">
                    <a:solidFill>
                      <a:srgbClr val="FF0000"/>
                    </a:solidFill>
                  </a:rPr>
                  <a:t>Slow</a:t>
                </a:r>
                <a:endParaRPr i="1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1822" name="Google Shape;1822;p67"/>
              <p:cNvSpPr txBox="1"/>
              <p:nvPr/>
            </p:nvSpPr>
            <p:spPr>
              <a:xfrm>
                <a:off x="373825" y="936485"/>
                <a:ext cx="27432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1600"/>
                  <a:t>System:</a:t>
                </a:r>
                <a:endParaRPr b="1" i="1" sz="1600"/>
              </a:p>
            </p:txBody>
          </p:sp>
        </p:grpSp>
        <p:pic>
          <p:nvPicPr>
            <p:cNvPr id="1823" name="Google Shape;1823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8975" y="1034600"/>
              <a:ext cx="949452" cy="3200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24" name="Google Shape;1824;p67"/>
          <p:cNvGrpSpPr/>
          <p:nvPr/>
        </p:nvGrpSpPr>
        <p:grpSpPr>
          <a:xfrm>
            <a:off x="2743200" y="917401"/>
            <a:ext cx="618336" cy="2277260"/>
            <a:chOff x="2743200" y="936475"/>
            <a:chExt cx="618336" cy="2277260"/>
          </a:xfrm>
        </p:grpSpPr>
        <p:cxnSp>
          <p:nvCxnSpPr>
            <p:cNvPr id="1825" name="Google Shape;1825;p67"/>
            <p:cNvCxnSpPr>
              <a:stCxn id="1826" idx="2"/>
              <a:endCxn id="1827" idx="0"/>
            </p:cNvCxnSpPr>
            <p:nvPr/>
          </p:nvCxnSpPr>
          <p:spPr>
            <a:xfrm>
              <a:off x="3230452" y="1125268"/>
              <a:ext cx="47400" cy="173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828" name="Google Shape;1828;p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73500" y="936475"/>
              <a:ext cx="288036" cy="1371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9" name="Google Shape;1829;p67"/>
            <p:cNvGrpSpPr/>
            <p:nvPr/>
          </p:nvGrpSpPr>
          <p:grpSpPr>
            <a:xfrm>
              <a:off x="2743200" y="2771775"/>
              <a:ext cx="529199" cy="441960"/>
              <a:chOff x="2743200" y="2771775"/>
              <a:chExt cx="529199" cy="441960"/>
            </a:xfrm>
          </p:grpSpPr>
          <p:cxnSp>
            <p:nvCxnSpPr>
              <p:cNvPr id="1830" name="Google Shape;1830;p67"/>
              <p:cNvCxnSpPr/>
              <p:nvPr/>
            </p:nvCxnSpPr>
            <p:spPr>
              <a:xfrm flipH="1" rot="10800000">
                <a:off x="3063599" y="2977455"/>
                <a:ext cx="208800" cy="15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1831" name="Google Shape;1831;p67"/>
              <p:cNvGrpSpPr/>
              <p:nvPr/>
            </p:nvGrpSpPr>
            <p:grpSpPr>
              <a:xfrm>
                <a:off x="2743200" y="2771775"/>
                <a:ext cx="288036" cy="441960"/>
                <a:chOff x="2743200" y="2771775"/>
                <a:chExt cx="288036" cy="441960"/>
              </a:xfrm>
            </p:grpSpPr>
            <p:pic>
              <p:nvPicPr>
                <p:cNvPr id="1832" name="Google Shape;1832;p6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743200" y="2771775"/>
                  <a:ext cx="288036" cy="1371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33" name="Google Shape;1833;p67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743200" y="2924175"/>
                  <a:ext cx="288036" cy="1371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34" name="Google Shape;1834;p67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743200" y="3076575"/>
                  <a:ext cx="288036" cy="1371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1835" name="Google Shape;1835;p67"/>
          <p:cNvSpPr txBox="1"/>
          <p:nvPr>
            <p:ph type="title"/>
          </p:nvPr>
        </p:nvSpPr>
        <p:spPr>
          <a:xfrm>
            <a:off x="311700" y="151600"/>
            <a:ext cx="85206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Time-Scale Decomposition</a:t>
            </a:r>
            <a:endParaRPr/>
          </a:p>
        </p:txBody>
      </p:sp>
      <p:grpSp>
        <p:nvGrpSpPr>
          <p:cNvPr id="1836" name="Google Shape;1836;p67"/>
          <p:cNvGrpSpPr/>
          <p:nvPr/>
        </p:nvGrpSpPr>
        <p:grpSpPr>
          <a:xfrm>
            <a:off x="3092962" y="1279894"/>
            <a:ext cx="733958" cy="1898997"/>
            <a:chOff x="3092962" y="1284356"/>
            <a:chExt cx="733958" cy="1898997"/>
          </a:xfrm>
        </p:grpSpPr>
        <p:grpSp>
          <p:nvGrpSpPr>
            <p:cNvPr id="1837" name="Google Shape;1837;p67"/>
            <p:cNvGrpSpPr/>
            <p:nvPr/>
          </p:nvGrpSpPr>
          <p:grpSpPr>
            <a:xfrm>
              <a:off x="3250420" y="3046198"/>
              <a:ext cx="576501" cy="137155"/>
              <a:chOff x="2965566" y="3042981"/>
              <a:chExt cx="500217" cy="114678"/>
            </a:xfrm>
          </p:grpSpPr>
          <p:pic>
            <p:nvPicPr>
              <p:cNvPr id="1838" name="Google Shape;1838;p67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3111185" y="3042981"/>
                <a:ext cx="354598" cy="1146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9" name="Google Shape;1839;p67"/>
              <p:cNvSpPr/>
              <p:nvPr/>
            </p:nvSpPr>
            <p:spPr>
              <a:xfrm>
                <a:off x="2965566" y="3061788"/>
                <a:ext cx="91500" cy="915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840" name="Google Shape;1840;p6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297216" y="2897165"/>
              <a:ext cx="168812" cy="1080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7" name="Google Shape;1827;p6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096982" y="1284356"/>
              <a:ext cx="361741" cy="152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1" name="Google Shape;1841;p6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096982" y="1553157"/>
              <a:ext cx="361741" cy="152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2" name="Google Shape;1842;p6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092962" y="1821959"/>
              <a:ext cx="365760" cy="152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3" name="Google Shape;1843;p6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96982" y="2090760"/>
              <a:ext cx="361741" cy="152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4" name="Google Shape;1844;p67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3096982" y="2359562"/>
              <a:ext cx="361741" cy="152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5" name="Google Shape;1845;p67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3112327" y="2628363"/>
              <a:ext cx="353702" cy="15211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46" name="Google Shape;1846;p6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467225" y="786175"/>
            <a:ext cx="5562548" cy="21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67"/>
          <p:cNvPicPr preferRelativeResize="0"/>
          <p:nvPr/>
        </p:nvPicPr>
        <p:blipFill rotWithShape="1">
          <a:blip r:embed="rId3">
            <a:alphaModFix/>
          </a:blip>
          <a:srcRect b="0" l="8626" r="53117" t="0"/>
          <a:stretch/>
        </p:blipFill>
        <p:spPr>
          <a:xfrm>
            <a:off x="3525850" y="3322876"/>
            <a:ext cx="2308675" cy="72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8" name="Google Shape;1848;p67"/>
          <p:cNvGrpSpPr/>
          <p:nvPr/>
        </p:nvGrpSpPr>
        <p:grpSpPr>
          <a:xfrm>
            <a:off x="8321207" y="3032400"/>
            <a:ext cx="703259" cy="126604"/>
            <a:chOff x="8499450" y="3050579"/>
            <a:chExt cx="610203" cy="105856"/>
          </a:xfrm>
        </p:grpSpPr>
        <p:pic>
          <p:nvPicPr>
            <p:cNvPr id="1849" name="Google Shape;1849;p67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639925" y="3050579"/>
              <a:ext cx="469728" cy="1058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0" name="Google Shape;1850;p67"/>
            <p:cNvSpPr/>
            <p:nvPr/>
          </p:nvSpPr>
          <p:spPr>
            <a:xfrm>
              <a:off x="8499450" y="3057757"/>
              <a:ext cx="91500" cy="915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1" name="Google Shape;1851;p67"/>
          <p:cNvGrpSpPr/>
          <p:nvPr/>
        </p:nvGrpSpPr>
        <p:grpSpPr>
          <a:xfrm>
            <a:off x="4953877" y="785913"/>
            <a:ext cx="2322877" cy="2378367"/>
            <a:chOff x="4953877" y="804986"/>
            <a:chExt cx="2322877" cy="2378367"/>
          </a:xfrm>
        </p:grpSpPr>
        <p:cxnSp>
          <p:nvCxnSpPr>
            <p:cNvPr id="1852" name="Google Shape;1852;p67"/>
            <p:cNvCxnSpPr/>
            <p:nvPr/>
          </p:nvCxnSpPr>
          <p:spPr>
            <a:xfrm>
              <a:off x="5153300" y="804986"/>
              <a:ext cx="0" cy="21405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853" name="Google Shape;1853;p67"/>
            <p:cNvCxnSpPr/>
            <p:nvPr/>
          </p:nvCxnSpPr>
          <p:spPr>
            <a:xfrm>
              <a:off x="6723475" y="804986"/>
              <a:ext cx="0" cy="21723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grpSp>
          <p:nvGrpSpPr>
            <p:cNvPr id="1854" name="Google Shape;1854;p67"/>
            <p:cNvGrpSpPr/>
            <p:nvPr/>
          </p:nvGrpSpPr>
          <p:grpSpPr>
            <a:xfrm>
              <a:off x="4953877" y="3047209"/>
              <a:ext cx="550117" cy="135134"/>
              <a:chOff x="4850400" y="3047013"/>
              <a:chExt cx="477325" cy="112988"/>
            </a:xfrm>
          </p:grpSpPr>
          <p:pic>
            <p:nvPicPr>
              <p:cNvPr id="1855" name="Google Shape;1855;p67"/>
              <p:cNvPicPr preferRelativeResize="0"/>
              <p:nvPr/>
            </p:nvPicPr>
            <p:blipFill>
              <a:blip r:embed="rId19">
                <a:alphaModFix/>
              </a:blip>
              <a:stretch>
                <a:fillRect/>
              </a:stretch>
            </p:blipFill>
            <p:spPr>
              <a:xfrm>
                <a:off x="4978884" y="3047013"/>
                <a:ext cx="348841" cy="1129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56" name="Google Shape;1856;p67"/>
              <p:cNvSpPr/>
              <p:nvPr/>
            </p:nvSpPr>
            <p:spPr>
              <a:xfrm>
                <a:off x="4850400" y="3057757"/>
                <a:ext cx="91500" cy="91500"/>
              </a:xfrm>
              <a:prstGeom prst="ellipse">
                <a:avLst/>
              </a:prstGeom>
              <a:solidFill>
                <a:srgbClr val="6AA84F"/>
              </a:solidFill>
              <a:ln cap="flat" cmpd="sng" w="952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7" name="Google Shape;1857;p67"/>
            <p:cNvGrpSpPr/>
            <p:nvPr/>
          </p:nvGrpSpPr>
          <p:grpSpPr>
            <a:xfrm>
              <a:off x="6528169" y="3046198"/>
              <a:ext cx="748585" cy="137155"/>
              <a:chOff x="6679200" y="3046168"/>
              <a:chExt cx="649531" cy="114678"/>
            </a:xfrm>
          </p:grpSpPr>
          <p:pic>
            <p:nvPicPr>
              <p:cNvPr id="1858" name="Google Shape;1858;p67"/>
              <p:cNvPicPr preferRelativeResize="0"/>
              <p:nvPr/>
            </p:nvPicPr>
            <p:blipFill>
              <a:blip r:embed="rId20">
                <a:alphaModFix/>
              </a:blip>
              <a:stretch>
                <a:fillRect/>
              </a:stretch>
            </p:blipFill>
            <p:spPr>
              <a:xfrm>
                <a:off x="6808346" y="3046168"/>
                <a:ext cx="520385" cy="1146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59" name="Google Shape;1859;p67"/>
              <p:cNvSpPr/>
              <p:nvPr/>
            </p:nvSpPr>
            <p:spPr>
              <a:xfrm>
                <a:off x="6679200" y="3057757"/>
                <a:ext cx="91500" cy="915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860" name="Google Shape;1860;p67"/>
          <p:cNvPicPr preferRelativeResize="0"/>
          <p:nvPr/>
        </p:nvPicPr>
        <p:blipFill rotWithShape="1">
          <a:blip r:embed="rId3">
            <a:alphaModFix/>
          </a:blip>
          <a:srcRect b="0" l="0" r="91370" t="0"/>
          <a:stretch/>
        </p:blipFill>
        <p:spPr>
          <a:xfrm>
            <a:off x="3005050" y="3341950"/>
            <a:ext cx="520801" cy="72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1" name="Google Shape;1861;p67"/>
          <p:cNvGrpSpPr/>
          <p:nvPr/>
        </p:nvGrpSpPr>
        <p:grpSpPr>
          <a:xfrm>
            <a:off x="3005050" y="1205951"/>
            <a:ext cx="6035053" cy="2369091"/>
            <a:chOff x="3005050" y="1606025"/>
            <a:chExt cx="6035053" cy="2369091"/>
          </a:xfrm>
        </p:grpSpPr>
        <p:pic>
          <p:nvPicPr>
            <p:cNvPr id="1862" name="Google Shape;1862;p67"/>
            <p:cNvPicPr preferRelativeResize="0"/>
            <p:nvPr/>
          </p:nvPicPr>
          <p:blipFill rotWithShape="1">
            <a:blip r:embed="rId21">
              <a:alphaModFix/>
            </a:blip>
            <a:srcRect b="9518" l="6898" r="0" t="0"/>
            <a:stretch/>
          </p:blipFill>
          <p:spPr>
            <a:xfrm>
              <a:off x="3427100" y="1606025"/>
              <a:ext cx="5559575" cy="176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3" name="Google Shape;1863;p67"/>
            <p:cNvPicPr preferRelativeResize="0"/>
            <p:nvPr/>
          </p:nvPicPr>
          <p:blipFill rotWithShape="1">
            <a:blip r:embed="rId22">
              <a:alphaModFix/>
            </a:blip>
            <a:srcRect b="67247" l="51307" r="0" t="0"/>
            <a:stretch/>
          </p:blipFill>
          <p:spPr>
            <a:xfrm>
              <a:off x="6101526" y="3725200"/>
              <a:ext cx="2938577" cy="23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4" name="Google Shape;1864;p67"/>
            <p:cNvPicPr preferRelativeResize="0"/>
            <p:nvPr/>
          </p:nvPicPr>
          <p:blipFill rotWithShape="1">
            <a:blip r:embed="rId22">
              <a:alphaModFix/>
            </a:blip>
            <a:srcRect b="67247" l="0" r="92341" t="0"/>
            <a:stretch/>
          </p:blipFill>
          <p:spPr>
            <a:xfrm>
              <a:off x="3005050" y="3737916"/>
              <a:ext cx="462176" cy="23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5" name="Google Shape;1865;p67"/>
          <p:cNvGrpSpPr/>
          <p:nvPr/>
        </p:nvGrpSpPr>
        <p:grpSpPr>
          <a:xfrm>
            <a:off x="3005050" y="1205951"/>
            <a:ext cx="6035052" cy="2606291"/>
            <a:chOff x="3005050" y="1606025"/>
            <a:chExt cx="6035052" cy="2606291"/>
          </a:xfrm>
        </p:grpSpPr>
        <p:pic>
          <p:nvPicPr>
            <p:cNvPr id="1866" name="Google Shape;1866;p67"/>
            <p:cNvPicPr preferRelativeResize="0"/>
            <p:nvPr/>
          </p:nvPicPr>
          <p:blipFill rotWithShape="1">
            <a:blip r:embed="rId23">
              <a:alphaModFix/>
            </a:blip>
            <a:srcRect b="9518" l="6898" r="0" t="0"/>
            <a:stretch/>
          </p:blipFill>
          <p:spPr>
            <a:xfrm>
              <a:off x="3427100" y="1606025"/>
              <a:ext cx="5559575" cy="176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7" name="Google Shape;1867;p67"/>
            <p:cNvPicPr preferRelativeResize="0"/>
            <p:nvPr/>
          </p:nvPicPr>
          <p:blipFill rotWithShape="1">
            <a:blip r:embed="rId22">
              <a:alphaModFix/>
            </a:blip>
            <a:srcRect b="34491" l="50656" r="0" t="32755"/>
            <a:stretch/>
          </p:blipFill>
          <p:spPr>
            <a:xfrm>
              <a:off x="6062275" y="3962400"/>
              <a:ext cx="2977827" cy="23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8" name="Google Shape;1868;p67"/>
            <p:cNvPicPr preferRelativeResize="0"/>
            <p:nvPr/>
          </p:nvPicPr>
          <p:blipFill rotWithShape="1">
            <a:blip r:embed="rId22">
              <a:alphaModFix/>
            </a:blip>
            <a:srcRect b="34491" l="0" r="92341" t="32755"/>
            <a:stretch/>
          </p:blipFill>
          <p:spPr>
            <a:xfrm>
              <a:off x="3005050" y="3975116"/>
              <a:ext cx="462176" cy="23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9" name="Google Shape;1869;p67"/>
          <p:cNvGrpSpPr/>
          <p:nvPr/>
        </p:nvGrpSpPr>
        <p:grpSpPr>
          <a:xfrm>
            <a:off x="3005050" y="1205951"/>
            <a:ext cx="6035052" cy="2856090"/>
            <a:chOff x="3005050" y="1606025"/>
            <a:chExt cx="6035052" cy="2856090"/>
          </a:xfrm>
        </p:grpSpPr>
        <p:pic>
          <p:nvPicPr>
            <p:cNvPr id="1870" name="Google Shape;1870;p67"/>
            <p:cNvPicPr preferRelativeResize="0"/>
            <p:nvPr/>
          </p:nvPicPr>
          <p:blipFill rotWithShape="1">
            <a:blip r:embed="rId24">
              <a:alphaModFix/>
            </a:blip>
            <a:srcRect b="9518" l="6898" r="0" t="0"/>
            <a:stretch/>
          </p:blipFill>
          <p:spPr>
            <a:xfrm>
              <a:off x="3427100" y="1606025"/>
              <a:ext cx="5559575" cy="176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1" name="Google Shape;1871;p67"/>
            <p:cNvPicPr preferRelativeResize="0"/>
            <p:nvPr/>
          </p:nvPicPr>
          <p:blipFill rotWithShape="1">
            <a:blip r:embed="rId22">
              <a:alphaModFix/>
            </a:blip>
            <a:srcRect b="-3" l="50658" r="0" t="65509"/>
            <a:stretch/>
          </p:blipFill>
          <p:spPr>
            <a:xfrm>
              <a:off x="6062275" y="4199600"/>
              <a:ext cx="2977827" cy="24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2" name="Google Shape;1872;p67"/>
            <p:cNvPicPr preferRelativeResize="0"/>
            <p:nvPr/>
          </p:nvPicPr>
          <p:blipFill rotWithShape="1">
            <a:blip r:embed="rId22">
              <a:alphaModFix/>
            </a:blip>
            <a:srcRect b="-3" l="0" r="92341" t="65509"/>
            <a:stretch/>
          </p:blipFill>
          <p:spPr>
            <a:xfrm>
              <a:off x="3005050" y="4212315"/>
              <a:ext cx="462176" cy="24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73" name="Google Shape;1873;p67"/>
          <p:cNvGrpSpPr/>
          <p:nvPr/>
        </p:nvGrpSpPr>
        <p:grpSpPr>
          <a:xfrm>
            <a:off x="209475" y="2326198"/>
            <a:ext cx="2316287" cy="2560796"/>
            <a:chOff x="209475" y="2402398"/>
            <a:chExt cx="2316287" cy="2560796"/>
          </a:xfrm>
        </p:grpSpPr>
        <p:pic>
          <p:nvPicPr>
            <p:cNvPr id="1874" name="Google Shape;1874;p67"/>
            <p:cNvPicPr preferRelativeResize="0"/>
            <p:nvPr/>
          </p:nvPicPr>
          <p:blipFill rotWithShape="1">
            <a:blip r:embed="rId25">
              <a:alphaModFix/>
            </a:blip>
            <a:srcRect b="6646" l="6775" r="2759" t="2436"/>
            <a:stretch/>
          </p:blipFill>
          <p:spPr>
            <a:xfrm>
              <a:off x="376922" y="2653037"/>
              <a:ext cx="2148840" cy="215798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75" name="Google Shape;1875;p67"/>
            <p:cNvGrpSpPr/>
            <p:nvPr/>
          </p:nvGrpSpPr>
          <p:grpSpPr>
            <a:xfrm>
              <a:off x="209475" y="2402398"/>
              <a:ext cx="2309941" cy="2560796"/>
              <a:chOff x="209475" y="2402398"/>
              <a:chExt cx="2309941" cy="2560796"/>
            </a:xfrm>
          </p:grpSpPr>
          <p:pic>
            <p:nvPicPr>
              <p:cNvPr id="1876" name="Google Shape;1876;p67"/>
              <p:cNvPicPr preferRelativeResize="0"/>
              <p:nvPr/>
            </p:nvPicPr>
            <p:blipFill>
              <a:blip r:embed="rId26">
                <a:alphaModFix/>
              </a:blip>
              <a:stretch>
                <a:fillRect/>
              </a:stretch>
            </p:blipFill>
            <p:spPr>
              <a:xfrm>
                <a:off x="640800" y="4850550"/>
                <a:ext cx="155448" cy="1126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77" name="Google Shape;1877;p67"/>
              <p:cNvPicPr preferRelativeResize="0"/>
              <p:nvPr/>
            </p:nvPicPr>
            <p:blipFill>
              <a:blip r:embed="rId26">
                <a:alphaModFix/>
              </a:blip>
              <a:stretch>
                <a:fillRect/>
              </a:stretch>
            </p:blipFill>
            <p:spPr>
              <a:xfrm>
                <a:off x="209485" y="2990339"/>
                <a:ext cx="155448" cy="11264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78" name="Google Shape;1878;p67"/>
              <p:cNvGrpSpPr/>
              <p:nvPr/>
            </p:nvGrpSpPr>
            <p:grpSpPr>
              <a:xfrm>
                <a:off x="387889" y="2402398"/>
                <a:ext cx="2131527" cy="262500"/>
                <a:chOff x="450014" y="2476623"/>
                <a:chExt cx="2131527" cy="262500"/>
              </a:xfrm>
            </p:grpSpPr>
            <p:sp>
              <p:nvSpPr>
                <p:cNvPr id="1879" name="Google Shape;1879;p67"/>
                <p:cNvSpPr txBox="1"/>
                <p:nvPr/>
              </p:nvSpPr>
              <p:spPr>
                <a:xfrm>
                  <a:off x="1079114" y="2476623"/>
                  <a:ext cx="816600" cy="262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" sz="1200"/>
                    <a:t>All times</a:t>
                  </a:r>
                  <a:endParaRPr i="1" sz="1200"/>
                </a:p>
              </p:txBody>
            </p:sp>
            <p:grpSp>
              <p:nvGrpSpPr>
                <p:cNvPr id="1880" name="Google Shape;1880;p67"/>
                <p:cNvGrpSpPr/>
                <p:nvPr/>
              </p:nvGrpSpPr>
              <p:grpSpPr>
                <a:xfrm>
                  <a:off x="450014" y="2541028"/>
                  <a:ext cx="523177" cy="120458"/>
                  <a:chOff x="3316368" y="3025103"/>
                  <a:chExt cx="500217" cy="114678"/>
                </a:xfrm>
              </p:grpSpPr>
              <p:pic>
                <p:nvPicPr>
                  <p:cNvPr id="1881" name="Google Shape;1881;p67"/>
                  <p:cNvPicPr preferRelativeResize="0"/>
                  <p:nvPr/>
                </p:nvPicPr>
                <p:blipFill>
                  <a:blip r:embed="rId9">
                    <a:alphaModFix/>
                  </a:blip>
                  <a:stretch>
                    <a:fillRect/>
                  </a:stretch>
                </p:blipFill>
                <p:spPr>
                  <a:xfrm>
                    <a:off x="3461987" y="3025103"/>
                    <a:ext cx="354598" cy="11467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882" name="Google Shape;1882;p67"/>
                  <p:cNvSpPr/>
                  <p:nvPr/>
                </p:nvSpPr>
                <p:spPr>
                  <a:xfrm>
                    <a:off x="3316368" y="3043909"/>
                    <a:ext cx="91500" cy="91500"/>
                  </a:xfrm>
                  <a:prstGeom prst="ellipse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83" name="Google Shape;1883;p67"/>
                <p:cNvGrpSpPr/>
                <p:nvPr/>
              </p:nvGrpSpPr>
              <p:grpSpPr>
                <a:xfrm>
                  <a:off x="1943330" y="2548115"/>
                  <a:ext cx="638211" cy="111192"/>
                  <a:chOff x="1943330" y="2548115"/>
                  <a:chExt cx="638211" cy="111192"/>
                </a:xfrm>
              </p:grpSpPr>
              <p:pic>
                <p:nvPicPr>
                  <p:cNvPr id="1884" name="Google Shape;1884;p67"/>
                  <p:cNvPicPr preferRelativeResize="0"/>
                  <p:nvPr/>
                </p:nvPicPr>
                <p:blipFill>
                  <a:blip r:embed="rId18">
                    <a:alphaModFix/>
                  </a:blip>
                  <a:stretch>
                    <a:fillRect/>
                  </a:stretch>
                </p:blipFill>
                <p:spPr>
                  <a:xfrm>
                    <a:off x="2090253" y="2548115"/>
                    <a:ext cx="491289" cy="11119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885" name="Google Shape;1885;p67"/>
                  <p:cNvSpPr/>
                  <p:nvPr/>
                </p:nvSpPr>
                <p:spPr>
                  <a:xfrm>
                    <a:off x="1943330" y="2555655"/>
                    <a:ext cx="95700" cy="96000"/>
                  </a:xfrm>
                  <a:prstGeom prst="ellipse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  <p:pic>
            <p:nvPicPr>
              <p:cNvPr id="1886" name="Google Shape;1886;p67"/>
              <p:cNvPicPr preferRelativeResize="0"/>
              <p:nvPr/>
            </p:nvPicPr>
            <p:blipFill>
              <a:blip r:embed="rId27">
                <a:alphaModFix/>
              </a:blip>
              <a:stretch>
                <a:fillRect/>
              </a:stretch>
            </p:blipFill>
            <p:spPr>
              <a:xfrm>
                <a:off x="209475" y="3693750"/>
                <a:ext cx="155448" cy="1088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7" name="Google Shape;1887;p67"/>
              <p:cNvPicPr preferRelativeResize="0"/>
              <p:nvPr/>
            </p:nvPicPr>
            <p:blipFill>
              <a:blip r:embed="rId27">
                <a:alphaModFix/>
              </a:blip>
              <a:stretch>
                <a:fillRect/>
              </a:stretch>
            </p:blipFill>
            <p:spPr>
              <a:xfrm>
                <a:off x="1402800" y="4852463"/>
                <a:ext cx="155448" cy="1088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8" name="Google Shape;1888;p67"/>
              <p:cNvPicPr preferRelativeResize="0"/>
              <p:nvPr/>
            </p:nvPicPr>
            <p:blipFill>
              <a:blip r:embed="rId28">
                <a:alphaModFix/>
              </a:blip>
              <a:stretch>
                <a:fillRect/>
              </a:stretch>
            </p:blipFill>
            <p:spPr>
              <a:xfrm>
                <a:off x="2088600" y="4853438"/>
                <a:ext cx="155448" cy="1068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9" name="Google Shape;1889;p67"/>
              <p:cNvPicPr preferRelativeResize="0"/>
              <p:nvPr/>
            </p:nvPicPr>
            <p:blipFill>
              <a:blip r:embed="rId28">
                <a:alphaModFix/>
              </a:blip>
              <a:stretch>
                <a:fillRect/>
              </a:stretch>
            </p:blipFill>
            <p:spPr>
              <a:xfrm>
                <a:off x="209475" y="4393338"/>
                <a:ext cx="155448" cy="1068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90" name="Google Shape;1890;p67"/>
          <p:cNvGrpSpPr/>
          <p:nvPr/>
        </p:nvGrpSpPr>
        <p:grpSpPr>
          <a:xfrm>
            <a:off x="3997000" y="4135034"/>
            <a:ext cx="3635950" cy="555750"/>
            <a:chOff x="3997000" y="4130550"/>
            <a:chExt cx="3635950" cy="555750"/>
          </a:xfrm>
        </p:grpSpPr>
        <p:grpSp>
          <p:nvGrpSpPr>
            <p:cNvPr id="1891" name="Google Shape;1891;p67"/>
            <p:cNvGrpSpPr/>
            <p:nvPr/>
          </p:nvGrpSpPr>
          <p:grpSpPr>
            <a:xfrm>
              <a:off x="4495600" y="4134000"/>
              <a:ext cx="3137350" cy="552300"/>
              <a:chOff x="4495600" y="4515000"/>
              <a:chExt cx="3137350" cy="552300"/>
            </a:xfrm>
          </p:grpSpPr>
          <p:sp>
            <p:nvSpPr>
              <p:cNvPr id="1892" name="Google Shape;1892;p67"/>
              <p:cNvSpPr txBox="1"/>
              <p:nvPr/>
            </p:nvSpPr>
            <p:spPr>
              <a:xfrm>
                <a:off x="5310050" y="4515000"/>
                <a:ext cx="2322900" cy="55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1300"/>
                  <a:t>derived from correlations</a:t>
                </a:r>
                <a:endParaRPr b="1" i="1" sz="1300"/>
              </a:p>
            </p:txBody>
          </p:sp>
          <p:cxnSp>
            <p:nvCxnSpPr>
              <p:cNvPr id="1893" name="Google Shape;1893;p67"/>
              <p:cNvCxnSpPr>
                <a:stCxn id="1894" idx="1"/>
                <a:endCxn id="1892" idx="1"/>
              </p:cNvCxnSpPr>
              <p:nvPr/>
            </p:nvCxnSpPr>
            <p:spPr>
              <a:xfrm flipH="1" rot="-5400000">
                <a:off x="4849150" y="4330200"/>
                <a:ext cx="107400" cy="814500"/>
              </a:xfrm>
              <a:prstGeom prst="bentConnector2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</p:grpSp>
        <p:sp>
          <p:nvSpPr>
            <p:cNvPr id="1894" name="Google Shape;1894;p67"/>
            <p:cNvSpPr/>
            <p:nvPr/>
          </p:nvSpPr>
          <p:spPr>
            <a:xfrm rot="-5400000">
              <a:off x="4409500" y="3718050"/>
              <a:ext cx="172200" cy="997200"/>
            </a:xfrm>
            <a:prstGeom prst="leftBrace">
              <a:avLst>
                <a:gd fmla="val 86643" name="adj1"/>
                <a:gd fmla="val 50000" name="adj2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5" name="Google Shape;1895;p67"/>
          <p:cNvGrpSpPr/>
          <p:nvPr/>
        </p:nvGrpSpPr>
        <p:grpSpPr>
          <a:xfrm>
            <a:off x="384775" y="4271850"/>
            <a:ext cx="3986275" cy="718041"/>
            <a:chOff x="384775" y="4271850"/>
            <a:chExt cx="3986275" cy="718041"/>
          </a:xfrm>
        </p:grpSpPr>
        <p:sp>
          <p:nvSpPr>
            <p:cNvPr id="1896" name="Google Shape;1896;p67"/>
            <p:cNvSpPr txBox="1"/>
            <p:nvPr/>
          </p:nvSpPr>
          <p:spPr>
            <a:xfrm>
              <a:off x="2525750" y="4271850"/>
              <a:ext cx="1845300" cy="45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91440" marR="9144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300">
                  <a:solidFill>
                    <a:srgbClr val="980000"/>
                  </a:solidFill>
                </a:rPr>
                <a:t>dynamically independent pools</a:t>
              </a:r>
              <a:endParaRPr b="1" i="1" sz="1300">
                <a:solidFill>
                  <a:srgbClr val="980000"/>
                </a:solidFill>
              </a:endParaRPr>
            </a:p>
          </p:txBody>
        </p:sp>
        <p:sp>
          <p:nvSpPr>
            <p:cNvPr id="1897" name="Google Shape;1897;p67"/>
            <p:cNvSpPr/>
            <p:nvPr/>
          </p:nvSpPr>
          <p:spPr>
            <a:xfrm rot="-5400000">
              <a:off x="1386025" y="3871041"/>
              <a:ext cx="117600" cy="2120100"/>
            </a:xfrm>
            <a:prstGeom prst="leftBrace">
              <a:avLst>
                <a:gd fmla="val 33396" name="adj1"/>
                <a:gd fmla="val 50000" name="adj2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98" name="Google Shape;1898;p67"/>
            <p:cNvCxnSpPr>
              <a:stCxn id="1897" idx="1"/>
              <a:endCxn id="1896" idx="2"/>
            </p:cNvCxnSpPr>
            <p:nvPr/>
          </p:nvCxnSpPr>
          <p:spPr>
            <a:xfrm rot="-5400000">
              <a:off x="2317225" y="3858591"/>
              <a:ext cx="258900" cy="2003700"/>
            </a:xfrm>
            <a:prstGeom prst="bentConnector3">
              <a:avLst>
                <a:gd fmla="val -7767" name="adj1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pic>
        <p:nvPicPr>
          <p:cNvPr id="1899" name="Google Shape;1899;p67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54682" y="1374082"/>
            <a:ext cx="2743199" cy="630936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p67"/>
          <p:cNvSpPr txBox="1"/>
          <p:nvPr/>
        </p:nvSpPr>
        <p:spPr>
          <a:xfrm>
            <a:off x="3467225" y="4690775"/>
            <a:ext cx="17274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980000"/>
                </a:solidFill>
              </a:rPr>
              <a:t>→ look for L-shape!</a:t>
            </a:r>
            <a:endParaRPr i="1" sz="1100">
              <a:solidFill>
                <a:srgbClr val="98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68"/>
          <p:cNvSpPr txBox="1"/>
          <p:nvPr>
            <p:ph type="ctrTitle"/>
          </p:nvPr>
        </p:nvSpPr>
        <p:spPr>
          <a:xfrm>
            <a:off x="311700" y="2106475"/>
            <a:ext cx="8520600" cy="17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Steady State</a:t>
            </a:r>
            <a:endParaRPr/>
          </a:p>
        </p:txBody>
      </p:sp>
      <p:sp>
        <p:nvSpPr>
          <p:cNvPr id="1906" name="Google Shape;1906;p68"/>
          <p:cNvSpPr txBox="1"/>
          <p:nvPr>
            <p:ph idx="1" type="subTitle"/>
          </p:nvPr>
        </p:nvSpPr>
        <p:spPr>
          <a:xfrm>
            <a:off x="311700" y="3870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Finding the homeostatic reference state</a:t>
            </a:r>
            <a:endParaRPr/>
          </a:p>
        </p:txBody>
      </p:sp>
      <p:pic>
        <p:nvPicPr>
          <p:cNvPr id="1907" name="Google Shape;190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425" y="207100"/>
            <a:ext cx="3236701" cy="3654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69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Glycolytic System</a:t>
            </a:r>
            <a:endParaRPr/>
          </a:p>
        </p:txBody>
      </p:sp>
      <p:pic>
        <p:nvPicPr>
          <p:cNvPr id="1913" name="Google Shape;1913;p69"/>
          <p:cNvPicPr preferRelativeResize="0"/>
          <p:nvPr/>
        </p:nvPicPr>
        <p:blipFill rotWithShape="1">
          <a:blip r:embed="rId3">
            <a:alphaModFix/>
          </a:blip>
          <a:srcRect b="35533" l="0" r="0" t="0"/>
          <a:stretch/>
        </p:blipFill>
        <p:spPr>
          <a:xfrm>
            <a:off x="152400" y="843225"/>
            <a:ext cx="4940425" cy="26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621" y="1458212"/>
            <a:ext cx="2648730" cy="1574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5" name="Google Shape;1915;p69"/>
          <p:cNvGrpSpPr/>
          <p:nvPr/>
        </p:nvGrpSpPr>
        <p:grpSpPr>
          <a:xfrm>
            <a:off x="5467820" y="1721046"/>
            <a:ext cx="2195569" cy="333918"/>
            <a:chOff x="434765" y="4420270"/>
            <a:chExt cx="2934076" cy="436437"/>
          </a:xfrm>
        </p:grpSpPr>
        <p:pic>
          <p:nvPicPr>
            <p:cNvPr id="1916" name="Google Shape;1916;p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5097" y="4420270"/>
              <a:ext cx="2523744" cy="4364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7" name="Google Shape;1917;p69"/>
            <p:cNvSpPr/>
            <p:nvPr/>
          </p:nvSpPr>
          <p:spPr>
            <a:xfrm>
              <a:off x="434765" y="4468831"/>
              <a:ext cx="270900" cy="297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8" name="Google Shape;1918;p69"/>
          <p:cNvGrpSpPr/>
          <p:nvPr/>
        </p:nvGrpSpPr>
        <p:grpSpPr>
          <a:xfrm>
            <a:off x="7731250" y="1618450"/>
            <a:ext cx="1489162" cy="663959"/>
            <a:chOff x="4355025" y="4300909"/>
            <a:chExt cx="1503293" cy="775200"/>
          </a:xfrm>
        </p:grpSpPr>
        <p:sp>
          <p:nvSpPr>
            <p:cNvPr id="1919" name="Google Shape;1919;p69"/>
            <p:cNvSpPr/>
            <p:nvPr/>
          </p:nvSpPr>
          <p:spPr>
            <a:xfrm>
              <a:off x="4355101" y="4406805"/>
              <a:ext cx="283800" cy="183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69"/>
            <p:cNvSpPr/>
            <p:nvPr/>
          </p:nvSpPr>
          <p:spPr>
            <a:xfrm>
              <a:off x="4355025" y="4626653"/>
              <a:ext cx="283800" cy="183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69"/>
            <p:cNvSpPr txBox="1"/>
            <p:nvPr/>
          </p:nvSpPr>
          <p:spPr>
            <a:xfrm>
              <a:off x="4638818" y="4300909"/>
              <a:ext cx="1219500" cy="7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chemeClr val="dk2"/>
                  </a:solidFill>
                </a:rPr>
                <a:t>3 pathways</a:t>
              </a:r>
              <a:endParaRPr i="1" sz="1100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chemeClr val="dk2"/>
                  </a:solidFill>
                </a:rPr>
                <a:t>2 conservation</a:t>
              </a:r>
              <a:endParaRPr i="1" sz="1100"/>
            </a:p>
          </p:txBody>
        </p:sp>
      </p:grpSp>
      <p:pic>
        <p:nvPicPr>
          <p:cNvPr id="1922" name="Google Shape;1922;p69"/>
          <p:cNvPicPr preferRelativeResize="0"/>
          <p:nvPr/>
        </p:nvPicPr>
        <p:blipFill rotWithShape="1">
          <a:blip r:embed="rId3">
            <a:alphaModFix/>
          </a:blip>
          <a:srcRect b="35535" l="0" r="0" t="99851"/>
          <a:stretch/>
        </p:blipFill>
        <p:spPr>
          <a:xfrm flipH="1" rot="10800000">
            <a:off x="152400" y="3541875"/>
            <a:ext cx="4940425" cy="148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3" name="Google Shape;1923;p69"/>
          <p:cNvGrpSpPr/>
          <p:nvPr/>
        </p:nvGrpSpPr>
        <p:grpSpPr>
          <a:xfrm>
            <a:off x="4978392" y="1418350"/>
            <a:ext cx="3289283" cy="2231400"/>
            <a:chOff x="4978392" y="1418350"/>
            <a:chExt cx="3289283" cy="2231400"/>
          </a:xfrm>
        </p:grpSpPr>
        <p:sp>
          <p:nvSpPr>
            <p:cNvPr id="1924" name="Google Shape;1924;p69"/>
            <p:cNvSpPr/>
            <p:nvPr/>
          </p:nvSpPr>
          <p:spPr>
            <a:xfrm>
              <a:off x="4978392" y="1418350"/>
              <a:ext cx="108000" cy="2231400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25" name="Google Shape;1925;p69"/>
            <p:cNvPicPr preferRelativeResize="0"/>
            <p:nvPr/>
          </p:nvPicPr>
          <p:blipFill rotWithShape="1">
            <a:blip r:embed="rId6">
              <a:alphaModFix/>
            </a:blip>
            <a:srcRect b="0" l="0" r="0" t="52620"/>
            <a:stretch/>
          </p:blipFill>
          <p:spPr>
            <a:xfrm>
              <a:off x="5445625" y="2454868"/>
              <a:ext cx="2822050" cy="289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6" name="Google Shape;1926;p69"/>
          <p:cNvGrpSpPr/>
          <p:nvPr/>
        </p:nvGrpSpPr>
        <p:grpSpPr>
          <a:xfrm>
            <a:off x="171850" y="2133794"/>
            <a:ext cx="8095825" cy="1516081"/>
            <a:chOff x="171850" y="2133794"/>
            <a:chExt cx="8095825" cy="1516081"/>
          </a:xfrm>
        </p:grpSpPr>
        <p:sp>
          <p:nvSpPr>
            <p:cNvPr id="1927" name="Google Shape;1927;p69"/>
            <p:cNvSpPr/>
            <p:nvPr/>
          </p:nvSpPr>
          <p:spPr>
            <a:xfrm>
              <a:off x="171850" y="3541875"/>
              <a:ext cx="4812900" cy="1080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28" name="Google Shape;1928;p69"/>
            <p:cNvPicPr preferRelativeResize="0"/>
            <p:nvPr/>
          </p:nvPicPr>
          <p:blipFill rotWithShape="1">
            <a:blip r:embed="rId6">
              <a:alphaModFix/>
            </a:blip>
            <a:srcRect b="52620" l="0" r="0" t="0"/>
            <a:stretch/>
          </p:blipFill>
          <p:spPr>
            <a:xfrm>
              <a:off x="5445625" y="2133794"/>
              <a:ext cx="2822050" cy="289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9" name="Google Shape;1929;p69"/>
          <p:cNvGrpSpPr/>
          <p:nvPr/>
        </p:nvGrpSpPr>
        <p:grpSpPr>
          <a:xfrm>
            <a:off x="152400" y="3249600"/>
            <a:ext cx="9067950" cy="1799075"/>
            <a:chOff x="0" y="3249600"/>
            <a:chExt cx="9067950" cy="1799075"/>
          </a:xfrm>
        </p:grpSpPr>
        <p:grpSp>
          <p:nvGrpSpPr>
            <p:cNvPr id="1930" name="Google Shape;1930;p69"/>
            <p:cNvGrpSpPr/>
            <p:nvPr/>
          </p:nvGrpSpPr>
          <p:grpSpPr>
            <a:xfrm>
              <a:off x="5242750" y="3249600"/>
              <a:ext cx="3825199" cy="1626600"/>
              <a:chOff x="5090350" y="2640000"/>
              <a:chExt cx="3825199" cy="1626600"/>
            </a:xfrm>
          </p:grpSpPr>
          <p:grpSp>
            <p:nvGrpSpPr>
              <p:cNvPr id="1931" name="Google Shape;1931;p69"/>
              <p:cNvGrpSpPr/>
              <p:nvPr/>
            </p:nvGrpSpPr>
            <p:grpSpPr>
              <a:xfrm>
                <a:off x="5090350" y="2640000"/>
                <a:ext cx="3825199" cy="1587675"/>
                <a:chOff x="5166550" y="1954200"/>
                <a:chExt cx="3825199" cy="1587675"/>
              </a:xfrm>
            </p:grpSpPr>
            <p:pic>
              <p:nvPicPr>
                <p:cNvPr id="1932" name="Google Shape;1932;p69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4725" l="3851" r="3107" t="0"/>
                <a:stretch/>
              </p:blipFill>
              <p:spPr>
                <a:xfrm>
                  <a:off x="5166550" y="1954200"/>
                  <a:ext cx="1018398" cy="15876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33" name="Google Shape;1933;p69"/>
                <p:cNvSpPr txBox="1"/>
                <p:nvPr/>
              </p:nvSpPr>
              <p:spPr>
                <a:xfrm>
                  <a:off x="6184950" y="2002700"/>
                  <a:ext cx="2806800" cy="1163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">
                      <a:solidFill>
                        <a:srgbClr val="980000"/>
                      </a:solidFill>
                    </a:rPr>
                    <a:t>Knowing 3 fluxes  i.e.,</a:t>
                  </a:r>
                  <a:br>
                    <a:rPr i="1" lang="en">
                      <a:solidFill>
                        <a:srgbClr val="980000"/>
                      </a:solidFill>
                    </a:rPr>
                  </a:br>
                  <a:r>
                    <a:rPr i="1" lang="en">
                      <a:solidFill>
                        <a:srgbClr val="980000"/>
                      </a:solidFill>
                    </a:rPr>
                    <a:t>- glucose uptake,</a:t>
                  </a:r>
                  <a:endParaRPr i="1">
                    <a:solidFill>
                      <a:srgbClr val="980000"/>
                    </a:solidFill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">
                      <a:solidFill>
                        <a:srgbClr val="980000"/>
                      </a:solidFill>
                    </a:rPr>
                    <a:t>-  AMP turnover,</a:t>
                  </a:r>
                  <a:endParaRPr i="1">
                    <a:solidFill>
                      <a:srgbClr val="980000"/>
                    </a:solidFill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">
                      <a:solidFill>
                        <a:srgbClr val="980000"/>
                      </a:solidFill>
                    </a:rPr>
                    <a:t>- redox load </a:t>
                  </a:r>
                  <a:endParaRPr i="1">
                    <a:solidFill>
                      <a:srgbClr val="980000"/>
                    </a:solidFill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">
                      <a:solidFill>
                        <a:srgbClr val="980000"/>
                      </a:solidFill>
                    </a:rPr>
                    <a:t>→ can compute the flux vector</a:t>
                  </a:r>
                  <a:endParaRPr i="1">
                    <a:solidFill>
                      <a:srgbClr val="980000"/>
                    </a:solidFill>
                  </a:endParaRPr>
                </a:p>
              </p:txBody>
            </p:sp>
          </p:grpSp>
          <p:sp>
            <p:nvSpPr>
              <p:cNvPr id="1934" name="Google Shape;1934;p69"/>
              <p:cNvSpPr/>
              <p:nvPr/>
            </p:nvSpPr>
            <p:spPr>
              <a:xfrm>
                <a:off x="5105525" y="2640000"/>
                <a:ext cx="3573600" cy="1626600"/>
              </a:xfrm>
              <a:prstGeom prst="rect">
                <a:avLst/>
              </a:prstGeom>
              <a:noFill/>
              <a:ln cap="flat" cmpd="sng" w="9525">
                <a:solidFill>
                  <a:srgbClr val="6AA8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35" name="Google Shape;1935;p69"/>
            <p:cNvSpPr/>
            <p:nvPr/>
          </p:nvSpPr>
          <p:spPr>
            <a:xfrm flipH="1" rot="10800000">
              <a:off x="0" y="4538975"/>
              <a:ext cx="4826100" cy="5097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36" name="Google Shape;1936;p69"/>
            <p:cNvCxnSpPr>
              <a:stCxn id="1934" idx="1"/>
            </p:cNvCxnSpPr>
            <p:nvPr/>
          </p:nvCxnSpPr>
          <p:spPr>
            <a:xfrm flipH="1">
              <a:off x="4825925" y="4062900"/>
              <a:ext cx="432000" cy="496200"/>
            </a:xfrm>
            <a:prstGeom prst="straightConnector1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937" name="Google Shape;1937;p69"/>
          <p:cNvGrpSpPr/>
          <p:nvPr/>
        </p:nvGrpSpPr>
        <p:grpSpPr>
          <a:xfrm>
            <a:off x="133700" y="2850217"/>
            <a:ext cx="8742688" cy="1677182"/>
            <a:chOff x="133700" y="2850217"/>
            <a:chExt cx="8742688" cy="1677182"/>
          </a:xfrm>
        </p:grpSpPr>
        <p:grpSp>
          <p:nvGrpSpPr>
            <p:cNvPr id="1938" name="Google Shape;1938;p69"/>
            <p:cNvGrpSpPr/>
            <p:nvPr/>
          </p:nvGrpSpPr>
          <p:grpSpPr>
            <a:xfrm>
              <a:off x="133700" y="2850217"/>
              <a:ext cx="8742688" cy="1677182"/>
              <a:chOff x="133700" y="2805713"/>
              <a:chExt cx="8742688" cy="1677182"/>
            </a:xfrm>
          </p:grpSpPr>
          <p:sp>
            <p:nvSpPr>
              <p:cNvPr id="1939" name="Google Shape;1939;p69"/>
              <p:cNvSpPr/>
              <p:nvPr/>
            </p:nvSpPr>
            <p:spPr>
              <a:xfrm>
                <a:off x="133700" y="3664195"/>
                <a:ext cx="4844700" cy="818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940" name="Google Shape;1940;p69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493108" y="2805713"/>
                <a:ext cx="3383280" cy="2146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941" name="Google Shape;1941;p69"/>
            <p:cNvCxnSpPr>
              <a:endCxn id="1939" idx="3"/>
            </p:cNvCxnSpPr>
            <p:nvPr/>
          </p:nvCxnSpPr>
          <p:spPr>
            <a:xfrm flipH="1">
              <a:off x="4978400" y="2950750"/>
              <a:ext cx="419700" cy="116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70"/>
          <p:cNvSpPr txBox="1"/>
          <p:nvPr>
            <p:ph type="title"/>
          </p:nvPr>
        </p:nvSpPr>
        <p:spPr>
          <a:xfrm>
            <a:off x="311700" y="94275"/>
            <a:ext cx="8520600" cy="7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Maps</a:t>
            </a:r>
            <a:endParaRPr/>
          </a:p>
        </p:txBody>
      </p:sp>
      <p:pic>
        <p:nvPicPr>
          <p:cNvPr id="1947" name="Google Shape;194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25" y="970300"/>
            <a:ext cx="4586874" cy="33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70"/>
          <p:cNvPicPr preferRelativeResize="0"/>
          <p:nvPr/>
        </p:nvPicPr>
        <p:blipFill rotWithShape="1">
          <a:blip r:embed="rId4">
            <a:alphaModFix/>
          </a:blip>
          <a:srcRect b="9198" l="0" r="7433" t="0"/>
          <a:stretch/>
        </p:blipFill>
        <p:spPr>
          <a:xfrm>
            <a:off x="4702350" y="884300"/>
            <a:ext cx="4349425" cy="4117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49" name="Google Shape;1949;p70"/>
          <p:cNvCxnSpPr/>
          <p:nvPr/>
        </p:nvCxnSpPr>
        <p:spPr>
          <a:xfrm flipH="1" rot="10800000">
            <a:off x="3662300" y="1965250"/>
            <a:ext cx="1036200" cy="37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950" name="Google Shape;1950;p70"/>
          <p:cNvGrpSpPr/>
          <p:nvPr/>
        </p:nvGrpSpPr>
        <p:grpSpPr>
          <a:xfrm>
            <a:off x="1405250" y="2144650"/>
            <a:ext cx="2244300" cy="2199900"/>
            <a:chOff x="1405250" y="2144650"/>
            <a:chExt cx="2244300" cy="2199900"/>
          </a:xfrm>
        </p:grpSpPr>
        <p:sp>
          <p:nvSpPr>
            <p:cNvPr id="1951" name="Google Shape;1951;p70"/>
            <p:cNvSpPr/>
            <p:nvPr/>
          </p:nvSpPr>
          <p:spPr>
            <a:xfrm>
              <a:off x="1405250" y="2144650"/>
              <a:ext cx="2244300" cy="21999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52" name="Google Shape;1952;p70"/>
            <p:cNvCxnSpPr/>
            <p:nvPr/>
          </p:nvCxnSpPr>
          <p:spPr>
            <a:xfrm>
              <a:off x="3162500" y="2287925"/>
              <a:ext cx="0" cy="19623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71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Pathways in Null(S)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Selected basis based on biochemical intuition</a:t>
            </a:r>
            <a:endParaRPr sz="1800"/>
          </a:p>
        </p:txBody>
      </p:sp>
      <p:grpSp>
        <p:nvGrpSpPr>
          <p:cNvPr id="1958" name="Google Shape;1958;p71"/>
          <p:cNvGrpSpPr/>
          <p:nvPr/>
        </p:nvGrpSpPr>
        <p:grpSpPr>
          <a:xfrm>
            <a:off x="4412575" y="4705732"/>
            <a:ext cx="2783950" cy="273011"/>
            <a:chOff x="4412575" y="4553100"/>
            <a:chExt cx="2783950" cy="355900"/>
          </a:xfrm>
        </p:grpSpPr>
        <p:cxnSp>
          <p:nvCxnSpPr>
            <p:cNvPr id="1959" name="Google Shape;1959;p71"/>
            <p:cNvCxnSpPr/>
            <p:nvPr/>
          </p:nvCxnSpPr>
          <p:spPr>
            <a:xfrm rot="10800000">
              <a:off x="4412575" y="4598200"/>
              <a:ext cx="6300" cy="3108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60" name="Google Shape;1960;p71"/>
            <p:cNvCxnSpPr/>
            <p:nvPr/>
          </p:nvCxnSpPr>
          <p:spPr>
            <a:xfrm rot="10800000">
              <a:off x="5366050" y="4553100"/>
              <a:ext cx="6300" cy="3108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61" name="Google Shape;1961;p71"/>
            <p:cNvCxnSpPr/>
            <p:nvPr/>
          </p:nvCxnSpPr>
          <p:spPr>
            <a:xfrm rot="10800000">
              <a:off x="5696475" y="4553100"/>
              <a:ext cx="6300" cy="3108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62" name="Google Shape;1962;p71"/>
            <p:cNvCxnSpPr/>
            <p:nvPr/>
          </p:nvCxnSpPr>
          <p:spPr>
            <a:xfrm rot="10800000">
              <a:off x="6319525" y="4553100"/>
              <a:ext cx="6300" cy="3108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63" name="Google Shape;1963;p71"/>
            <p:cNvCxnSpPr/>
            <p:nvPr/>
          </p:nvCxnSpPr>
          <p:spPr>
            <a:xfrm rot="10800000">
              <a:off x="7190225" y="4553100"/>
              <a:ext cx="6300" cy="3108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964" name="Google Shape;1964;p71"/>
          <p:cNvGrpSpPr/>
          <p:nvPr/>
        </p:nvGrpSpPr>
        <p:grpSpPr>
          <a:xfrm>
            <a:off x="1026075" y="1040225"/>
            <a:ext cx="7091825" cy="3512875"/>
            <a:chOff x="1026075" y="1040225"/>
            <a:chExt cx="7091825" cy="3512875"/>
          </a:xfrm>
        </p:grpSpPr>
        <p:pic>
          <p:nvPicPr>
            <p:cNvPr id="1965" name="Google Shape;1965;p71"/>
            <p:cNvPicPr preferRelativeResize="0"/>
            <p:nvPr/>
          </p:nvPicPr>
          <p:blipFill rotWithShape="1">
            <a:blip r:embed="rId3">
              <a:alphaModFix/>
            </a:blip>
            <a:srcRect b="7497" l="0" r="0" t="61198"/>
            <a:stretch/>
          </p:blipFill>
          <p:spPr>
            <a:xfrm>
              <a:off x="1026075" y="3338525"/>
              <a:ext cx="7091825" cy="1214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6" name="Google Shape;1966;p71"/>
            <p:cNvPicPr preferRelativeResize="0"/>
            <p:nvPr/>
          </p:nvPicPr>
          <p:blipFill rotWithShape="1">
            <a:blip r:embed="rId3">
              <a:alphaModFix/>
            </a:blip>
            <a:srcRect b="38800" l="0" r="63902" t="0"/>
            <a:stretch/>
          </p:blipFill>
          <p:spPr>
            <a:xfrm>
              <a:off x="1026075" y="1040225"/>
              <a:ext cx="2559926" cy="2374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67" name="Google Shape;1967;p71"/>
          <p:cNvGrpSpPr/>
          <p:nvPr/>
        </p:nvGrpSpPr>
        <p:grpSpPr>
          <a:xfrm>
            <a:off x="1026075" y="1040225"/>
            <a:ext cx="7091825" cy="3671500"/>
            <a:chOff x="1026075" y="1040225"/>
            <a:chExt cx="7091825" cy="3671500"/>
          </a:xfrm>
        </p:grpSpPr>
        <p:pic>
          <p:nvPicPr>
            <p:cNvPr id="1968" name="Google Shape;1968;p71"/>
            <p:cNvPicPr preferRelativeResize="0"/>
            <p:nvPr/>
          </p:nvPicPr>
          <p:blipFill rotWithShape="1">
            <a:blip r:embed="rId3">
              <a:alphaModFix/>
            </a:blip>
            <a:srcRect b="3408" l="0" r="0" t="92503"/>
            <a:stretch/>
          </p:blipFill>
          <p:spPr>
            <a:xfrm>
              <a:off x="1026075" y="4553100"/>
              <a:ext cx="7091825" cy="158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69" name="Google Shape;1969;p71"/>
            <p:cNvGrpSpPr/>
            <p:nvPr/>
          </p:nvGrpSpPr>
          <p:grpSpPr>
            <a:xfrm>
              <a:off x="3586000" y="1040225"/>
              <a:ext cx="2778500" cy="2374500"/>
              <a:chOff x="3586000" y="1040225"/>
              <a:chExt cx="2778500" cy="2374500"/>
            </a:xfrm>
          </p:grpSpPr>
          <p:pic>
            <p:nvPicPr>
              <p:cNvPr id="1970" name="Google Shape;1970;p71"/>
              <p:cNvPicPr preferRelativeResize="0"/>
              <p:nvPr/>
            </p:nvPicPr>
            <p:blipFill rotWithShape="1">
              <a:blip r:embed="rId3">
                <a:alphaModFix/>
              </a:blip>
              <a:srcRect b="38800" l="36099" r="27804" t="0"/>
              <a:stretch/>
            </p:blipFill>
            <p:spPr>
              <a:xfrm>
                <a:off x="3586000" y="1040225"/>
                <a:ext cx="2559926" cy="237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71" name="Google Shape;1971;p71"/>
              <p:cNvSpPr/>
              <p:nvPr/>
            </p:nvSpPr>
            <p:spPr>
              <a:xfrm>
                <a:off x="5849400" y="1161925"/>
                <a:ext cx="515100" cy="355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72" name="Google Shape;1972;p71"/>
          <p:cNvGrpSpPr/>
          <p:nvPr/>
        </p:nvGrpSpPr>
        <p:grpSpPr>
          <a:xfrm>
            <a:off x="1026075" y="1040225"/>
            <a:ext cx="7091826" cy="3803725"/>
            <a:chOff x="1026075" y="1040225"/>
            <a:chExt cx="7091826" cy="3803725"/>
          </a:xfrm>
        </p:grpSpPr>
        <p:pic>
          <p:nvPicPr>
            <p:cNvPr id="1973" name="Google Shape;1973;p71"/>
            <p:cNvPicPr preferRelativeResize="0"/>
            <p:nvPr/>
          </p:nvPicPr>
          <p:blipFill rotWithShape="1">
            <a:blip r:embed="rId3">
              <a:alphaModFix/>
            </a:blip>
            <a:srcRect b="0" l="0" r="0" t="96721"/>
            <a:stretch/>
          </p:blipFill>
          <p:spPr>
            <a:xfrm>
              <a:off x="1026075" y="4716750"/>
              <a:ext cx="7091825" cy="12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4" name="Google Shape;1974;p71"/>
            <p:cNvPicPr preferRelativeResize="0"/>
            <p:nvPr/>
          </p:nvPicPr>
          <p:blipFill rotWithShape="1">
            <a:blip r:embed="rId3">
              <a:alphaModFix/>
            </a:blip>
            <a:srcRect b="38800" l="68550" r="0" t="0"/>
            <a:stretch/>
          </p:blipFill>
          <p:spPr>
            <a:xfrm>
              <a:off x="5887550" y="1040225"/>
              <a:ext cx="2230351" cy="2374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5" name="Google Shape;1975;p71"/>
          <p:cNvSpPr/>
          <p:nvPr/>
        </p:nvSpPr>
        <p:spPr>
          <a:xfrm>
            <a:off x="1481550" y="4578300"/>
            <a:ext cx="6008100" cy="1272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0" name="Google Shape;1980;p72"/>
          <p:cNvGrpSpPr/>
          <p:nvPr/>
        </p:nvGrpSpPr>
        <p:grpSpPr>
          <a:xfrm>
            <a:off x="1481326" y="2969919"/>
            <a:ext cx="4935628" cy="432081"/>
            <a:chOff x="1405126" y="2969919"/>
            <a:chExt cx="4935628" cy="432081"/>
          </a:xfrm>
        </p:grpSpPr>
        <p:pic>
          <p:nvPicPr>
            <p:cNvPr id="1981" name="Google Shape;1981;p72"/>
            <p:cNvPicPr preferRelativeResize="0"/>
            <p:nvPr/>
          </p:nvPicPr>
          <p:blipFill rotWithShape="1">
            <a:blip r:embed="rId3">
              <a:alphaModFix/>
            </a:blip>
            <a:srcRect b="19455" l="56176" r="34980" t="5973"/>
            <a:stretch/>
          </p:blipFill>
          <p:spPr>
            <a:xfrm rot="5400000">
              <a:off x="3286963" y="2223288"/>
              <a:ext cx="408425" cy="194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2" name="Google Shape;1982;p72"/>
            <p:cNvPicPr preferRelativeResize="0"/>
            <p:nvPr/>
          </p:nvPicPr>
          <p:blipFill rotWithShape="1">
            <a:blip r:embed="rId4">
              <a:alphaModFix/>
            </a:blip>
            <a:srcRect b="36717" l="0" r="0" t="53997"/>
            <a:stretch/>
          </p:blipFill>
          <p:spPr>
            <a:xfrm>
              <a:off x="1405126" y="2969920"/>
              <a:ext cx="1127125" cy="388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3" name="Google Shape;1983;p72"/>
            <p:cNvSpPr txBox="1"/>
            <p:nvPr/>
          </p:nvSpPr>
          <p:spPr>
            <a:xfrm>
              <a:off x="4679954" y="2969919"/>
              <a:ext cx="16608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/>
                <a:t>AMP</a:t>
              </a:r>
              <a:endParaRPr i="1"/>
            </a:p>
          </p:txBody>
        </p:sp>
      </p:grpSp>
      <p:sp>
        <p:nvSpPr>
          <p:cNvPr id="1984" name="Google Shape;1984;p72"/>
          <p:cNvSpPr txBox="1"/>
          <p:nvPr>
            <p:ph type="title"/>
          </p:nvPr>
        </p:nvSpPr>
        <p:spPr>
          <a:xfrm>
            <a:off x="311700" y="151600"/>
            <a:ext cx="8520600" cy="6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Steady State Fluxes</a:t>
            </a:r>
            <a:endParaRPr sz="1800"/>
          </a:p>
        </p:txBody>
      </p:sp>
      <p:grpSp>
        <p:nvGrpSpPr>
          <p:cNvPr id="1985" name="Google Shape;1985;p72"/>
          <p:cNvGrpSpPr/>
          <p:nvPr/>
        </p:nvGrpSpPr>
        <p:grpSpPr>
          <a:xfrm>
            <a:off x="1481325" y="859375"/>
            <a:ext cx="5011825" cy="1020174"/>
            <a:chOff x="1481325" y="935575"/>
            <a:chExt cx="5011825" cy="1020174"/>
          </a:xfrm>
        </p:grpSpPr>
        <p:pic>
          <p:nvPicPr>
            <p:cNvPr id="1986" name="Google Shape;1986;p72"/>
            <p:cNvPicPr preferRelativeResize="0"/>
            <p:nvPr/>
          </p:nvPicPr>
          <p:blipFill rotWithShape="1">
            <a:blip r:embed="rId3">
              <a:alphaModFix/>
            </a:blip>
            <a:srcRect b="19219" l="9967" r="68610" t="5733"/>
            <a:stretch/>
          </p:blipFill>
          <p:spPr>
            <a:xfrm rot="5400000">
              <a:off x="3072627" y="449575"/>
              <a:ext cx="989400" cy="196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7" name="Google Shape;1987;p72"/>
            <p:cNvPicPr preferRelativeResize="0"/>
            <p:nvPr/>
          </p:nvPicPr>
          <p:blipFill rotWithShape="1">
            <a:blip r:embed="rId4">
              <a:alphaModFix/>
            </a:blip>
            <a:srcRect b="72094" l="0" r="0" t="5614"/>
            <a:stretch/>
          </p:blipFill>
          <p:spPr>
            <a:xfrm>
              <a:off x="1481325" y="989250"/>
              <a:ext cx="1127125" cy="947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8" name="Google Shape;1988;p72"/>
            <p:cNvSpPr txBox="1"/>
            <p:nvPr/>
          </p:nvSpPr>
          <p:spPr>
            <a:xfrm>
              <a:off x="4832350" y="966349"/>
              <a:ext cx="1660800" cy="98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/>
                <a:t>Upper glycolysis</a:t>
              </a:r>
              <a:endParaRPr i="1"/>
            </a:p>
          </p:txBody>
        </p:sp>
      </p:grpSp>
      <p:cxnSp>
        <p:nvCxnSpPr>
          <p:cNvPr id="1989" name="Google Shape;1989;p72"/>
          <p:cNvCxnSpPr/>
          <p:nvPr/>
        </p:nvCxnSpPr>
        <p:spPr>
          <a:xfrm>
            <a:off x="1481326" y="3364690"/>
            <a:ext cx="4941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1990" name="Google Shape;1990;p72"/>
          <p:cNvGrpSpPr/>
          <p:nvPr/>
        </p:nvGrpSpPr>
        <p:grpSpPr>
          <a:xfrm>
            <a:off x="1481326" y="1848775"/>
            <a:ext cx="4941602" cy="1144800"/>
            <a:chOff x="1481326" y="1924975"/>
            <a:chExt cx="4941602" cy="1144800"/>
          </a:xfrm>
        </p:grpSpPr>
        <p:pic>
          <p:nvPicPr>
            <p:cNvPr id="1991" name="Google Shape;1991;p72"/>
            <p:cNvPicPr preferRelativeResize="0"/>
            <p:nvPr/>
          </p:nvPicPr>
          <p:blipFill rotWithShape="1">
            <a:blip r:embed="rId3">
              <a:alphaModFix/>
            </a:blip>
            <a:srcRect b="19461" l="56176" r="68609" t="5972"/>
            <a:stretch/>
          </p:blipFill>
          <p:spPr>
            <a:xfrm flipH="1" rot="5400000">
              <a:off x="2994977" y="1522875"/>
              <a:ext cx="1144800" cy="194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2" name="Google Shape;1992;p72"/>
            <p:cNvPicPr preferRelativeResize="0"/>
            <p:nvPr/>
          </p:nvPicPr>
          <p:blipFill rotWithShape="1">
            <a:blip r:embed="rId4">
              <a:alphaModFix/>
            </a:blip>
            <a:srcRect b="46006" l="0" r="0" t="27902"/>
            <a:stretch/>
          </p:blipFill>
          <p:spPr>
            <a:xfrm>
              <a:off x="1481326" y="1936888"/>
              <a:ext cx="1127125" cy="110915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93" name="Google Shape;1993;p72"/>
            <p:cNvCxnSpPr/>
            <p:nvPr/>
          </p:nvCxnSpPr>
          <p:spPr>
            <a:xfrm>
              <a:off x="1481327" y="1936963"/>
              <a:ext cx="4941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1994" name="Google Shape;1994;p72"/>
            <p:cNvSpPr txBox="1"/>
            <p:nvPr/>
          </p:nvSpPr>
          <p:spPr>
            <a:xfrm>
              <a:off x="4756154" y="1936963"/>
              <a:ext cx="1660800" cy="11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/>
                <a:t>Lower glycolysis</a:t>
              </a:r>
              <a:endParaRPr i="1"/>
            </a:p>
          </p:txBody>
        </p:sp>
      </p:grpSp>
      <p:cxnSp>
        <p:nvCxnSpPr>
          <p:cNvPr id="1995" name="Google Shape;1995;p72"/>
          <p:cNvCxnSpPr/>
          <p:nvPr/>
        </p:nvCxnSpPr>
        <p:spPr>
          <a:xfrm>
            <a:off x="1481327" y="3013237"/>
            <a:ext cx="4941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1996" name="Google Shape;1996;p72"/>
          <p:cNvGrpSpPr/>
          <p:nvPr/>
        </p:nvGrpSpPr>
        <p:grpSpPr>
          <a:xfrm>
            <a:off x="1140775" y="3370984"/>
            <a:ext cx="5276175" cy="1639916"/>
            <a:chOff x="1064575" y="3370984"/>
            <a:chExt cx="5276175" cy="1639916"/>
          </a:xfrm>
        </p:grpSpPr>
        <p:grpSp>
          <p:nvGrpSpPr>
            <p:cNvPr id="1997" name="Google Shape;1997;p72"/>
            <p:cNvGrpSpPr/>
            <p:nvPr/>
          </p:nvGrpSpPr>
          <p:grpSpPr>
            <a:xfrm>
              <a:off x="1405125" y="3370984"/>
              <a:ext cx="4935625" cy="1639916"/>
              <a:chOff x="1405125" y="3370984"/>
              <a:chExt cx="4935625" cy="1639916"/>
            </a:xfrm>
          </p:grpSpPr>
          <p:pic>
            <p:nvPicPr>
              <p:cNvPr id="1998" name="Google Shape;1998;p7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63282"/>
              <a:stretch/>
            </p:blipFill>
            <p:spPr>
              <a:xfrm>
                <a:off x="1405125" y="3370984"/>
                <a:ext cx="1127125" cy="156095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99" name="Google Shape;1999;p72"/>
              <p:cNvSpPr txBox="1"/>
              <p:nvPr/>
            </p:nvSpPr>
            <p:spPr>
              <a:xfrm>
                <a:off x="4679950" y="3383375"/>
                <a:ext cx="1660800" cy="156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/>
                  <a:t>Exchange and </a:t>
                </a:r>
                <a:endParaRPr i="1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/>
                  <a:t>demand fluxes</a:t>
                </a:r>
                <a:endParaRPr i="1"/>
              </a:p>
            </p:txBody>
          </p:sp>
          <p:pic>
            <p:nvPicPr>
              <p:cNvPr id="2000" name="Google Shape;2000;p72"/>
              <p:cNvPicPr preferRelativeResize="0"/>
              <p:nvPr/>
            </p:nvPicPr>
            <p:blipFill rotWithShape="1">
              <a:blip r:embed="rId3">
                <a:alphaModFix/>
              </a:blip>
              <a:srcRect b="19937" l="99853" r="34982" t="5971"/>
              <a:stretch/>
            </p:blipFill>
            <p:spPr>
              <a:xfrm flipH="1" rot="5400000">
                <a:off x="2692977" y="3238200"/>
                <a:ext cx="1608900" cy="1936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001" name="Google Shape;2001;p72"/>
            <p:cNvCxnSpPr/>
            <p:nvPr/>
          </p:nvCxnSpPr>
          <p:spPr>
            <a:xfrm>
              <a:off x="1064575" y="4944350"/>
              <a:ext cx="519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02" name="Google Shape;2002;p72"/>
          <p:cNvGrpSpPr/>
          <p:nvPr/>
        </p:nvGrpSpPr>
        <p:grpSpPr>
          <a:xfrm>
            <a:off x="787674" y="763099"/>
            <a:ext cx="5635201" cy="4181250"/>
            <a:chOff x="711474" y="763099"/>
            <a:chExt cx="5635201" cy="4181250"/>
          </a:xfrm>
        </p:grpSpPr>
        <p:sp>
          <p:nvSpPr>
            <p:cNvPr id="2003" name="Google Shape;2003;p72"/>
            <p:cNvSpPr txBox="1"/>
            <p:nvPr/>
          </p:nvSpPr>
          <p:spPr>
            <a:xfrm rot="-5400000">
              <a:off x="-964176" y="2562499"/>
              <a:ext cx="4057500" cy="706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/>
                <a:t>Steady state fluxes (mM / hr)</a:t>
              </a:r>
              <a:endParaRPr b="1" i="1"/>
            </a:p>
          </p:txBody>
        </p:sp>
        <p:cxnSp>
          <p:nvCxnSpPr>
            <p:cNvPr id="2004" name="Google Shape;2004;p72"/>
            <p:cNvCxnSpPr/>
            <p:nvPr/>
          </p:nvCxnSpPr>
          <p:spPr>
            <a:xfrm>
              <a:off x="1064575" y="886850"/>
              <a:ext cx="5282100" cy="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05" name="Google Shape;2005;p72"/>
            <p:cNvGrpSpPr/>
            <p:nvPr/>
          </p:nvGrpSpPr>
          <p:grpSpPr>
            <a:xfrm>
              <a:off x="2456274" y="763099"/>
              <a:ext cx="1617102" cy="145800"/>
              <a:chOff x="2431275" y="744350"/>
              <a:chExt cx="1617102" cy="145800"/>
            </a:xfrm>
          </p:grpSpPr>
          <p:sp>
            <p:nvSpPr>
              <p:cNvPr id="2006" name="Google Shape;2006;p72"/>
              <p:cNvSpPr txBox="1"/>
              <p:nvPr/>
            </p:nvSpPr>
            <p:spPr>
              <a:xfrm>
                <a:off x="2431275" y="744350"/>
                <a:ext cx="219300" cy="14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/>
                  <a:t>0</a:t>
                </a:r>
                <a:endParaRPr sz="600"/>
              </a:p>
            </p:txBody>
          </p:sp>
          <p:sp>
            <p:nvSpPr>
              <p:cNvPr id="2007" name="Google Shape;2007;p72"/>
              <p:cNvSpPr txBox="1"/>
              <p:nvPr/>
            </p:nvSpPr>
            <p:spPr>
              <a:xfrm>
                <a:off x="3124528" y="744350"/>
                <a:ext cx="219300" cy="14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/>
                  <a:t>1</a:t>
                </a:r>
                <a:endParaRPr sz="600"/>
              </a:p>
            </p:txBody>
          </p:sp>
          <p:sp>
            <p:nvSpPr>
              <p:cNvPr id="2008" name="Google Shape;2008;p72"/>
              <p:cNvSpPr txBox="1"/>
              <p:nvPr/>
            </p:nvSpPr>
            <p:spPr>
              <a:xfrm>
                <a:off x="3829077" y="744350"/>
                <a:ext cx="219300" cy="14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/>
                  <a:t>2</a:t>
                </a:r>
                <a:endParaRPr sz="600"/>
              </a:p>
            </p:txBody>
          </p:sp>
        </p:grpSp>
      </p:grpSp>
      <p:grpSp>
        <p:nvGrpSpPr>
          <p:cNvPr id="2009" name="Google Shape;2009;p72"/>
          <p:cNvGrpSpPr/>
          <p:nvPr/>
        </p:nvGrpSpPr>
        <p:grpSpPr>
          <a:xfrm>
            <a:off x="6416954" y="2221321"/>
            <a:ext cx="1351098" cy="2541354"/>
            <a:chOff x="5762402" y="2221321"/>
            <a:chExt cx="1351098" cy="2541354"/>
          </a:xfrm>
        </p:grpSpPr>
        <p:sp>
          <p:nvSpPr>
            <p:cNvPr id="2010" name="Google Shape;2010;p72"/>
            <p:cNvSpPr txBox="1"/>
            <p:nvPr/>
          </p:nvSpPr>
          <p:spPr>
            <a:xfrm rot="1068773">
              <a:off x="6008716" y="2328725"/>
              <a:ext cx="777682" cy="483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155CC"/>
                  </a:solidFill>
                </a:rPr>
                <a:t>2 * 1.12 = 2.24</a:t>
              </a:r>
              <a:endParaRPr sz="1200">
                <a:solidFill>
                  <a:srgbClr val="1155CC"/>
                </a:solidFill>
              </a:endParaRPr>
            </a:p>
          </p:txBody>
        </p:sp>
        <p:grpSp>
          <p:nvGrpSpPr>
            <p:cNvPr id="2011" name="Google Shape;2011;p72"/>
            <p:cNvGrpSpPr/>
            <p:nvPr/>
          </p:nvGrpSpPr>
          <p:grpSpPr>
            <a:xfrm>
              <a:off x="5762402" y="2415313"/>
              <a:ext cx="1351098" cy="2347362"/>
              <a:chOff x="5914802" y="2415313"/>
              <a:chExt cx="1351098" cy="2347362"/>
            </a:xfrm>
          </p:grpSpPr>
          <p:sp>
            <p:nvSpPr>
              <p:cNvPr id="2012" name="Google Shape;2012;p72"/>
              <p:cNvSpPr/>
              <p:nvPr/>
            </p:nvSpPr>
            <p:spPr>
              <a:xfrm flipH="1">
                <a:off x="7036700" y="2535775"/>
                <a:ext cx="229200" cy="2226900"/>
              </a:xfrm>
              <a:prstGeom prst="rightBrace">
                <a:avLst>
                  <a:gd fmla="val 50000" name="adj1"/>
                  <a:gd fmla="val 11040" name="adj2"/>
                </a:avLst>
              </a:prstGeom>
              <a:noFill/>
              <a:ln cap="flat" cmpd="sng" w="19050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13" name="Google Shape;2013;p72"/>
              <p:cNvCxnSpPr>
                <a:stCxn id="1994" idx="3"/>
                <a:endCxn id="2012" idx="1"/>
              </p:cNvCxnSpPr>
              <p:nvPr/>
            </p:nvCxnSpPr>
            <p:spPr>
              <a:xfrm>
                <a:off x="5914802" y="2415313"/>
                <a:ext cx="1122000" cy="366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9999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014" name="Google Shape;2014;p72"/>
          <p:cNvGrpSpPr/>
          <p:nvPr/>
        </p:nvGrpSpPr>
        <p:grpSpPr>
          <a:xfrm>
            <a:off x="6493150" y="859375"/>
            <a:ext cx="1274902" cy="1639800"/>
            <a:chOff x="6371998" y="859375"/>
            <a:chExt cx="1274902" cy="1639800"/>
          </a:xfrm>
        </p:grpSpPr>
        <p:grpSp>
          <p:nvGrpSpPr>
            <p:cNvPr id="2015" name="Google Shape;2015;p72"/>
            <p:cNvGrpSpPr/>
            <p:nvPr/>
          </p:nvGrpSpPr>
          <p:grpSpPr>
            <a:xfrm>
              <a:off x="6371998" y="859375"/>
              <a:ext cx="1274902" cy="1639800"/>
              <a:chOff x="6524398" y="859375"/>
              <a:chExt cx="1274902" cy="1639800"/>
            </a:xfrm>
          </p:grpSpPr>
          <p:sp>
            <p:nvSpPr>
              <p:cNvPr id="2016" name="Google Shape;2016;p72"/>
              <p:cNvSpPr/>
              <p:nvPr/>
            </p:nvSpPr>
            <p:spPr>
              <a:xfrm flipH="1">
                <a:off x="7570100" y="859375"/>
                <a:ext cx="229200" cy="1639800"/>
              </a:xfrm>
              <a:prstGeom prst="rightBrace">
                <a:avLst>
                  <a:gd fmla="val 50000" name="adj1"/>
                  <a:gd fmla="val 50000" name="adj2"/>
                </a:avLst>
              </a:prstGeom>
              <a:noFill/>
              <a:ln cap="flat" cmpd="sng" w="19050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17" name="Google Shape;2017;p72"/>
              <p:cNvCxnSpPr>
                <a:stCxn id="1988" idx="3"/>
                <a:endCxn id="2016" idx="1"/>
              </p:cNvCxnSpPr>
              <p:nvPr/>
            </p:nvCxnSpPr>
            <p:spPr>
              <a:xfrm>
                <a:off x="6524398" y="1384849"/>
                <a:ext cx="1045800" cy="294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9999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018" name="Google Shape;2018;p72"/>
            <p:cNvSpPr txBox="1"/>
            <p:nvPr/>
          </p:nvSpPr>
          <p:spPr>
            <a:xfrm rot="880762">
              <a:off x="6722495" y="1263324"/>
              <a:ext cx="531550" cy="280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155CC"/>
                  </a:solidFill>
                </a:rPr>
                <a:t>1.12</a:t>
              </a:r>
              <a:endParaRPr sz="1200">
                <a:solidFill>
                  <a:srgbClr val="1155CC"/>
                </a:solidFill>
              </a:endParaRPr>
            </a:p>
          </p:txBody>
        </p:sp>
      </p:grpSp>
      <p:pic>
        <p:nvPicPr>
          <p:cNvPr id="2019" name="Google Shape;2019;p72"/>
          <p:cNvPicPr preferRelativeResize="0"/>
          <p:nvPr/>
        </p:nvPicPr>
        <p:blipFill rotWithShape="1">
          <a:blip r:embed="rId5">
            <a:alphaModFix/>
          </a:blip>
          <a:srcRect b="0" l="60910" r="0" t="0"/>
          <a:stretch/>
        </p:blipFill>
        <p:spPr>
          <a:xfrm>
            <a:off x="7669025" y="172275"/>
            <a:ext cx="1349449" cy="48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4" name="Google Shape;2024;p73"/>
          <p:cNvPicPr preferRelativeResize="0"/>
          <p:nvPr/>
        </p:nvPicPr>
        <p:blipFill rotWithShape="1">
          <a:blip r:embed="rId3">
            <a:alphaModFix/>
          </a:blip>
          <a:srcRect b="0" l="0" r="0" t="5132"/>
          <a:stretch/>
        </p:blipFill>
        <p:spPr>
          <a:xfrm>
            <a:off x="1470724" y="890650"/>
            <a:ext cx="1172592" cy="408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73"/>
          <p:cNvPicPr preferRelativeResize="0"/>
          <p:nvPr/>
        </p:nvPicPr>
        <p:blipFill rotWithShape="1">
          <a:blip r:embed="rId4">
            <a:alphaModFix/>
          </a:blip>
          <a:srcRect b="15070" l="8622" r="5842" t="9577"/>
          <a:stretch/>
        </p:blipFill>
        <p:spPr>
          <a:xfrm rot="5400000">
            <a:off x="1647938" y="1778362"/>
            <a:ext cx="4092324" cy="2226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73"/>
          <p:cNvSpPr txBox="1"/>
          <p:nvPr>
            <p:ph type="title"/>
          </p:nvPr>
        </p:nvSpPr>
        <p:spPr>
          <a:xfrm>
            <a:off x="311700" y="151600"/>
            <a:ext cx="8520600" cy="6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Steady State Concentrations</a:t>
            </a:r>
            <a:endParaRPr sz="1800"/>
          </a:p>
        </p:txBody>
      </p:sp>
      <p:sp>
        <p:nvSpPr>
          <p:cNvPr id="2027" name="Google Shape;2027;p73"/>
          <p:cNvSpPr txBox="1"/>
          <p:nvPr/>
        </p:nvSpPr>
        <p:spPr>
          <a:xfrm rot="-5400000">
            <a:off x="-887976" y="2562499"/>
            <a:ext cx="4057500" cy="706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Steady state concentrations (mM)</a:t>
            </a:r>
            <a:endParaRPr b="1" i="1"/>
          </a:p>
        </p:txBody>
      </p:sp>
      <p:cxnSp>
        <p:nvCxnSpPr>
          <p:cNvPr id="2028" name="Google Shape;2028;p73"/>
          <p:cNvCxnSpPr/>
          <p:nvPr/>
        </p:nvCxnSpPr>
        <p:spPr>
          <a:xfrm>
            <a:off x="1140776" y="886850"/>
            <a:ext cx="54153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29" name="Google Shape;2029;p73"/>
          <p:cNvGrpSpPr/>
          <p:nvPr/>
        </p:nvGrpSpPr>
        <p:grpSpPr>
          <a:xfrm>
            <a:off x="2532474" y="763099"/>
            <a:ext cx="1896904" cy="145800"/>
            <a:chOff x="2431275" y="744350"/>
            <a:chExt cx="1896904" cy="145800"/>
          </a:xfrm>
        </p:grpSpPr>
        <p:sp>
          <p:nvSpPr>
            <p:cNvPr id="2030" name="Google Shape;2030;p73"/>
            <p:cNvSpPr txBox="1"/>
            <p:nvPr/>
          </p:nvSpPr>
          <p:spPr>
            <a:xfrm>
              <a:off x="2431275" y="744350"/>
              <a:ext cx="219300" cy="14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0</a:t>
              </a:r>
              <a:endParaRPr sz="600"/>
            </a:p>
          </p:txBody>
        </p:sp>
        <p:sp>
          <p:nvSpPr>
            <p:cNvPr id="2031" name="Google Shape;2031;p73"/>
            <p:cNvSpPr txBox="1"/>
            <p:nvPr/>
          </p:nvSpPr>
          <p:spPr>
            <a:xfrm>
              <a:off x="3276928" y="744350"/>
              <a:ext cx="219300" cy="14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1</a:t>
              </a:r>
              <a:endParaRPr sz="600"/>
            </a:p>
          </p:txBody>
        </p:sp>
        <p:sp>
          <p:nvSpPr>
            <p:cNvPr id="2032" name="Google Shape;2032;p73"/>
            <p:cNvSpPr txBox="1"/>
            <p:nvPr/>
          </p:nvSpPr>
          <p:spPr>
            <a:xfrm>
              <a:off x="4108879" y="744350"/>
              <a:ext cx="219300" cy="14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2</a:t>
              </a:r>
              <a:endParaRPr sz="600"/>
            </a:p>
          </p:txBody>
        </p:sp>
      </p:grpSp>
      <p:pic>
        <p:nvPicPr>
          <p:cNvPr id="2033" name="Google Shape;2033;p73"/>
          <p:cNvPicPr preferRelativeResize="0"/>
          <p:nvPr/>
        </p:nvPicPr>
        <p:blipFill rotWithShape="1">
          <a:blip r:embed="rId5">
            <a:alphaModFix/>
          </a:blip>
          <a:srcRect b="0" l="60910" r="0" t="0"/>
          <a:stretch/>
        </p:blipFill>
        <p:spPr>
          <a:xfrm>
            <a:off x="7669025" y="172275"/>
            <a:ext cx="1349449" cy="481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4" name="Google Shape;2034;p73"/>
          <p:cNvCxnSpPr/>
          <p:nvPr/>
        </p:nvCxnSpPr>
        <p:spPr>
          <a:xfrm>
            <a:off x="1140775" y="4944350"/>
            <a:ext cx="54153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5" name="Google Shape;2035;p73"/>
          <p:cNvSpPr txBox="1"/>
          <p:nvPr/>
        </p:nvSpPr>
        <p:spPr>
          <a:xfrm>
            <a:off x="3928500" y="886850"/>
            <a:ext cx="3086700" cy="40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</a:rPr>
              <a:t>Kinetic constants can be determined from the flux map and the concentrations</a:t>
            </a:r>
            <a:endParaRPr i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74"/>
          <p:cNvSpPr txBox="1"/>
          <p:nvPr>
            <p:ph type="title"/>
          </p:nvPr>
        </p:nvSpPr>
        <p:spPr>
          <a:xfrm>
            <a:off x="311700" y="151600"/>
            <a:ext cx="8520600" cy="15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Explaining the calculation of pseudo elementary rate constants </a:t>
            </a:r>
            <a:br>
              <a:rPr lang="en"/>
            </a:br>
            <a:r>
              <a:rPr lang="en"/>
              <a:t>(PERCs)</a:t>
            </a:r>
            <a:endParaRPr/>
          </a:p>
        </p:txBody>
      </p:sp>
      <p:sp>
        <p:nvSpPr>
          <p:cNvPr id="2041" name="Google Shape;2041;p74"/>
          <p:cNvSpPr txBox="1"/>
          <p:nvPr/>
        </p:nvSpPr>
        <p:spPr>
          <a:xfrm>
            <a:off x="166219" y="1711600"/>
            <a:ext cx="5053500" cy="17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Reaction: A + B → C + D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Calibri"/>
              <a:buChar char="●"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Rate: </a:t>
            </a:r>
            <a:r>
              <a:rPr lang="en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aseline="-25000"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ss</a:t>
            </a: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20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aseline="-25000" lang="en" sz="12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PERC</a:t>
            </a:r>
            <a:r>
              <a:rPr lang="en" sz="20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 </a:t>
            </a:r>
            <a:r>
              <a:rPr lang="en" sz="20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aseline="-25000" lang="en" sz="12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ss</a:t>
            </a:r>
            <a:r>
              <a:rPr baseline="30000"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baseline="30000" lang="en" sz="12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aseline="-25000" lang="en" sz="12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ss</a:t>
            </a:r>
            <a:r>
              <a:rPr lang="en" sz="20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" sz="20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lang="en" sz="12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ss</a:t>
            </a:r>
            <a:r>
              <a:rPr baseline="30000"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*  </a:t>
            </a:r>
            <a:r>
              <a:rPr lang="en" sz="20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-25000" lang="en" sz="12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ss</a:t>
            </a: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aseline="-25000" lang="en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eq</a:t>
            </a: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42" name="Google Shape;2042;p74"/>
          <p:cNvGrpSpPr/>
          <p:nvPr/>
        </p:nvGrpSpPr>
        <p:grpSpPr>
          <a:xfrm>
            <a:off x="565522" y="2818738"/>
            <a:ext cx="3664148" cy="369300"/>
            <a:chOff x="3463772" y="3199738"/>
            <a:chExt cx="3720703" cy="369300"/>
          </a:xfrm>
        </p:grpSpPr>
        <p:sp>
          <p:nvSpPr>
            <p:cNvPr id="2043" name="Google Shape;2043;p74"/>
            <p:cNvSpPr txBox="1"/>
            <p:nvPr/>
          </p:nvSpPr>
          <p:spPr>
            <a:xfrm>
              <a:off x="3463772" y="3199738"/>
              <a:ext cx="1449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solidFill>
                    <a:srgbClr val="FF0000"/>
                  </a:solidFill>
                </a:rPr>
                <a:t>COBRA/Fluxomics</a:t>
              </a:r>
              <a:endParaRPr i="1" sz="1000">
                <a:solidFill>
                  <a:srgbClr val="FF0000"/>
                </a:solidFill>
              </a:endParaRPr>
            </a:p>
          </p:txBody>
        </p:sp>
        <p:sp>
          <p:nvSpPr>
            <p:cNvPr id="2044" name="Google Shape;2044;p74"/>
            <p:cNvSpPr txBox="1"/>
            <p:nvPr/>
          </p:nvSpPr>
          <p:spPr>
            <a:xfrm>
              <a:off x="4522561" y="3199738"/>
              <a:ext cx="1449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solidFill>
                    <a:srgbClr val="6AA84F"/>
                  </a:solidFill>
                </a:rPr>
                <a:t>Metabolomics</a:t>
              </a:r>
              <a:endParaRPr i="1" sz="1000">
                <a:solidFill>
                  <a:srgbClr val="6AA84F"/>
                </a:solidFill>
              </a:endParaRPr>
            </a:p>
          </p:txBody>
        </p:sp>
        <p:sp>
          <p:nvSpPr>
            <p:cNvPr id="2045" name="Google Shape;2045;p74"/>
            <p:cNvSpPr txBox="1"/>
            <p:nvPr/>
          </p:nvSpPr>
          <p:spPr>
            <a:xfrm>
              <a:off x="5588475" y="3199738"/>
              <a:ext cx="1596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solidFill>
                    <a:srgbClr val="0000FF"/>
                  </a:solidFill>
                </a:rPr>
                <a:t>Thermodynamics</a:t>
              </a:r>
              <a:endParaRPr i="1" sz="1000">
                <a:solidFill>
                  <a:srgbClr val="0000FF"/>
                </a:solidFill>
              </a:endParaRPr>
            </a:p>
          </p:txBody>
        </p:sp>
      </p:grpSp>
      <p:sp>
        <p:nvSpPr>
          <p:cNvPr id="2046" name="Google Shape;2046;p74"/>
          <p:cNvSpPr txBox="1"/>
          <p:nvPr/>
        </p:nvSpPr>
        <p:spPr>
          <a:xfrm>
            <a:off x="717925" y="3416500"/>
            <a:ext cx="2505600" cy="11745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Only </a:t>
            </a:r>
            <a:r>
              <a:rPr b="1" lang="en" sz="20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baseline="-25000" lang="en" sz="12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PERC</a:t>
            </a:r>
            <a:r>
              <a:rPr b="1" i="1"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is unknown → compute </a:t>
            </a:r>
            <a:r>
              <a:rPr b="1" lang="en" sz="20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baseline="-25000" lang="en" sz="12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PERC</a:t>
            </a:r>
            <a:r>
              <a:rPr b="1" i="1"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1"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7" name="Google Shape;204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775" y="2123500"/>
            <a:ext cx="4841925" cy="29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204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1438" y="790000"/>
            <a:ext cx="1819275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75"/>
          <p:cNvSpPr txBox="1"/>
          <p:nvPr>
            <p:ph type="ctrTitle"/>
          </p:nvPr>
        </p:nvSpPr>
        <p:spPr>
          <a:xfrm>
            <a:off x="311700" y="2106475"/>
            <a:ext cx="8520600" cy="17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Kinetic Modeling Procedure</a:t>
            </a:r>
            <a:endParaRPr/>
          </a:p>
        </p:txBody>
      </p:sp>
      <p:sp>
        <p:nvSpPr>
          <p:cNvPr id="2054" name="Google Shape;2054;p75"/>
          <p:cNvSpPr txBox="1"/>
          <p:nvPr>
            <p:ph idx="1" type="subTitle"/>
          </p:nvPr>
        </p:nvSpPr>
        <p:spPr>
          <a:xfrm>
            <a:off x="311700" y="3870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workflow for performing dynamic simulations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ctrTitle"/>
          </p:nvPr>
        </p:nvSpPr>
        <p:spPr>
          <a:xfrm>
            <a:off x="311700" y="2106475"/>
            <a:ext cx="7600800" cy="17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Mass Balances</a:t>
            </a:r>
            <a:endParaRPr/>
          </a:p>
        </p:txBody>
      </p:sp>
      <p:sp>
        <p:nvSpPr>
          <p:cNvPr id="114" name="Google Shape;114;p22"/>
          <p:cNvSpPr txBox="1"/>
          <p:nvPr>
            <p:ph idx="1" type="subTitle"/>
          </p:nvPr>
        </p:nvSpPr>
        <p:spPr>
          <a:xfrm>
            <a:off x="311700" y="3870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Formulation of dynamic networks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76"/>
          <p:cNvSpPr txBox="1"/>
          <p:nvPr>
            <p:ph type="title"/>
          </p:nvPr>
        </p:nvSpPr>
        <p:spPr>
          <a:xfrm>
            <a:off x="340925" y="0"/>
            <a:ext cx="8520600" cy="8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Simulation</a:t>
            </a:r>
            <a:endParaRPr/>
          </a:p>
        </p:txBody>
      </p:sp>
      <p:grpSp>
        <p:nvGrpSpPr>
          <p:cNvPr id="2060" name="Google Shape;2060;p76"/>
          <p:cNvGrpSpPr/>
          <p:nvPr/>
        </p:nvGrpSpPr>
        <p:grpSpPr>
          <a:xfrm>
            <a:off x="669300" y="818691"/>
            <a:ext cx="7805400" cy="643944"/>
            <a:chOff x="311700" y="970291"/>
            <a:chExt cx="7805400" cy="643944"/>
          </a:xfrm>
        </p:grpSpPr>
        <p:pic>
          <p:nvPicPr>
            <p:cNvPr id="2061" name="Google Shape;2061;p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2525" y="970291"/>
              <a:ext cx="1828800" cy="6439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2" name="Google Shape;2062;p76"/>
            <p:cNvSpPr txBox="1"/>
            <p:nvPr/>
          </p:nvSpPr>
          <p:spPr>
            <a:xfrm>
              <a:off x="311700" y="970375"/>
              <a:ext cx="7805400" cy="6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AutoNum type="arabicPeriod"/>
              </a:pPr>
              <a:r>
                <a:rPr lang="en" sz="1800">
                  <a:solidFill>
                    <a:schemeClr val="dk2"/>
                  </a:solidFill>
                </a:rPr>
                <a:t>Formulate the dynamic mass balances: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grpSp>
        <p:nvGrpSpPr>
          <p:cNvPr id="2063" name="Google Shape;2063;p76"/>
          <p:cNvGrpSpPr/>
          <p:nvPr/>
        </p:nvGrpSpPr>
        <p:grpSpPr>
          <a:xfrm>
            <a:off x="1184375" y="2303944"/>
            <a:ext cx="2185200" cy="539100"/>
            <a:chOff x="598250" y="2500243"/>
            <a:chExt cx="2185200" cy="539100"/>
          </a:xfrm>
        </p:grpSpPr>
        <p:cxnSp>
          <p:nvCxnSpPr>
            <p:cNvPr id="2064" name="Google Shape;2064;p76"/>
            <p:cNvCxnSpPr>
              <a:stCxn id="2065" idx="1"/>
              <a:endCxn id="2066" idx="1"/>
            </p:cNvCxnSpPr>
            <p:nvPr/>
          </p:nvCxnSpPr>
          <p:spPr>
            <a:xfrm>
              <a:off x="1637750" y="2769793"/>
              <a:ext cx="1145700" cy="720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grpSp>
          <p:nvGrpSpPr>
            <p:cNvPr id="2067" name="Google Shape;2067;p76"/>
            <p:cNvGrpSpPr/>
            <p:nvPr/>
          </p:nvGrpSpPr>
          <p:grpSpPr>
            <a:xfrm>
              <a:off x="598250" y="2500243"/>
              <a:ext cx="1039500" cy="539100"/>
              <a:chOff x="598250" y="2500243"/>
              <a:chExt cx="1039500" cy="539100"/>
            </a:xfrm>
          </p:grpSpPr>
          <p:sp>
            <p:nvSpPr>
              <p:cNvPr id="2065" name="Google Shape;2065;p76"/>
              <p:cNvSpPr/>
              <p:nvPr/>
            </p:nvSpPr>
            <p:spPr>
              <a:xfrm rot="10800000">
                <a:off x="598250" y="2500243"/>
                <a:ext cx="1039500" cy="539100"/>
              </a:xfrm>
              <a:prstGeom prst="rect">
                <a:avLst/>
              </a:prstGeom>
              <a:noFill/>
              <a:ln cap="flat" cmpd="sng" w="19050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068" name="Google Shape;2068;p7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70736" y="2543293"/>
                <a:ext cx="894528" cy="453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069" name="Google Shape;2069;p76"/>
          <p:cNvGrpSpPr/>
          <p:nvPr/>
        </p:nvGrpSpPr>
        <p:grpSpPr>
          <a:xfrm>
            <a:off x="669300" y="1682725"/>
            <a:ext cx="7805400" cy="1088488"/>
            <a:chOff x="311700" y="1834325"/>
            <a:chExt cx="7805400" cy="1088488"/>
          </a:xfrm>
        </p:grpSpPr>
        <p:sp>
          <p:nvSpPr>
            <p:cNvPr id="2070" name="Google Shape;2070;p76"/>
            <p:cNvSpPr txBox="1"/>
            <p:nvPr/>
          </p:nvSpPr>
          <p:spPr>
            <a:xfrm>
              <a:off x="311700" y="1834325"/>
              <a:ext cx="78054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AutoNum type="arabicPeriod" startAt="2"/>
              </a:pPr>
              <a:r>
                <a:rPr lang="en" sz="1800">
                  <a:solidFill>
                    <a:schemeClr val="dk2"/>
                  </a:solidFill>
                </a:rPr>
                <a:t>Specify numerical values for parameters (</a:t>
              </a:r>
              <a:r>
                <a:rPr b="1" lang="en" sz="1800">
                  <a:solidFill>
                    <a:schemeClr val="dk2"/>
                  </a:solidFill>
                </a:rPr>
                <a:t>k</a:t>
              </a:r>
              <a:r>
                <a:rPr lang="en" sz="1800">
                  <a:solidFill>
                    <a:schemeClr val="dk2"/>
                  </a:solidFill>
                </a:rPr>
                <a:t>) and initial conditions (</a:t>
              </a:r>
              <a:r>
                <a:rPr b="1" lang="en" sz="1800">
                  <a:solidFill>
                    <a:schemeClr val="dk2"/>
                  </a:solidFill>
                </a:rPr>
                <a:t>x</a:t>
              </a:r>
              <a:r>
                <a:rPr baseline="-25000" lang="en" sz="1800">
                  <a:solidFill>
                    <a:schemeClr val="dk2"/>
                  </a:solidFill>
                </a:rPr>
                <a:t>0</a:t>
              </a:r>
              <a:r>
                <a:rPr lang="en" sz="1800">
                  <a:solidFill>
                    <a:schemeClr val="dk2"/>
                  </a:solidFill>
                </a:rPr>
                <a:t>):</a:t>
              </a:r>
              <a:endParaRPr sz="1800">
                <a:solidFill>
                  <a:schemeClr val="dk2"/>
                </a:solidFill>
              </a:endParaRPr>
            </a:p>
          </p:txBody>
        </p:sp>
        <p:grpSp>
          <p:nvGrpSpPr>
            <p:cNvPr id="2071" name="Google Shape;2071;p76"/>
            <p:cNvGrpSpPr/>
            <p:nvPr/>
          </p:nvGrpSpPr>
          <p:grpSpPr>
            <a:xfrm>
              <a:off x="2396683" y="2287324"/>
              <a:ext cx="4431805" cy="266199"/>
              <a:chOff x="2396683" y="2341749"/>
              <a:chExt cx="4431805" cy="266199"/>
            </a:xfrm>
          </p:grpSpPr>
          <p:pic>
            <p:nvPicPr>
              <p:cNvPr id="2072" name="Google Shape;2072;p7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396683" y="2351912"/>
                <a:ext cx="2074466" cy="2560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3" name="Google Shape;2073;p76"/>
              <p:cNvPicPr preferRelativeResize="0"/>
              <p:nvPr/>
            </p:nvPicPr>
            <p:blipFill rotWithShape="1">
              <a:blip r:embed="rId6">
                <a:alphaModFix/>
              </a:blip>
              <a:srcRect b="61424" l="0" r="0" t="0"/>
              <a:stretch/>
            </p:blipFill>
            <p:spPr>
              <a:xfrm>
                <a:off x="5324593" y="2341749"/>
                <a:ext cx="1503894" cy="2560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74" name="Google Shape;2074;p76"/>
            <p:cNvGrpSpPr/>
            <p:nvPr/>
          </p:nvGrpSpPr>
          <p:grpSpPr>
            <a:xfrm>
              <a:off x="3011984" y="2671515"/>
              <a:ext cx="3845974" cy="251297"/>
              <a:chOff x="3011984" y="2742765"/>
              <a:chExt cx="3845974" cy="251297"/>
            </a:xfrm>
          </p:grpSpPr>
          <p:pic>
            <p:nvPicPr>
              <p:cNvPr id="2066" name="Google Shape;2066;p7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011984" y="2742765"/>
                <a:ext cx="1119302" cy="2512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5" name="Google Shape;2075;p7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61424"/>
              <a:stretch/>
            </p:blipFill>
            <p:spPr>
              <a:xfrm>
                <a:off x="5324593" y="2742773"/>
                <a:ext cx="1533364" cy="2512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076" name="Google Shape;2076;p76"/>
          <p:cNvGrpSpPr/>
          <p:nvPr/>
        </p:nvGrpSpPr>
        <p:grpSpPr>
          <a:xfrm>
            <a:off x="669300" y="3653143"/>
            <a:ext cx="7805400" cy="1215500"/>
            <a:chOff x="311700" y="3737875"/>
            <a:chExt cx="7805400" cy="1215500"/>
          </a:xfrm>
        </p:grpSpPr>
        <p:sp>
          <p:nvSpPr>
            <p:cNvPr id="2077" name="Google Shape;2077;p76"/>
            <p:cNvSpPr txBox="1"/>
            <p:nvPr/>
          </p:nvSpPr>
          <p:spPr>
            <a:xfrm>
              <a:off x="311700" y="3737875"/>
              <a:ext cx="78054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AutoNum type="arabicPeriod" startAt="4"/>
              </a:pPr>
              <a:r>
                <a:rPr lang="en" sz="1800">
                  <a:solidFill>
                    <a:schemeClr val="dk2"/>
                  </a:solidFill>
                </a:rPr>
                <a:t>Analyze the results</a:t>
              </a:r>
              <a:endParaRPr sz="1800">
                <a:solidFill>
                  <a:schemeClr val="dk2"/>
                </a:solidFill>
              </a:endParaRPr>
            </a:p>
          </p:txBody>
        </p:sp>
        <p:grpSp>
          <p:nvGrpSpPr>
            <p:cNvPr id="2078" name="Google Shape;2078;p76"/>
            <p:cNvGrpSpPr/>
            <p:nvPr/>
          </p:nvGrpSpPr>
          <p:grpSpPr>
            <a:xfrm>
              <a:off x="1568900" y="4091675"/>
              <a:ext cx="4509106" cy="861700"/>
              <a:chOff x="1568900" y="4091675"/>
              <a:chExt cx="4509106" cy="861700"/>
            </a:xfrm>
          </p:grpSpPr>
          <p:sp>
            <p:nvSpPr>
              <p:cNvPr id="2079" name="Google Shape;2079;p76"/>
              <p:cNvSpPr txBox="1"/>
              <p:nvPr/>
            </p:nvSpPr>
            <p:spPr>
              <a:xfrm>
                <a:off x="1568900" y="4271125"/>
                <a:ext cx="1171500" cy="2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chemeClr val="dk2"/>
                    </a:solidFill>
                  </a:rPr>
                  <a:t>Graphically:</a:t>
                </a:r>
                <a:endParaRPr b="1" sz="1300">
                  <a:solidFill>
                    <a:schemeClr val="dk2"/>
                  </a:solidFill>
                </a:endParaRPr>
              </a:p>
            </p:txBody>
          </p:sp>
          <p:sp>
            <p:nvSpPr>
              <p:cNvPr id="2080" name="Google Shape;2080;p76"/>
              <p:cNvSpPr txBox="1"/>
              <p:nvPr/>
            </p:nvSpPr>
            <p:spPr>
              <a:xfrm>
                <a:off x="3984900" y="4438125"/>
                <a:ext cx="921600" cy="26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800">
                    <a:solidFill>
                      <a:schemeClr val="dk2"/>
                    </a:solidFill>
                  </a:rPr>
                  <a:t>Post-processing</a:t>
                </a:r>
                <a:endParaRPr i="1" sz="800">
                  <a:solidFill>
                    <a:schemeClr val="dk2"/>
                  </a:solidFill>
                </a:endParaRPr>
              </a:p>
            </p:txBody>
          </p:sp>
          <p:grpSp>
            <p:nvGrpSpPr>
              <p:cNvPr id="2081" name="Google Shape;2081;p76"/>
              <p:cNvGrpSpPr/>
              <p:nvPr/>
            </p:nvGrpSpPr>
            <p:grpSpPr>
              <a:xfrm>
                <a:off x="2967332" y="4091675"/>
                <a:ext cx="1017575" cy="861700"/>
                <a:chOff x="2510132" y="4091675"/>
                <a:chExt cx="1017575" cy="861700"/>
              </a:xfrm>
            </p:grpSpPr>
            <p:pic>
              <p:nvPicPr>
                <p:cNvPr id="2082" name="Google Shape;2082;p76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23029" l="36941" r="34177" t="0"/>
                <a:stretch/>
              </p:blipFill>
              <p:spPr>
                <a:xfrm>
                  <a:off x="2510132" y="4091675"/>
                  <a:ext cx="1017575" cy="686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83" name="Google Shape;2083;p76"/>
                <p:cNvSpPr txBox="1"/>
                <p:nvPr/>
              </p:nvSpPr>
              <p:spPr>
                <a:xfrm>
                  <a:off x="3297900" y="4778175"/>
                  <a:ext cx="229800" cy="175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" sz="1000"/>
                    <a:t>t</a:t>
                  </a:r>
                  <a:endParaRPr i="1" sz="1000"/>
                </a:p>
              </p:txBody>
            </p:sp>
          </p:grpSp>
          <p:grpSp>
            <p:nvGrpSpPr>
              <p:cNvPr id="2084" name="Google Shape;2084;p76"/>
              <p:cNvGrpSpPr/>
              <p:nvPr/>
            </p:nvGrpSpPr>
            <p:grpSpPr>
              <a:xfrm>
                <a:off x="4906506" y="4091675"/>
                <a:ext cx="1171500" cy="861700"/>
                <a:chOff x="4791606" y="4091675"/>
                <a:chExt cx="1171500" cy="861700"/>
              </a:xfrm>
            </p:grpSpPr>
            <p:pic>
              <p:nvPicPr>
                <p:cNvPr id="2085" name="Google Shape;2085;p76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23029" l="66750" r="0" t="0"/>
                <a:stretch/>
              </p:blipFill>
              <p:spPr>
                <a:xfrm>
                  <a:off x="4791606" y="4091675"/>
                  <a:ext cx="1171500" cy="686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86" name="Google Shape;2086;p76"/>
                <p:cNvSpPr txBox="1"/>
                <p:nvPr/>
              </p:nvSpPr>
              <p:spPr>
                <a:xfrm>
                  <a:off x="5733300" y="4778175"/>
                  <a:ext cx="229800" cy="175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" sz="1000"/>
                    <a:t>t</a:t>
                  </a:r>
                  <a:endParaRPr i="1" sz="1000"/>
                </a:p>
              </p:txBody>
            </p:sp>
          </p:grpSp>
          <p:cxnSp>
            <p:nvCxnSpPr>
              <p:cNvPr id="2087" name="Google Shape;2087;p76"/>
              <p:cNvCxnSpPr>
                <a:endCxn id="2085" idx="1"/>
              </p:cNvCxnSpPr>
              <p:nvPr/>
            </p:nvCxnSpPr>
            <p:spPr>
              <a:xfrm>
                <a:off x="3984906" y="4434925"/>
                <a:ext cx="9216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8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</p:grpSp>
      </p:grpSp>
      <p:grpSp>
        <p:nvGrpSpPr>
          <p:cNvPr id="2088" name="Google Shape;2088;p76"/>
          <p:cNvGrpSpPr/>
          <p:nvPr/>
        </p:nvGrpSpPr>
        <p:grpSpPr>
          <a:xfrm>
            <a:off x="669300" y="2899750"/>
            <a:ext cx="7805400" cy="707231"/>
            <a:chOff x="311700" y="3051350"/>
            <a:chExt cx="7805400" cy="707231"/>
          </a:xfrm>
        </p:grpSpPr>
        <p:sp>
          <p:nvSpPr>
            <p:cNvPr id="2089" name="Google Shape;2089;p76"/>
            <p:cNvSpPr txBox="1"/>
            <p:nvPr/>
          </p:nvSpPr>
          <p:spPr>
            <a:xfrm>
              <a:off x="311700" y="3051350"/>
              <a:ext cx="78054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AutoNum type="arabicPeriod" startAt="3"/>
              </a:pPr>
              <a:r>
                <a:rPr lang="en" sz="1800">
                  <a:solidFill>
                    <a:schemeClr val="dk2"/>
                  </a:solidFill>
                </a:rPr>
                <a:t>Integrate ODEs to obtain the numerical solution</a:t>
              </a:r>
              <a:endParaRPr sz="1800">
                <a:solidFill>
                  <a:schemeClr val="dk2"/>
                </a:solidFill>
              </a:endParaRPr>
            </a:p>
          </p:txBody>
        </p:sp>
        <p:grpSp>
          <p:nvGrpSpPr>
            <p:cNvPr id="2090" name="Google Shape;2090;p76"/>
            <p:cNvGrpSpPr/>
            <p:nvPr/>
          </p:nvGrpSpPr>
          <p:grpSpPr>
            <a:xfrm>
              <a:off x="2158725" y="3507181"/>
              <a:ext cx="4157125" cy="251400"/>
              <a:chOff x="2158725" y="3507181"/>
              <a:chExt cx="4157125" cy="251400"/>
            </a:xfrm>
          </p:grpSpPr>
          <p:cxnSp>
            <p:nvCxnSpPr>
              <p:cNvPr id="2091" name="Google Shape;2091;p76"/>
              <p:cNvCxnSpPr/>
              <p:nvPr/>
            </p:nvCxnSpPr>
            <p:spPr>
              <a:xfrm>
                <a:off x="4531138" y="3632881"/>
                <a:ext cx="7050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2092" name="Google Shape;2092;p76"/>
              <p:cNvSpPr txBox="1"/>
              <p:nvPr/>
            </p:nvSpPr>
            <p:spPr>
              <a:xfrm>
                <a:off x="2158725" y="3507181"/>
                <a:ext cx="2214300" cy="2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1300"/>
                  <a:t>Run a software package</a:t>
                </a:r>
                <a:endParaRPr b="1" i="1" sz="1300"/>
              </a:p>
            </p:txBody>
          </p:sp>
          <p:sp>
            <p:nvSpPr>
              <p:cNvPr id="2093" name="Google Shape;2093;p76"/>
              <p:cNvSpPr txBox="1"/>
              <p:nvPr/>
            </p:nvSpPr>
            <p:spPr>
              <a:xfrm>
                <a:off x="5394250" y="3507181"/>
                <a:ext cx="921600" cy="2514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rgbClr val="980000"/>
                    </a:solidFill>
                  </a:rPr>
                  <a:t>MASSpy</a:t>
                </a:r>
                <a:endParaRPr b="1" sz="1300">
                  <a:solidFill>
                    <a:srgbClr val="980000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77"/>
          <p:cNvSpPr txBox="1"/>
          <p:nvPr>
            <p:ph type="title"/>
          </p:nvPr>
        </p:nvSpPr>
        <p:spPr>
          <a:xfrm>
            <a:off x="311700" y="151600"/>
            <a:ext cx="8520600" cy="6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MASSpy</a:t>
            </a:r>
            <a:endParaRPr/>
          </a:p>
        </p:txBody>
      </p:sp>
      <p:sp>
        <p:nvSpPr>
          <p:cNvPr id="2099" name="Google Shape;2099;p77"/>
          <p:cNvSpPr txBox="1"/>
          <p:nvPr/>
        </p:nvSpPr>
        <p:spPr>
          <a:xfrm>
            <a:off x="5570063" y="4104475"/>
            <a:ext cx="32367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333333"/>
                </a:solidFill>
                <a:highlight>
                  <a:srgbClr val="FFFFFF"/>
                </a:highlight>
              </a:rPr>
              <a:t>Haiman et. al, MASSpy: Building, simulating, and visualizing dynamic biological models in Python using mass action kinetics</a:t>
            </a:r>
            <a:endParaRPr i="1" sz="7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333333"/>
                </a:solidFill>
                <a:highlight>
                  <a:srgbClr val="FFFFFF"/>
                </a:highlight>
              </a:rPr>
              <a:t>Manuscript in preparation</a:t>
            </a:r>
            <a:endParaRPr i="1" sz="7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2100" name="Google Shape;2100;p77"/>
          <p:cNvSpPr txBox="1"/>
          <p:nvPr/>
        </p:nvSpPr>
        <p:spPr>
          <a:xfrm>
            <a:off x="190625" y="816725"/>
            <a:ext cx="5106600" cy="39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3657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M</a:t>
            </a:r>
            <a:r>
              <a:rPr lang="en" sz="1500"/>
              <a:t>ass </a:t>
            </a:r>
            <a:r>
              <a:rPr b="1" lang="en" sz="1500"/>
              <a:t>A</a:t>
            </a:r>
            <a:r>
              <a:rPr lang="en" sz="1500"/>
              <a:t>ction </a:t>
            </a:r>
            <a:r>
              <a:rPr b="1" lang="en" sz="1500"/>
              <a:t>S</a:t>
            </a:r>
            <a:r>
              <a:rPr lang="en" sz="1500"/>
              <a:t>toichiometric </a:t>
            </a:r>
            <a:r>
              <a:rPr b="1" lang="en" sz="1500"/>
              <a:t>S</a:t>
            </a:r>
            <a:r>
              <a:rPr lang="en" sz="1500"/>
              <a:t>imulation in </a:t>
            </a:r>
            <a:r>
              <a:rPr b="1" lang="en" sz="1500"/>
              <a:t>Py</a:t>
            </a:r>
            <a:r>
              <a:rPr lang="en" sz="1500"/>
              <a:t>thon 3.6+ </a:t>
            </a:r>
            <a:endParaRPr sz="1500"/>
          </a:p>
          <a:p>
            <a:pPr indent="-323850" lvl="0" marL="3657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Dynamic simulation software package built on COBRApy framework</a:t>
            </a:r>
            <a:endParaRPr sz="1500"/>
          </a:p>
          <a:p>
            <a:pPr indent="-323850" lvl="0" marL="3657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MASSpy resources:</a:t>
            </a:r>
            <a:endParaRPr sz="1500">
              <a:solidFill>
                <a:schemeClr val="dk2"/>
              </a:solidFill>
            </a:endParaRPr>
          </a:p>
          <a:p>
            <a:pPr indent="-311150" lvl="1" marL="640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Package and distribution: </a:t>
            </a:r>
            <a:endParaRPr sz="1300">
              <a:solidFill>
                <a:schemeClr val="dk2"/>
              </a:solidFill>
            </a:endParaRPr>
          </a:p>
          <a:p>
            <a:pPr indent="-298449" lvl="2" marL="100583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</a:pPr>
            <a:r>
              <a:rPr lang="en" sz="1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https://pypi.org/project/masspy/</a:t>
            </a:r>
            <a:endParaRPr sz="1100">
              <a:solidFill>
                <a:schemeClr val="dk2"/>
              </a:solidFill>
            </a:endParaRPr>
          </a:p>
          <a:p>
            <a:pPr indent="-298449" lvl="2" marL="100583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https://github.com/SBRG/MASSpy</a:t>
            </a:r>
            <a:endParaRPr sz="1100">
              <a:solidFill>
                <a:schemeClr val="dk2"/>
              </a:solidFill>
            </a:endParaRPr>
          </a:p>
          <a:p>
            <a:pPr indent="-311150" lvl="1" marL="640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Documentation:</a:t>
            </a:r>
            <a:endParaRPr sz="1300">
              <a:solidFill>
                <a:schemeClr val="dk2"/>
              </a:solidFill>
            </a:endParaRPr>
          </a:p>
          <a:p>
            <a:pPr indent="-298449" lvl="2" marL="100583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</a:pPr>
            <a:r>
              <a:rPr lang="en" sz="11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https://masspy.readthedocs.io/en/latest/#</a:t>
            </a:r>
            <a:endParaRPr sz="1100">
              <a:solidFill>
                <a:schemeClr val="dk2"/>
              </a:solidFill>
            </a:endParaRPr>
          </a:p>
          <a:p>
            <a:pPr indent="-311150" lvl="1" marL="640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i="1" lang="en" sz="1300">
                <a:solidFill>
                  <a:schemeClr val="dk2"/>
                </a:solidFill>
              </a:rPr>
              <a:t>Systems Biology: Simulation of Dynamic States </a:t>
            </a:r>
            <a:r>
              <a:rPr lang="en" sz="1300">
                <a:solidFill>
                  <a:schemeClr val="dk2"/>
                </a:solidFill>
              </a:rPr>
              <a:t>(SB2):</a:t>
            </a:r>
            <a:endParaRPr sz="1300">
              <a:solidFill>
                <a:schemeClr val="dk2"/>
              </a:solidFill>
            </a:endParaRPr>
          </a:p>
          <a:p>
            <a:pPr indent="-298449" lvl="2" marL="100583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</a:pPr>
            <a:r>
              <a:rPr lang="en" sz="11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https://masspy.readthedocs.io/en/latest/sb2_textbook.html</a:t>
            </a:r>
            <a:endParaRPr sz="1500"/>
          </a:p>
        </p:txBody>
      </p:sp>
      <p:pic>
        <p:nvPicPr>
          <p:cNvPr id="2101" name="Google Shape;2101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4525" y="816700"/>
            <a:ext cx="3287774" cy="328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78"/>
          <p:cNvGrpSpPr/>
          <p:nvPr/>
        </p:nvGrpSpPr>
        <p:grpSpPr>
          <a:xfrm>
            <a:off x="3703198" y="1683188"/>
            <a:ext cx="3427289" cy="3268912"/>
            <a:chOff x="3703198" y="1683188"/>
            <a:chExt cx="3427289" cy="3268912"/>
          </a:xfrm>
        </p:grpSpPr>
        <p:pic>
          <p:nvPicPr>
            <p:cNvPr id="2107" name="Google Shape;2107;p78"/>
            <p:cNvPicPr preferRelativeResize="0"/>
            <p:nvPr/>
          </p:nvPicPr>
          <p:blipFill rotWithShape="1">
            <a:blip r:embed="rId3">
              <a:alphaModFix/>
            </a:blip>
            <a:srcRect b="0" l="5721" r="1993" t="0"/>
            <a:stretch/>
          </p:blipFill>
          <p:spPr>
            <a:xfrm>
              <a:off x="3703274" y="1976527"/>
              <a:ext cx="3427069" cy="293746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08" name="Google Shape;2108;p78"/>
            <p:cNvGrpSpPr/>
            <p:nvPr/>
          </p:nvGrpSpPr>
          <p:grpSpPr>
            <a:xfrm>
              <a:off x="3703198" y="1683188"/>
              <a:ext cx="3427289" cy="3268912"/>
              <a:chOff x="3703198" y="1683188"/>
              <a:chExt cx="3427289" cy="3268912"/>
            </a:xfrm>
          </p:grpSpPr>
          <p:sp>
            <p:nvSpPr>
              <p:cNvPr id="2109" name="Google Shape;2109;p78"/>
              <p:cNvSpPr/>
              <p:nvPr/>
            </p:nvSpPr>
            <p:spPr>
              <a:xfrm>
                <a:off x="3703287" y="1683900"/>
                <a:ext cx="3427200" cy="3268200"/>
              </a:xfrm>
              <a:prstGeom prst="rect">
                <a:avLst/>
              </a:prstGeom>
              <a:solidFill>
                <a:srgbClr val="041F9C">
                  <a:alpha val="12850"/>
                </a:srgbClr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1300"/>
              </a:p>
            </p:txBody>
          </p:sp>
          <p:sp>
            <p:nvSpPr>
              <p:cNvPr id="2110" name="Google Shape;2110;p78"/>
              <p:cNvSpPr/>
              <p:nvPr/>
            </p:nvSpPr>
            <p:spPr>
              <a:xfrm>
                <a:off x="3703198" y="1683188"/>
                <a:ext cx="3427200" cy="269700"/>
              </a:xfrm>
              <a:prstGeom prst="rect">
                <a:avLst/>
              </a:prstGeom>
              <a:solidFill>
                <a:srgbClr val="041F9C">
                  <a:alpha val="12850"/>
                </a:srgbClr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300"/>
                  <a:t>Step 4. </a:t>
                </a:r>
                <a:endParaRPr i="1" sz="1300"/>
              </a:p>
            </p:txBody>
          </p:sp>
          <p:sp>
            <p:nvSpPr>
              <p:cNvPr id="2111" name="Google Shape;2111;p78"/>
              <p:cNvSpPr/>
              <p:nvPr/>
            </p:nvSpPr>
            <p:spPr>
              <a:xfrm>
                <a:off x="3703261" y="1683900"/>
                <a:ext cx="3427200" cy="269700"/>
              </a:xfrm>
              <a:prstGeom prst="rect">
                <a:avLst/>
              </a:prstGeom>
              <a:solidFill>
                <a:srgbClr val="041F9C">
                  <a:alpha val="12850"/>
                </a:srgbClr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300"/>
                  <a:t>Specify graphical output</a:t>
                </a:r>
                <a:endParaRPr i="1" sz="1300"/>
              </a:p>
            </p:txBody>
          </p:sp>
        </p:grpSp>
      </p:grpSp>
      <p:sp>
        <p:nvSpPr>
          <p:cNvPr id="2112" name="Google Shape;2112;p78"/>
          <p:cNvSpPr txBox="1"/>
          <p:nvPr>
            <p:ph type="title"/>
          </p:nvPr>
        </p:nvSpPr>
        <p:spPr>
          <a:xfrm>
            <a:off x="201150" y="0"/>
            <a:ext cx="8741700" cy="8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Workbook</a:t>
            </a:r>
            <a:endParaRPr/>
          </a:p>
        </p:txBody>
      </p:sp>
      <p:grpSp>
        <p:nvGrpSpPr>
          <p:cNvPr id="2113" name="Google Shape;2113;p78"/>
          <p:cNvGrpSpPr/>
          <p:nvPr/>
        </p:nvGrpSpPr>
        <p:grpSpPr>
          <a:xfrm>
            <a:off x="3703257" y="837301"/>
            <a:ext cx="3427204" cy="760836"/>
            <a:chOff x="3703257" y="837301"/>
            <a:chExt cx="3427204" cy="760836"/>
          </a:xfrm>
        </p:grpSpPr>
        <p:pic>
          <p:nvPicPr>
            <p:cNvPr id="2114" name="Google Shape;2114;p78"/>
            <p:cNvPicPr preferRelativeResize="0"/>
            <p:nvPr/>
          </p:nvPicPr>
          <p:blipFill rotWithShape="1">
            <a:blip r:embed="rId4">
              <a:alphaModFix/>
            </a:blip>
            <a:srcRect b="0" l="5721" r="1993" t="0"/>
            <a:stretch/>
          </p:blipFill>
          <p:spPr>
            <a:xfrm>
              <a:off x="3703257" y="1109737"/>
              <a:ext cx="3427069" cy="488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15" name="Google Shape;2115;p78"/>
            <p:cNvGrpSpPr/>
            <p:nvPr/>
          </p:nvGrpSpPr>
          <p:grpSpPr>
            <a:xfrm>
              <a:off x="3703257" y="837301"/>
              <a:ext cx="3427204" cy="760801"/>
              <a:chOff x="3703257" y="837301"/>
              <a:chExt cx="3427204" cy="760801"/>
            </a:xfrm>
          </p:grpSpPr>
          <p:sp>
            <p:nvSpPr>
              <p:cNvPr id="2116" name="Google Shape;2116;p78"/>
              <p:cNvSpPr/>
              <p:nvPr/>
            </p:nvSpPr>
            <p:spPr>
              <a:xfrm>
                <a:off x="3703257" y="837302"/>
                <a:ext cx="3427200" cy="760800"/>
              </a:xfrm>
              <a:prstGeom prst="rect">
                <a:avLst/>
              </a:prstGeom>
              <a:solidFill>
                <a:srgbClr val="9C0404">
                  <a:alpha val="12850"/>
                </a:srgbClr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1300"/>
              </a:p>
            </p:txBody>
          </p:sp>
          <p:sp>
            <p:nvSpPr>
              <p:cNvPr id="2117" name="Google Shape;2117;p78"/>
              <p:cNvSpPr/>
              <p:nvPr/>
            </p:nvSpPr>
            <p:spPr>
              <a:xfrm>
                <a:off x="3703257" y="837301"/>
                <a:ext cx="3427200" cy="269700"/>
              </a:xfrm>
              <a:prstGeom prst="rect">
                <a:avLst/>
              </a:prstGeom>
              <a:solidFill>
                <a:srgbClr val="9C0404">
                  <a:alpha val="12850"/>
                </a:srgbClr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300"/>
                  <a:t>Solve</a:t>
                </a:r>
                <a:endParaRPr i="1" sz="1300"/>
              </a:p>
            </p:txBody>
          </p:sp>
          <p:sp>
            <p:nvSpPr>
              <p:cNvPr id="2118" name="Google Shape;2118;p78"/>
              <p:cNvSpPr/>
              <p:nvPr/>
            </p:nvSpPr>
            <p:spPr>
              <a:xfrm>
                <a:off x="3703261" y="837302"/>
                <a:ext cx="3427200" cy="269700"/>
              </a:xfrm>
              <a:prstGeom prst="rect">
                <a:avLst/>
              </a:prstGeom>
              <a:solidFill>
                <a:srgbClr val="9C0404">
                  <a:alpha val="12850"/>
                </a:srgbClr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300"/>
                  <a:t>Step 3. </a:t>
                </a:r>
                <a:endParaRPr i="1" sz="1300"/>
              </a:p>
            </p:txBody>
          </p:sp>
        </p:grpSp>
      </p:grpSp>
      <p:grpSp>
        <p:nvGrpSpPr>
          <p:cNvPr id="2119" name="Google Shape;2119;p78"/>
          <p:cNvGrpSpPr/>
          <p:nvPr/>
        </p:nvGrpSpPr>
        <p:grpSpPr>
          <a:xfrm>
            <a:off x="199160" y="1110759"/>
            <a:ext cx="3431113" cy="2016001"/>
            <a:chOff x="199160" y="1110759"/>
            <a:chExt cx="3431113" cy="2016001"/>
          </a:xfrm>
        </p:grpSpPr>
        <p:pic>
          <p:nvPicPr>
            <p:cNvPr id="2120" name="Google Shape;2120;p78"/>
            <p:cNvPicPr preferRelativeResize="0"/>
            <p:nvPr/>
          </p:nvPicPr>
          <p:blipFill rotWithShape="1">
            <a:blip r:embed="rId5">
              <a:alphaModFix/>
            </a:blip>
            <a:srcRect b="39631" l="5721" r="1993" t="0"/>
            <a:stretch/>
          </p:blipFill>
          <p:spPr>
            <a:xfrm>
              <a:off x="199160" y="1380157"/>
              <a:ext cx="3428757" cy="174635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21" name="Google Shape;2121;p78"/>
            <p:cNvGrpSpPr/>
            <p:nvPr/>
          </p:nvGrpSpPr>
          <p:grpSpPr>
            <a:xfrm>
              <a:off x="201260" y="1110759"/>
              <a:ext cx="3429013" cy="2016001"/>
              <a:chOff x="201260" y="1110759"/>
              <a:chExt cx="3429013" cy="2016001"/>
            </a:xfrm>
          </p:grpSpPr>
          <p:sp>
            <p:nvSpPr>
              <p:cNvPr id="2122" name="Google Shape;2122;p78"/>
              <p:cNvSpPr/>
              <p:nvPr/>
            </p:nvSpPr>
            <p:spPr>
              <a:xfrm>
                <a:off x="201273" y="1110760"/>
                <a:ext cx="3429000" cy="2016000"/>
              </a:xfrm>
              <a:prstGeom prst="rect">
                <a:avLst/>
              </a:prstGeom>
              <a:solidFill>
                <a:srgbClr val="049C58">
                  <a:alpha val="12850"/>
                </a:srgbClr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1300"/>
              </a:p>
            </p:txBody>
          </p:sp>
          <p:sp>
            <p:nvSpPr>
              <p:cNvPr id="2123" name="Google Shape;2123;p78"/>
              <p:cNvSpPr/>
              <p:nvPr/>
            </p:nvSpPr>
            <p:spPr>
              <a:xfrm>
                <a:off x="201260" y="1110759"/>
                <a:ext cx="3429000" cy="269400"/>
              </a:xfrm>
              <a:prstGeom prst="rect">
                <a:avLst/>
              </a:prstGeom>
              <a:solidFill>
                <a:srgbClr val="049C58">
                  <a:alpha val="12850"/>
                </a:srgbClr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300"/>
                  <a:t>Set up equations</a:t>
                </a:r>
                <a:endParaRPr i="1" sz="1300"/>
              </a:p>
            </p:txBody>
          </p:sp>
        </p:grpSp>
        <p:sp>
          <p:nvSpPr>
            <p:cNvPr id="2124" name="Google Shape;2124;p78"/>
            <p:cNvSpPr/>
            <p:nvPr/>
          </p:nvSpPr>
          <p:spPr>
            <a:xfrm>
              <a:off x="201260" y="1110759"/>
              <a:ext cx="3429000" cy="269400"/>
            </a:xfrm>
            <a:prstGeom prst="rect">
              <a:avLst/>
            </a:prstGeom>
            <a:solidFill>
              <a:srgbClr val="049C58">
                <a:alpha val="1285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300"/>
                <a:t>Step 1. </a:t>
              </a:r>
              <a:endParaRPr i="1" sz="1300"/>
            </a:p>
          </p:txBody>
        </p:sp>
      </p:grpSp>
      <p:grpSp>
        <p:nvGrpSpPr>
          <p:cNvPr id="2125" name="Google Shape;2125;p78"/>
          <p:cNvGrpSpPr/>
          <p:nvPr/>
        </p:nvGrpSpPr>
        <p:grpSpPr>
          <a:xfrm>
            <a:off x="7205806" y="837331"/>
            <a:ext cx="1690523" cy="4114584"/>
            <a:chOff x="7205806" y="837331"/>
            <a:chExt cx="1690523" cy="4114584"/>
          </a:xfrm>
        </p:grpSpPr>
        <p:grpSp>
          <p:nvGrpSpPr>
            <p:cNvPr id="2126" name="Google Shape;2126;p78"/>
            <p:cNvGrpSpPr/>
            <p:nvPr/>
          </p:nvGrpSpPr>
          <p:grpSpPr>
            <a:xfrm>
              <a:off x="7262093" y="1122031"/>
              <a:ext cx="1597889" cy="3790458"/>
              <a:chOff x="7062514" y="521463"/>
              <a:chExt cx="1917773" cy="4578401"/>
            </a:xfrm>
          </p:grpSpPr>
          <p:pic>
            <p:nvPicPr>
              <p:cNvPr id="2127" name="Google Shape;2127;p7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151488" y="521463"/>
                <a:ext cx="1828800" cy="43184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8" name="Google Shape;2128;p78"/>
              <p:cNvPicPr preferRelativeResize="0"/>
              <p:nvPr/>
            </p:nvPicPr>
            <p:blipFill rotWithShape="1">
              <a:blip r:embed="rId7">
                <a:alphaModFix/>
              </a:blip>
              <a:srcRect b="0" l="5720" r="44277" t="0"/>
              <a:stretch/>
            </p:blipFill>
            <p:spPr>
              <a:xfrm>
                <a:off x="7062514" y="4839903"/>
                <a:ext cx="1828800" cy="2599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29" name="Google Shape;2129;p78"/>
            <p:cNvGrpSpPr/>
            <p:nvPr/>
          </p:nvGrpSpPr>
          <p:grpSpPr>
            <a:xfrm>
              <a:off x="7205806" y="837331"/>
              <a:ext cx="1690523" cy="4114584"/>
              <a:chOff x="7205806" y="837331"/>
              <a:chExt cx="1690523" cy="4114584"/>
            </a:xfrm>
          </p:grpSpPr>
          <p:sp>
            <p:nvSpPr>
              <p:cNvPr id="2130" name="Google Shape;2130;p78"/>
              <p:cNvSpPr/>
              <p:nvPr/>
            </p:nvSpPr>
            <p:spPr>
              <a:xfrm>
                <a:off x="7205806" y="837331"/>
                <a:ext cx="1690500" cy="2439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/>
                  <a:t>Plot and export</a:t>
                </a:r>
                <a:endParaRPr i="1"/>
              </a:p>
            </p:txBody>
          </p:sp>
          <p:sp>
            <p:nvSpPr>
              <p:cNvPr id="2131" name="Google Shape;2131;p78"/>
              <p:cNvSpPr/>
              <p:nvPr/>
            </p:nvSpPr>
            <p:spPr>
              <a:xfrm>
                <a:off x="7205829" y="1081315"/>
                <a:ext cx="1690500" cy="3870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32" name="Google Shape;2132;p78"/>
          <p:cNvGrpSpPr/>
          <p:nvPr/>
        </p:nvGrpSpPr>
        <p:grpSpPr>
          <a:xfrm>
            <a:off x="201159" y="3262672"/>
            <a:ext cx="3429114" cy="1415936"/>
            <a:chOff x="201159" y="3262672"/>
            <a:chExt cx="3429114" cy="1415936"/>
          </a:xfrm>
        </p:grpSpPr>
        <p:grpSp>
          <p:nvGrpSpPr>
            <p:cNvPr id="2133" name="Google Shape;2133;p78"/>
            <p:cNvGrpSpPr/>
            <p:nvPr/>
          </p:nvGrpSpPr>
          <p:grpSpPr>
            <a:xfrm>
              <a:off x="201159" y="3262672"/>
              <a:ext cx="3429114" cy="1415936"/>
              <a:chOff x="201159" y="3262672"/>
              <a:chExt cx="3429114" cy="1415936"/>
            </a:xfrm>
          </p:grpSpPr>
          <p:pic>
            <p:nvPicPr>
              <p:cNvPr id="2134" name="Google Shape;2134;p78"/>
              <p:cNvPicPr preferRelativeResize="0"/>
              <p:nvPr/>
            </p:nvPicPr>
            <p:blipFill rotWithShape="1">
              <a:blip r:embed="rId5">
                <a:alphaModFix/>
              </a:blip>
              <a:srcRect b="0" l="5721" r="1993" t="60369"/>
              <a:stretch/>
            </p:blipFill>
            <p:spPr>
              <a:xfrm>
                <a:off x="201236" y="3532195"/>
                <a:ext cx="3428757" cy="114641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135" name="Google Shape;2135;p78"/>
              <p:cNvGrpSpPr/>
              <p:nvPr/>
            </p:nvGrpSpPr>
            <p:grpSpPr>
              <a:xfrm>
                <a:off x="201159" y="3262672"/>
                <a:ext cx="3429114" cy="1415833"/>
                <a:chOff x="201159" y="3262672"/>
                <a:chExt cx="3429114" cy="1415833"/>
              </a:xfrm>
            </p:grpSpPr>
            <p:sp>
              <p:nvSpPr>
                <p:cNvPr id="2136" name="Google Shape;2136;p78"/>
                <p:cNvSpPr/>
                <p:nvPr/>
              </p:nvSpPr>
              <p:spPr>
                <a:xfrm>
                  <a:off x="201159" y="3532206"/>
                  <a:ext cx="3429000" cy="1146300"/>
                </a:xfrm>
                <a:prstGeom prst="rect">
                  <a:avLst/>
                </a:prstGeom>
                <a:solidFill>
                  <a:srgbClr val="9C8E04">
                    <a:alpha val="12850"/>
                  </a:srgbClr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457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1" sz="1300"/>
                </a:p>
              </p:txBody>
            </p:sp>
            <p:sp>
              <p:nvSpPr>
                <p:cNvPr id="2137" name="Google Shape;2137;p78"/>
                <p:cNvSpPr/>
                <p:nvPr/>
              </p:nvSpPr>
              <p:spPr>
                <a:xfrm>
                  <a:off x="201273" y="3262672"/>
                  <a:ext cx="3429000" cy="269400"/>
                </a:xfrm>
                <a:prstGeom prst="rect">
                  <a:avLst/>
                </a:prstGeom>
                <a:solidFill>
                  <a:srgbClr val="9C8E04">
                    <a:alpha val="12850"/>
                  </a:srgbClr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" sz="1300"/>
                    <a:t>Step 2. </a:t>
                  </a:r>
                  <a:endParaRPr i="1" sz="1300"/>
                </a:p>
              </p:txBody>
            </p:sp>
            <p:sp>
              <p:nvSpPr>
                <p:cNvPr id="2138" name="Google Shape;2138;p78"/>
                <p:cNvSpPr/>
                <p:nvPr/>
              </p:nvSpPr>
              <p:spPr>
                <a:xfrm>
                  <a:off x="201159" y="3262673"/>
                  <a:ext cx="3429000" cy="269400"/>
                </a:xfrm>
                <a:prstGeom prst="rect">
                  <a:avLst/>
                </a:prstGeom>
                <a:solidFill>
                  <a:srgbClr val="9C8E04">
                    <a:alpha val="12850"/>
                  </a:srgbClr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457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" sz="1300"/>
                    <a:t>Specify numerical values</a:t>
                  </a:r>
                  <a:endParaRPr i="1" sz="1300"/>
                </a:p>
              </p:txBody>
            </p:sp>
          </p:grpSp>
        </p:grpSp>
        <p:sp>
          <p:nvSpPr>
            <p:cNvPr id="2139" name="Google Shape;2139;p78"/>
            <p:cNvSpPr txBox="1"/>
            <p:nvPr/>
          </p:nvSpPr>
          <p:spPr>
            <a:xfrm>
              <a:off x="1794150" y="3613600"/>
              <a:ext cx="1560300" cy="27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Initial Conditions</a:t>
              </a:r>
              <a:endParaRPr b="1" sz="800"/>
            </a:p>
          </p:txBody>
        </p:sp>
        <p:sp>
          <p:nvSpPr>
            <p:cNvPr id="2140" name="Google Shape;2140;p78"/>
            <p:cNvSpPr txBox="1"/>
            <p:nvPr/>
          </p:nvSpPr>
          <p:spPr>
            <a:xfrm>
              <a:off x="1794150" y="4189750"/>
              <a:ext cx="1560300" cy="27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Parameters</a:t>
              </a:r>
              <a:endParaRPr b="1" sz="8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79"/>
          <p:cNvSpPr txBox="1"/>
          <p:nvPr>
            <p:ph type="title"/>
          </p:nvPr>
        </p:nvSpPr>
        <p:spPr>
          <a:xfrm>
            <a:off x="201150" y="0"/>
            <a:ext cx="8741700" cy="10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Results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A table of numbers</a:t>
            </a:r>
            <a:endParaRPr sz="1800"/>
          </a:p>
        </p:txBody>
      </p:sp>
      <p:pic>
        <p:nvPicPr>
          <p:cNvPr id="2146" name="Google Shape;2146;p79"/>
          <p:cNvPicPr preferRelativeResize="0"/>
          <p:nvPr/>
        </p:nvPicPr>
        <p:blipFill rotWithShape="1">
          <a:blip r:embed="rId3">
            <a:alphaModFix/>
          </a:blip>
          <a:srcRect b="36715" l="0" r="3549" t="4266"/>
          <a:stretch/>
        </p:blipFill>
        <p:spPr>
          <a:xfrm>
            <a:off x="1705388" y="1007700"/>
            <a:ext cx="5733125" cy="23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79"/>
          <p:cNvPicPr preferRelativeResize="0"/>
          <p:nvPr/>
        </p:nvPicPr>
        <p:blipFill rotWithShape="1">
          <a:blip r:embed="rId3">
            <a:alphaModFix/>
          </a:blip>
          <a:srcRect b="0" l="0" r="54377" t="64327"/>
          <a:stretch/>
        </p:blipFill>
        <p:spPr>
          <a:xfrm>
            <a:off x="1705388" y="3421325"/>
            <a:ext cx="2711625" cy="142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8" name="Google Shape;2148;p79"/>
          <p:cNvGrpSpPr/>
          <p:nvPr/>
        </p:nvGrpSpPr>
        <p:grpSpPr>
          <a:xfrm>
            <a:off x="3706710" y="2775339"/>
            <a:ext cx="3731902" cy="2086161"/>
            <a:chOff x="2202473" y="2775289"/>
            <a:chExt cx="3731902" cy="2086161"/>
          </a:xfrm>
        </p:grpSpPr>
        <p:sp>
          <p:nvSpPr>
            <p:cNvPr id="2149" name="Google Shape;2149;p79"/>
            <p:cNvSpPr txBox="1"/>
            <p:nvPr/>
          </p:nvSpPr>
          <p:spPr>
            <a:xfrm>
              <a:off x="2912775" y="3887350"/>
              <a:ext cx="3021600" cy="974100"/>
            </a:xfrm>
            <a:prstGeom prst="rect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Can correlate variables, r</a:t>
              </a:r>
              <a:r>
                <a:rPr baseline="30000" lang="en" sz="1600"/>
                <a:t>2</a:t>
              </a:r>
              <a:endParaRPr sz="1600"/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SzPts val="1600"/>
                <a:buChar char="●"/>
              </a:pPr>
              <a:r>
                <a:rPr lang="en" sz="1600"/>
                <a:t>Off-set in time</a:t>
              </a:r>
              <a:endParaRPr sz="1600"/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SzPts val="1600"/>
                <a:buChar char="●"/>
              </a:pPr>
              <a:r>
                <a:rPr lang="en" sz="1600"/>
                <a:t>On a particular time scale</a:t>
              </a:r>
              <a:endParaRPr sz="1600"/>
            </a:p>
          </p:txBody>
        </p:sp>
        <p:cxnSp>
          <p:nvCxnSpPr>
            <p:cNvPr id="2150" name="Google Shape;2150;p79"/>
            <p:cNvCxnSpPr/>
            <p:nvPr/>
          </p:nvCxnSpPr>
          <p:spPr>
            <a:xfrm>
              <a:off x="2202473" y="3283064"/>
              <a:ext cx="910200" cy="5877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51" name="Google Shape;2151;p79"/>
            <p:cNvCxnSpPr/>
            <p:nvPr/>
          </p:nvCxnSpPr>
          <p:spPr>
            <a:xfrm>
              <a:off x="3223573" y="2775289"/>
              <a:ext cx="1790400" cy="11340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80"/>
          <p:cNvSpPr txBox="1"/>
          <p:nvPr>
            <p:ph type="ctrTitle"/>
          </p:nvPr>
        </p:nvSpPr>
        <p:spPr>
          <a:xfrm>
            <a:off x="685800" y="1964350"/>
            <a:ext cx="8306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Part 2:  Enzyme Kinetics</a:t>
            </a:r>
            <a:endParaRPr sz="3600"/>
          </a:p>
        </p:txBody>
      </p:sp>
      <p:sp>
        <p:nvSpPr>
          <p:cNvPr id="2157" name="Google Shape;2157;p80"/>
          <p:cNvSpPr txBox="1"/>
          <p:nvPr>
            <p:ph idx="1" type="subTitle"/>
          </p:nvPr>
        </p:nvSpPr>
        <p:spPr>
          <a:xfrm>
            <a:off x="685800" y="328460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81"/>
          <p:cNvSpPr txBox="1"/>
          <p:nvPr>
            <p:ph type="ctrTitle"/>
          </p:nvPr>
        </p:nvSpPr>
        <p:spPr>
          <a:xfrm>
            <a:off x="311700" y="2106475"/>
            <a:ext cx="6406800" cy="17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Enzyme Kinetics</a:t>
            </a:r>
            <a:endParaRPr/>
          </a:p>
        </p:txBody>
      </p:sp>
      <p:sp>
        <p:nvSpPr>
          <p:cNvPr id="2163" name="Google Shape;2163;p81"/>
          <p:cNvSpPr txBox="1"/>
          <p:nvPr>
            <p:ph idx="1" type="subTitle"/>
          </p:nvPr>
        </p:nvSpPr>
        <p:spPr>
          <a:xfrm>
            <a:off x="311700" y="3870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review of classic models of enzyme kinetics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82"/>
          <p:cNvSpPr txBox="1"/>
          <p:nvPr>
            <p:ph type="title"/>
          </p:nvPr>
        </p:nvSpPr>
        <p:spPr>
          <a:xfrm>
            <a:off x="460575" y="3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Review of Enzymes</a:t>
            </a:r>
            <a:endParaRPr/>
          </a:p>
        </p:txBody>
      </p:sp>
      <p:sp>
        <p:nvSpPr>
          <p:cNvPr id="2169" name="Google Shape;2169;p82"/>
          <p:cNvSpPr txBox="1"/>
          <p:nvPr>
            <p:ph idx="1" type="body"/>
          </p:nvPr>
        </p:nvSpPr>
        <p:spPr>
          <a:xfrm>
            <a:off x="387900" y="1542350"/>
            <a:ext cx="39999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i="1" lang="en"/>
              <a:t>nzymes</a:t>
            </a:r>
            <a:r>
              <a:rPr lang="en"/>
              <a:t> increase rates of reactions by lowering the activation energy.</a:t>
            </a:r>
            <a:endParaRPr sz="1200"/>
          </a:p>
        </p:txBody>
      </p:sp>
      <p:pic>
        <p:nvPicPr>
          <p:cNvPr id="2170" name="Google Shape;2170;p82"/>
          <p:cNvPicPr preferRelativeResize="0"/>
          <p:nvPr/>
        </p:nvPicPr>
        <p:blipFill rotWithShape="1">
          <a:blip r:embed="rId3">
            <a:alphaModFix/>
          </a:blip>
          <a:srcRect b="4951" l="34355" r="1488" t="0"/>
          <a:stretch/>
        </p:blipFill>
        <p:spPr>
          <a:xfrm>
            <a:off x="311700" y="2375050"/>
            <a:ext cx="3999901" cy="252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1" name="Google Shape;2171;p82"/>
          <p:cNvSpPr txBox="1"/>
          <p:nvPr/>
        </p:nvSpPr>
        <p:spPr>
          <a:xfrm>
            <a:off x="311700" y="970300"/>
            <a:ext cx="39999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/>
              <a:t>Reaction activation Energy</a:t>
            </a:r>
            <a:endParaRPr sz="1100" u="sng"/>
          </a:p>
        </p:txBody>
      </p:sp>
      <p:sp>
        <p:nvSpPr>
          <p:cNvPr id="2172" name="Google Shape;2172;p82"/>
          <p:cNvSpPr txBox="1"/>
          <p:nvPr/>
        </p:nvSpPr>
        <p:spPr>
          <a:xfrm>
            <a:off x="4832400" y="970300"/>
            <a:ext cx="39999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/>
              <a:t>Catalysis Basics</a:t>
            </a:r>
            <a:endParaRPr sz="1100" u="sng"/>
          </a:p>
        </p:txBody>
      </p:sp>
      <p:grpSp>
        <p:nvGrpSpPr>
          <p:cNvPr id="2173" name="Google Shape;2173;p82"/>
          <p:cNvGrpSpPr/>
          <p:nvPr/>
        </p:nvGrpSpPr>
        <p:grpSpPr>
          <a:xfrm>
            <a:off x="4832476" y="1745638"/>
            <a:ext cx="1958083" cy="2867602"/>
            <a:chOff x="4581094" y="1258375"/>
            <a:chExt cx="2134150" cy="3237668"/>
          </a:xfrm>
        </p:grpSpPr>
        <p:pic>
          <p:nvPicPr>
            <p:cNvPr id="2174" name="Google Shape;2174;p82"/>
            <p:cNvPicPr preferRelativeResize="0"/>
            <p:nvPr/>
          </p:nvPicPr>
          <p:blipFill rotWithShape="1">
            <a:blip r:embed="rId4">
              <a:alphaModFix/>
            </a:blip>
            <a:srcRect b="6690" l="1386" r="52714" t="0"/>
            <a:stretch/>
          </p:blipFill>
          <p:spPr>
            <a:xfrm>
              <a:off x="4581094" y="1258375"/>
              <a:ext cx="2134150" cy="1421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75" name="Google Shape;2175;p82"/>
            <p:cNvGrpSpPr/>
            <p:nvPr/>
          </p:nvGrpSpPr>
          <p:grpSpPr>
            <a:xfrm>
              <a:off x="4587278" y="2254664"/>
              <a:ext cx="2121771" cy="2241379"/>
              <a:chOff x="4615061" y="2197874"/>
              <a:chExt cx="2067600" cy="2330400"/>
            </a:xfrm>
          </p:grpSpPr>
          <p:sp>
            <p:nvSpPr>
              <p:cNvPr id="2176" name="Google Shape;2176;p82"/>
              <p:cNvSpPr txBox="1"/>
              <p:nvPr/>
            </p:nvSpPr>
            <p:spPr>
              <a:xfrm>
                <a:off x="4615061" y="3491474"/>
                <a:ext cx="2067600" cy="1036800"/>
              </a:xfrm>
              <a:prstGeom prst="rect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The surface has ‘information’ about the reactants and … </a:t>
                </a:r>
                <a:endParaRPr/>
              </a:p>
            </p:txBody>
          </p:sp>
          <p:cxnSp>
            <p:nvCxnSpPr>
              <p:cNvPr id="2177" name="Google Shape;2177;p82"/>
              <p:cNvCxnSpPr>
                <a:stCxn id="2176" idx="0"/>
              </p:cNvCxnSpPr>
              <p:nvPr/>
            </p:nvCxnSpPr>
            <p:spPr>
              <a:xfrm rot="10800000">
                <a:off x="5635061" y="2197874"/>
                <a:ext cx="13800" cy="1293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2178" name="Google Shape;2178;p82"/>
          <p:cNvGrpSpPr/>
          <p:nvPr/>
        </p:nvGrpSpPr>
        <p:grpSpPr>
          <a:xfrm>
            <a:off x="6873088" y="1745671"/>
            <a:ext cx="1958726" cy="2867680"/>
            <a:chOff x="6956344" y="1258375"/>
            <a:chExt cx="2134851" cy="3237755"/>
          </a:xfrm>
        </p:grpSpPr>
        <p:pic>
          <p:nvPicPr>
            <p:cNvPr id="2179" name="Google Shape;2179;p82"/>
            <p:cNvPicPr preferRelativeResize="0"/>
            <p:nvPr/>
          </p:nvPicPr>
          <p:blipFill rotWithShape="1">
            <a:blip r:embed="rId4">
              <a:alphaModFix/>
            </a:blip>
            <a:srcRect b="6690" l="52471" r="1629" t="0"/>
            <a:stretch/>
          </p:blipFill>
          <p:spPr>
            <a:xfrm>
              <a:off x="6956344" y="1258375"/>
              <a:ext cx="2134150" cy="1421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80" name="Google Shape;2180;p82"/>
            <p:cNvGrpSpPr/>
            <p:nvPr/>
          </p:nvGrpSpPr>
          <p:grpSpPr>
            <a:xfrm>
              <a:off x="6957065" y="2272352"/>
              <a:ext cx="2134130" cy="2223778"/>
              <a:chOff x="6948400" y="2216264"/>
              <a:chExt cx="1994700" cy="2312100"/>
            </a:xfrm>
          </p:grpSpPr>
          <p:sp>
            <p:nvSpPr>
              <p:cNvPr id="2181" name="Google Shape;2181;p82"/>
              <p:cNvSpPr txBox="1"/>
              <p:nvPr/>
            </p:nvSpPr>
            <p:spPr>
              <a:xfrm>
                <a:off x="6948400" y="3509864"/>
                <a:ext cx="1994700" cy="1018500"/>
              </a:xfrm>
              <a:prstGeom prst="rect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… the ‘right’ angle for the reaction to take place</a:t>
                </a:r>
                <a:endParaRPr/>
              </a:p>
            </p:txBody>
          </p:sp>
          <p:cxnSp>
            <p:nvCxnSpPr>
              <p:cNvPr id="2182" name="Google Shape;2182;p82"/>
              <p:cNvCxnSpPr>
                <a:stCxn id="2181" idx="0"/>
              </p:cNvCxnSpPr>
              <p:nvPr/>
            </p:nvCxnSpPr>
            <p:spPr>
              <a:xfrm rot="10800000">
                <a:off x="7931950" y="2216264"/>
                <a:ext cx="13800" cy="1293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83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Review of Enzymes</a:t>
            </a:r>
            <a:endParaRPr/>
          </a:p>
        </p:txBody>
      </p:sp>
      <p:pic>
        <p:nvPicPr>
          <p:cNvPr id="2188" name="Google Shape;2188;p83"/>
          <p:cNvPicPr preferRelativeResize="0"/>
          <p:nvPr/>
        </p:nvPicPr>
        <p:blipFill rotWithShape="1">
          <a:blip r:embed="rId3">
            <a:alphaModFix/>
          </a:blip>
          <a:srcRect b="3679" l="2055" r="1911" t="0"/>
          <a:stretch/>
        </p:blipFill>
        <p:spPr>
          <a:xfrm>
            <a:off x="4822425" y="970300"/>
            <a:ext cx="4108150" cy="39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525" y="1189575"/>
            <a:ext cx="4376851" cy="3282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0" name="Google Shape;2190;p83"/>
          <p:cNvGrpSpPr/>
          <p:nvPr/>
        </p:nvGrpSpPr>
        <p:grpSpPr>
          <a:xfrm>
            <a:off x="3737750" y="2520700"/>
            <a:ext cx="1971000" cy="683100"/>
            <a:chOff x="3737750" y="2520700"/>
            <a:chExt cx="1971000" cy="683100"/>
          </a:xfrm>
        </p:grpSpPr>
        <p:sp>
          <p:nvSpPr>
            <p:cNvPr id="2191" name="Google Shape;2191;p83"/>
            <p:cNvSpPr/>
            <p:nvPr/>
          </p:nvSpPr>
          <p:spPr>
            <a:xfrm>
              <a:off x="4884350" y="2520700"/>
              <a:ext cx="824400" cy="5340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92" name="Google Shape;2192;p83"/>
            <p:cNvCxnSpPr>
              <a:stCxn id="2191" idx="1"/>
            </p:cNvCxnSpPr>
            <p:nvPr/>
          </p:nvCxnSpPr>
          <p:spPr>
            <a:xfrm flipH="1">
              <a:off x="3737750" y="2787700"/>
              <a:ext cx="1146600" cy="416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193" name="Google Shape;2193;p83"/>
          <p:cNvGrpSpPr/>
          <p:nvPr/>
        </p:nvGrpSpPr>
        <p:grpSpPr>
          <a:xfrm>
            <a:off x="4154075" y="3701800"/>
            <a:ext cx="1554675" cy="534000"/>
            <a:chOff x="4154075" y="3701800"/>
            <a:chExt cx="1554675" cy="534000"/>
          </a:xfrm>
        </p:grpSpPr>
        <p:sp>
          <p:nvSpPr>
            <p:cNvPr id="2194" name="Google Shape;2194;p83"/>
            <p:cNvSpPr/>
            <p:nvPr/>
          </p:nvSpPr>
          <p:spPr>
            <a:xfrm>
              <a:off x="4884350" y="3701800"/>
              <a:ext cx="824400" cy="534000"/>
            </a:xfrm>
            <a:prstGeom prst="rect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83"/>
            <p:cNvSpPr txBox="1"/>
            <p:nvPr/>
          </p:nvSpPr>
          <p:spPr>
            <a:xfrm>
              <a:off x="4154075" y="3704950"/>
              <a:ext cx="7302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solidFill>
                    <a:srgbClr val="980000"/>
                  </a:solidFill>
                </a:rPr>
                <a:t>Linear reaction</a:t>
              </a:r>
              <a:endParaRPr i="1" sz="1000">
                <a:solidFill>
                  <a:srgbClr val="980000"/>
                </a:solidFill>
              </a:endParaRPr>
            </a:p>
          </p:txBody>
        </p:sp>
      </p:grpSp>
      <p:sp>
        <p:nvSpPr>
          <p:cNvPr id="2196" name="Google Shape;2196;p83"/>
          <p:cNvSpPr txBox="1"/>
          <p:nvPr/>
        </p:nvSpPr>
        <p:spPr>
          <a:xfrm>
            <a:off x="4822400" y="4863350"/>
            <a:ext cx="41082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Koolman, J. and Roehm, K.H., Color Atlas of Biochemistry, 2nd Ed., Thieme, New York, 2004.</a:t>
            </a:r>
            <a:endParaRPr sz="7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1" name="Google Shape;2201;p84"/>
          <p:cNvGrpSpPr/>
          <p:nvPr/>
        </p:nvGrpSpPr>
        <p:grpSpPr>
          <a:xfrm>
            <a:off x="3258225" y="692450"/>
            <a:ext cx="5836350" cy="4249250"/>
            <a:chOff x="3258225" y="692450"/>
            <a:chExt cx="5836350" cy="4249250"/>
          </a:xfrm>
        </p:grpSpPr>
        <p:pic>
          <p:nvPicPr>
            <p:cNvPr id="2202" name="Google Shape;2202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58301" y="692450"/>
              <a:ext cx="5836274" cy="4050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3" name="Google Shape;2203;p84"/>
            <p:cNvSpPr txBox="1"/>
            <p:nvPr/>
          </p:nvSpPr>
          <p:spPr>
            <a:xfrm>
              <a:off x="3258225" y="4743400"/>
              <a:ext cx="58362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333333"/>
                  </a:solidFill>
                  <a:highlight>
                    <a:srgbClr val="FCFCFC"/>
                  </a:highlight>
                </a:rPr>
                <a:t>Ulusu, N.N. Evolution of Enzyme Kinetic Mechanisms. </a:t>
              </a:r>
              <a:r>
                <a:rPr b="1" i="1" lang="en" sz="700">
                  <a:solidFill>
                    <a:srgbClr val="333333"/>
                  </a:solidFill>
                  <a:highlight>
                    <a:srgbClr val="FCFCFC"/>
                  </a:highlight>
                </a:rPr>
                <a:t>J Mol Evol</a:t>
              </a:r>
              <a:r>
                <a:rPr b="1" lang="en" sz="700">
                  <a:solidFill>
                    <a:srgbClr val="333333"/>
                  </a:solidFill>
                  <a:highlight>
                    <a:srgbClr val="FCFCFC"/>
                  </a:highlight>
                </a:rPr>
                <a:t> 80, 251–257 (2015). https://doi.org/10.1007/s00239-015-9681-0</a:t>
              </a:r>
              <a:endParaRPr b="1" sz="700"/>
            </a:p>
          </p:txBody>
        </p:sp>
      </p:grpSp>
      <p:sp>
        <p:nvSpPr>
          <p:cNvPr id="2204" name="Google Shape;2204;p84"/>
          <p:cNvSpPr txBox="1"/>
          <p:nvPr>
            <p:ph type="title"/>
          </p:nvPr>
        </p:nvSpPr>
        <p:spPr>
          <a:xfrm>
            <a:off x="311700" y="151600"/>
            <a:ext cx="8520600" cy="6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Enzyme Mechanisms</a:t>
            </a:r>
            <a:endParaRPr/>
          </a:p>
        </p:txBody>
      </p:sp>
      <p:sp>
        <p:nvSpPr>
          <p:cNvPr id="2205" name="Google Shape;2205;p84"/>
          <p:cNvSpPr txBox="1"/>
          <p:nvPr>
            <p:ph idx="1" type="body"/>
          </p:nvPr>
        </p:nvSpPr>
        <p:spPr>
          <a:xfrm>
            <a:off x="311700" y="810400"/>
            <a:ext cx="6041100" cy="92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Various descriptions of enzyme mechanisms</a:t>
            </a:r>
            <a:endParaRPr sz="1500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Mechanism complexity elucidated over time as discoveries lead to better understanding of enzyme behavior.</a:t>
            </a:r>
            <a:endParaRPr sz="1100"/>
          </a:p>
        </p:txBody>
      </p:sp>
      <p:grpSp>
        <p:nvGrpSpPr>
          <p:cNvPr id="2206" name="Google Shape;2206;p84"/>
          <p:cNvGrpSpPr/>
          <p:nvPr/>
        </p:nvGrpSpPr>
        <p:grpSpPr>
          <a:xfrm>
            <a:off x="246497" y="2591525"/>
            <a:ext cx="2876792" cy="2233925"/>
            <a:chOff x="178175" y="2740575"/>
            <a:chExt cx="2570400" cy="2233925"/>
          </a:xfrm>
        </p:grpSpPr>
        <p:pic>
          <p:nvPicPr>
            <p:cNvPr id="2207" name="Google Shape;2207;p84"/>
            <p:cNvPicPr preferRelativeResize="0"/>
            <p:nvPr/>
          </p:nvPicPr>
          <p:blipFill rotWithShape="1">
            <a:blip r:embed="rId4">
              <a:alphaModFix/>
            </a:blip>
            <a:srcRect b="0" l="0" r="12111" t="19517"/>
            <a:stretch/>
          </p:blipFill>
          <p:spPr>
            <a:xfrm>
              <a:off x="178175" y="3015425"/>
              <a:ext cx="2570251" cy="1959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8" name="Google Shape;2208;p84"/>
            <p:cNvSpPr txBox="1"/>
            <p:nvPr/>
          </p:nvSpPr>
          <p:spPr>
            <a:xfrm>
              <a:off x="178175" y="2740575"/>
              <a:ext cx="2570400" cy="2233800"/>
            </a:xfrm>
            <a:prstGeom prst="rect">
              <a:avLst/>
            </a:prstGeom>
            <a:noFill/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/>
                <a:t>Ex:</a:t>
              </a:r>
              <a:r>
                <a:rPr lang="en" sz="1200"/>
                <a:t> Bi-substrate enzyme mechanisms</a:t>
              </a:r>
              <a:endParaRPr/>
            </a:p>
          </p:txBody>
        </p:sp>
      </p:grpSp>
      <p:sp>
        <p:nvSpPr>
          <p:cNvPr id="2209" name="Google Shape;2209;p84"/>
          <p:cNvSpPr txBox="1"/>
          <p:nvPr/>
        </p:nvSpPr>
        <p:spPr>
          <a:xfrm>
            <a:off x="311700" y="1735600"/>
            <a:ext cx="6041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i="1" lang="en" sz="1500">
                <a:solidFill>
                  <a:srgbClr val="980000"/>
                </a:solidFill>
              </a:rPr>
              <a:t>Mechanism</a:t>
            </a:r>
            <a:r>
              <a:rPr lang="en" sz="1500">
                <a:solidFill>
                  <a:schemeClr val="dk2"/>
                </a:solidFill>
              </a:rPr>
              <a:t> and </a:t>
            </a:r>
            <a:r>
              <a:rPr i="1" lang="en" sz="1500">
                <a:solidFill>
                  <a:srgbClr val="980000"/>
                </a:solidFill>
              </a:rPr>
              <a:t>simplifying assumption</a:t>
            </a:r>
            <a:r>
              <a:rPr lang="en" sz="1500">
                <a:solidFill>
                  <a:srgbClr val="980000"/>
                </a:solidFill>
              </a:rPr>
              <a:t> </a:t>
            </a:r>
            <a:r>
              <a:rPr lang="en" sz="1500">
                <a:solidFill>
                  <a:schemeClr val="dk2"/>
                </a:solidFill>
              </a:rPr>
              <a:t>determine rate law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85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Deriving Enzymatic Rate Laws</a:t>
            </a:r>
            <a:endParaRPr/>
          </a:p>
        </p:txBody>
      </p:sp>
      <p:sp>
        <p:nvSpPr>
          <p:cNvPr id="2215" name="Google Shape;2215;p85"/>
          <p:cNvSpPr txBox="1"/>
          <p:nvPr>
            <p:ph idx="1" type="body"/>
          </p:nvPr>
        </p:nvSpPr>
        <p:spPr>
          <a:xfrm>
            <a:off x="275175" y="1058075"/>
            <a:ext cx="8790300" cy="3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Formulate dynamic mass balances on elementary reactions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Identify time invariants (Left null space)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Reduce dynamic description to dynamically independent variables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Applying simplifying assumptions:</a:t>
            </a:r>
            <a:endParaRPr sz="2000"/>
          </a:p>
          <a:p>
            <a:pPr indent="-336550" lvl="1" marL="8229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 sz="1700"/>
              <a:t>Quasi-steady-state assumption (QSSA) or  Quasi-equilibrium assumption (QEA) to reduce number of independent variables</a:t>
            </a:r>
            <a:endParaRPr sz="17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Use numerical integration to determine when the assumptions apply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AutoNum type="arabicPeriod"/>
            </a:pPr>
            <a:r>
              <a:rPr lang="en" sz="2000">
                <a:solidFill>
                  <a:srgbClr val="999999"/>
                </a:solidFill>
              </a:rPr>
              <a:t>Scale equations and form dimensionless numbers (optional; advanced)</a:t>
            </a:r>
            <a:endParaRPr sz="2000"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 Balance Equations</a:t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188" y="1058078"/>
            <a:ext cx="6025625" cy="35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86"/>
          <p:cNvSpPr txBox="1"/>
          <p:nvPr>
            <p:ph type="title"/>
          </p:nvPr>
        </p:nvSpPr>
        <p:spPr>
          <a:xfrm>
            <a:off x="460575" y="3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Michaelis-Menten Kinetics</a:t>
            </a:r>
            <a:endParaRPr/>
          </a:p>
        </p:txBody>
      </p:sp>
      <p:grpSp>
        <p:nvGrpSpPr>
          <p:cNvPr id="2221" name="Google Shape;2221;p86"/>
          <p:cNvGrpSpPr/>
          <p:nvPr/>
        </p:nvGrpSpPr>
        <p:grpSpPr>
          <a:xfrm>
            <a:off x="311699" y="1048776"/>
            <a:ext cx="3304034" cy="1348118"/>
            <a:chOff x="751724" y="1386451"/>
            <a:chExt cx="3304034" cy="1348118"/>
          </a:xfrm>
        </p:grpSpPr>
        <p:pic>
          <p:nvPicPr>
            <p:cNvPr id="2222" name="Google Shape;2222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7925" y="2141849"/>
              <a:ext cx="3227833" cy="592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3" name="Google Shape;2223;p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1724" y="1386451"/>
              <a:ext cx="2867546" cy="10000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4" name="Google Shape;2224;p86"/>
          <p:cNvGrpSpPr/>
          <p:nvPr/>
        </p:nvGrpSpPr>
        <p:grpSpPr>
          <a:xfrm>
            <a:off x="1147488" y="2331915"/>
            <a:ext cx="1581325" cy="351900"/>
            <a:chOff x="1587513" y="2669590"/>
            <a:chExt cx="1581325" cy="351900"/>
          </a:xfrm>
        </p:grpSpPr>
        <p:sp>
          <p:nvSpPr>
            <p:cNvPr id="2225" name="Google Shape;2225;p86"/>
            <p:cNvSpPr txBox="1"/>
            <p:nvPr/>
          </p:nvSpPr>
          <p:spPr>
            <a:xfrm>
              <a:off x="1587513" y="2669590"/>
              <a:ext cx="640200" cy="35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0000"/>
                  </a:solidFill>
                </a:rPr>
                <a:t>Fast</a:t>
              </a:r>
              <a:endParaRPr b="1" sz="1100">
                <a:solidFill>
                  <a:srgbClr val="38761D"/>
                </a:solidFill>
              </a:endParaRPr>
            </a:p>
          </p:txBody>
        </p:sp>
        <p:sp>
          <p:nvSpPr>
            <p:cNvPr id="2226" name="Google Shape;2226;p86"/>
            <p:cNvSpPr txBox="1"/>
            <p:nvPr/>
          </p:nvSpPr>
          <p:spPr>
            <a:xfrm>
              <a:off x="2528638" y="2671840"/>
              <a:ext cx="640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38761D"/>
                  </a:solidFill>
                </a:rPr>
                <a:t>Slow</a:t>
              </a:r>
              <a:endParaRPr sz="1100"/>
            </a:p>
          </p:txBody>
        </p:sp>
      </p:grpSp>
      <p:sp>
        <p:nvSpPr>
          <p:cNvPr id="2227" name="Google Shape;2227;p86"/>
          <p:cNvSpPr txBox="1"/>
          <p:nvPr>
            <p:ph idx="1" type="body"/>
          </p:nvPr>
        </p:nvSpPr>
        <p:spPr>
          <a:xfrm>
            <a:off x="311700" y="655000"/>
            <a:ext cx="3431700" cy="429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1. Reaction mechanism</a:t>
            </a:r>
            <a:endParaRPr/>
          </a:p>
        </p:txBody>
      </p:sp>
      <p:sp>
        <p:nvSpPr>
          <p:cNvPr id="2228" name="Google Shape;2228;p86"/>
          <p:cNvSpPr txBox="1"/>
          <p:nvPr>
            <p:ph idx="1" type="body"/>
          </p:nvPr>
        </p:nvSpPr>
        <p:spPr>
          <a:xfrm>
            <a:off x="3962400" y="654875"/>
            <a:ext cx="4260300" cy="429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2. Equations</a:t>
            </a:r>
            <a:endParaRPr/>
          </a:p>
        </p:txBody>
      </p:sp>
      <p:sp>
        <p:nvSpPr>
          <p:cNvPr id="2229" name="Google Shape;2229;p86"/>
          <p:cNvSpPr txBox="1"/>
          <p:nvPr>
            <p:ph idx="1" type="body"/>
          </p:nvPr>
        </p:nvSpPr>
        <p:spPr>
          <a:xfrm>
            <a:off x="3962400" y="1549373"/>
            <a:ext cx="4572000" cy="2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000000"/>
                </a:solidFill>
              </a:rPr>
              <a:t>Dynamic mass balances</a:t>
            </a:r>
            <a:endParaRPr b="1" i="1" sz="1200">
              <a:solidFill>
                <a:srgbClr val="000000"/>
              </a:solidFill>
            </a:endParaRPr>
          </a:p>
        </p:txBody>
      </p:sp>
      <p:sp>
        <p:nvSpPr>
          <p:cNvPr id="2230" name="Google Shape;2230;p86"/>
          <p:cNvSpPr txBox="1"/>
          <p:nvPr>
            <p:ph idx="1" type="body"/>
          </p:nvPr>
        </p:nvSpPr>
        <p:spPr>
          <a:xfrm>
            <a:off x="3962400" y="3712356"/>
            <a:ext cx="4572000" cy="2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000000"/>
                </a:solidFill>
              </a:rPr>
              <a:t>Mass conservation</a:t>
            </a:r>
            <a:endParaRPr b="1" i="1" sz="1200">
              <a:solidFill>
                <a:srgbClr val="980000"/>
              </a:solidFill>
            </a:endParaRPr>
          </a:p>
        </p:txBody>
      </p:sp>
      <p:grpSp>
        <p:nvGrpSpPr>
          <p:cNvPr id="2231" name="Google Shape;2231;p86"/>
          <p:cNvGrpSpPr/>
          <p:nvPr/>
        </p:nvGrpSpPr>
        <p:grpSpPr>
          <a:xfrm>
            <a:off x="779945" y="2683830"/>
            <a:ext cx="2316355" cy="1816793"/>
            <a:chOff x="381918" y="3171110"/>
            <a:chExt cx="2034925" cy="1591305"/>
          </a:xfrm>
        </p:grpSpPr>
        <p:pic>
          <p:nvPicPr>
            <p:cNvPr id="2232" name="Google Shape;2232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1918" y="3171110"/>
              <a:ext cx="2034925" cy="12154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3" name="Google Shape;2233;p8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8121" y="4558042"/>
              <a:ext cx="1022520" cy="2043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4" name="Google Shape;2234;p86"/>
          <p:cNvSpPr txBox="1"/>
          <p:nvPr>
            <p:ph idx="1" type="body"/>
          </p:nvPr>
        </p:nvSpPr>
        <p:spPr>
          <a:xfrm>
            <a:off x="424818" y="4524339"/>
            <a:ext cx="3026700" cy="233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80000"/>
                </a:solidFill>
              </a:rPr>
              <a:t>(Dynamic degrees of freedom)</a:t>
            </a:r>
            <a:endParaRPr sz="1100">
              <a:solidFill>
                <a:srgbClr val="980000"/>
              </a:solidFill>
            </a:endParaRPr>
          </a:p>
        </p:txBody>
      </p:sp>
      <p:sp>
        <p:nvSpPr>
          <p:cNvPr id="2235" name="Google Shape;2235;p86"/>
          <p:cNvSpPr txBox="1"/>
          <p:nvPr>
            <p:ph idx="1" type="body"/>
          </p:nvPr>
        </p:nvSpPr>
        <p:spPr>
          <a:xfrm>
            <a:off x="3962400" y="996950"/>
            <a:ext cx="4572000" cy="2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000000"/>
                </a:solidFill>
              </a:rPr>
              <a:t>Rate laws</a:t>
            </a:r>
            <a:endParaRPr i="1" sz="1200">
              <a:solidFill>
                <a:srgbClr val="000000"/>
              </a:solidFill>
            </a:endParaRPr>
          </a:p>
        </p:txBody>
      </p:sp>
      <p:grpSp>
        <p:nvGrpSpPr>
          <p:cNvPr id="2236" name="Google Shape;2236;p86"/>
          <p:cNvGrpSpPr/>
          <p:nvPr/>
        </p:nvGrpSpPr>
        <p:grpSpPr>
          <a:xfrm>
            <a:off x="4482854" y="3986790"/>
            <a:ext cx="1673353" cy="589575"/>
            <a:chOff x="4881539" y="3501238"/>
            <a:chExt cx="1503867" cy="512362"/>
          </a:xfrm>
        </p:grpSpPr>
        <p:pic>
          <p:nvPicPr>
            <p:cNvPr id="2237" name="Google Shape;2237;p8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81539" y="3652931"/>
              <a:ext cx="1503867" cy="3606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8" name="Google Shape;2238;p8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59524" y="3501238"/>
              <a:ext cx="751931" cy="119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9" name="Google Shape;2239;p86"/>
          <p:cNvSpPr txBox="1"/>
          <p:nvPr/>
        </p:nvSpPr>
        <p:spPr>
          <a:xfrm>
            <a:off x="4065675" y="4576375"/>
            <a:ext cx="25077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 m - r = 4 - 2 = </a:t>
            </a:r>
            <a:r>
              <a:rPr lang="en" sz="1300">
                <a:solidFill>
                  <a:srgbClr val="980000"/>
                </a:solidFill>
              </a:rPr>
              <a:t>2 time invariants</a:t>
            </a:r>
            <a:endParaRPr/>
          </a:p>
        </p:txBody>
      </p:sp>
      <p:grpSp>
        <p:nvGrpSpPr>
          <p:cNvPr id="2240" name="Google Shape;2240;p86"/>
          <p:cNvGrpSpPr/>
          <p:nvPr/>
        </p:nvGrpSpPr>
        <p:grpSpPr>
          <a:xfrm>
            <a:off x="5430769" y="2143698"/>
            <a:ext cx="1447531" cy="2301229"/>
            <a:chOff x="5489228" y="1987469"/>
            <a:chExt cx="1714474" cy="2436710"/>
          </a:xfrm>
        </p:grpSpPr>
        <p:cxnSp>
          <p:nvCxnSpPr>
            <p:cNvPr id="2241" name="Google Shape;2241;p86"/>
            <p:cNvCxnSpPr/>
            <p:nvPr/>
          </p:nvCxnSpPr>
          <p:spPr>
            <a:xfrm rot="10800000">
              <a:off x="6867102" y="1987469"/>
              <a:ext cx="336600" cy="20265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42" name="Google Shape;2242;p86"/>
            <p:cNvCxnSpPr/>
            <p:nvPr/>
          </p:nvCxnSpPr>
          <p:spPr>
            <a:xfrm rot="10800000">
              <a:off x="6898978" y="2954043"/>
              <a:ext cx="296700" cy="10671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43" name="Google Shape;2243;p86"/>
            <p:cNvCxnSpPr/>
            <p:nvPr/>
          </p:nvCxnSpPr>
          <p:spPr>
            <a:xfrm rot="10800000">
              <a:off x="5489228" y="3462679"/>
              <a:ext cx="1254000" cy="9615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2244" name="Google Shape;2244;p86"/>
          <p:cNvCxnSpPr/>
          <p:nvPr/>
        </p:nvCxnSpPr>
        <p:spPr>
          <a:xfrm flipH="1" rot="8100248">
            <a:off x="2416324" y="1273260"/>
            <a:ext cx="2935271" cy="2935271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45" name="Google Shape;2245;p86"/>
          <p:cNvGrpSpPr/>
          <p:nvPr/>
        </p:nvGrpSpPr>
        <p:grpSpPr>
          <a:xfrm>
            <a:off x="5289495" y="1823200"/>
            <a:ext cx="3644828" cy="1834793"/>
            <a:chOff x="5213295" y="1747000"/>
            <a:chExt cx="3644828" cy="1834793"/>
          </a:xfrm>
        </p:grpSpPr>
        <p:pic>
          <p:nvPicPr>
            <p:cNvPr id="2246" name="Google Shape;2246;p8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13295" y="3150719"/>
              <a:ext cx="548640" cy="431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7" name="Google Shape;2247;p86"/>
            <p:cNvPicPr preferRelativeResize="0"/>
            <p:nvPr/>
          </p:nvPicPr>
          <p:blipFill rotWithShape="1">
            <a:blip r:embed="rId10">
              <a:alphaModFix/>
            </a:blip>
            <a:srcRect b="0" l="54894" r="0" t="0"/>
            <a:stretch/>
          </p:blipFill>
          <p:spPr>
            <a:xfrm>
              <a:off x="6417646" y="1747000"/>
              <a:ext cx="2440476" cy="1828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48" name="Google Shape;2248;p8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14625" y="3996225"/>
            <a:ext cx="2101826" cy="5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9" name="Google Shape;2249;p86"/>
          <p:cNvPicPr preferRelativeResize="0"/>
          <p:nvPr/>
        </p:nvPicPr>
        <p:blipFill rotWithShape="1">
          <a:blip r:embed="rId12">
            <a:alphaModFix/>
          </a:blip>
          <a:srcRect b="0" l="0" r="54360" t="0"/>
          <a:stretch/>
        </p:blipFill>
        <p:spPr>
          <a:xfrm>
            <a:off x="4132900" y="1823200"/>
            <a:ext cx="2440476" cy="182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0" name="Google Shape;2250;p86"/>
          <p:cNvGrpSpPr/>
          <p:nvPr/>
        </p:nvGrpSpPr>
        <p:grpSpPr>
          <a:xfrm>
            <a:off x="4724400" y="1238162"/>
            <a:ext cx="3810000" cy="274600"/>
            <a:chOff x="4495800" y="1560374"/>
            <a:chExt cx="3810000" cy="274600"/>
          </a:xfrm>
        </p:grpSpPr>
        <p:pic>
          <p:nvPicPr>
            <p:cNvPr id="2251" name="Google Shape;2251;p86"/>
            <p:cNvPicPr preferRelativeResize="0"/>
            <p:nvPr/>
          </p:nvPicPr>
          <p:blipFill rotWithShape="1">
            <a:blip r:embed="rId13">
              <a:alphaModFix/>
            </a:blip>
            <a:srcRect b="-4479" l="0" r="0" t="68958"/>
            <a:stretch/>
          </p:blipFill>
          <p:spPr>
            <a:xfrm>
              <a:off x="7391400" y="1560374"/>
              <a:ext cx="914400" cy="27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2" name="Google Shape;2252;p86"/>
            <p:cNvPicPr preferRelativeResize="0"/>
            <p:nvPr/>
          </p:nvPicPr>
          <p:blipFill rotWithShape="1">
            <a:blip r:embed="rId13">
              <a:alphaModFix/>
            </a:blip>
            <a:srcRect b="33554" l="0" r="0" t="30926"/>
            <a:stretch/>
          </p:blipFill>
          <p:spPr>
            <a:xfrm>
              <a:off x="5943600" y="1560374"/>
              <a:ext cx="914400" cy="27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3" name="Google Shape;2253;p86"/>
            <p:cNvPicPr preferRelativeResize="0"/>
            <p:nvPr/>
          </p:nvPicPr>
          <p:blipFill rotWithShape="1">
            <a:blip r:embed="rId13">
              <a:alphaModFix/>
            </a:blip>
            <a:srcRect b="68955" l="0" r="0" t="-4475"/>
            <a:stretch/>
          </p:blipFill>
          <p:spPr>
            <a:xfrm>
              <a:off x="4495800" y="1560374"/>
              <a:ext cx="914400" cy="274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87"/>
          <p:cNvSpPr txBox="1"/>
          <p:nvPr>
            <p:ph type="title"/>
          </p:nvPr>
        </p:nvSpPr>
        <p:spPr>
          <a:xfrm>
            <a:off x="460575" y="3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Michaelis-Menten Kinetics</a:t>
            </a:r>
            <a:endParaRPr/>
          </a:p>
        </p:txBody>
      </p:sp>
      <p:sp>
        <p:nvSpPr>
          <p:cNvPr id="2259" name="Google Shape;2259;p87"/>
          <p:cNvSpPr txBox="1"/>
          <p:nvPr>
            <p:ph idx="1" type="body"/>
          </p:nvPr>
        </p:nvSpPr>
        <p:spPr>
          <a:xfrm>
            <a:off x="311700" y="655000"/>
            <a:ext cx="3363900" cy="429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3. Simplifying assumption</a:t>
            </a:r>
            <a:endParaRPr/>
          </a:p>
        </p:txBody>
      </p:sp>
      <p:cxnSp>
        <p:nvCxnSpPr>
          <p:cNvPr id="2260" name="Google Shape;2260;p87"/>
          <p:cNvCxnSpPr>
            <a:stCxn id="2261" idx="3"/>
            <a:endCxn id="2262" idx="2"/>
          </p:cNvCxnSpPr>
          <p:nvPr/>
        </p:nvCxnSpPr>
        <p:spPr>
          <a:xfrm flipH="1" rot="10800000">
            <a:off x="2494200" y="1683900"/>
            <a:ext cx="1141800" cy="560700"/>
          </a:xfrm>
          <a:prstGeom prst="bentConnector2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63" name="Google Shape;2263;p87"/>
          <p:cNvCxnSpPr/>
          <p:nvPr/>
        </p:nvCxnSpPr>
        <p:spPr>
          <a:xfrm flipH="1" rot="8100248">
            <a:off x="2416324" y="1273260"/>
            <a:ext cx="2935271" cy="2935271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64" name="Google Shape;2264;p87"/>
          <p:cNvGrpSpPr/>
          <p:nvPr/>
        </p:nvGrpSpPr>
        <p:grpSpPr>
          <a:xfrm>
            <a:off x="764538" y="1004350"/>
            <a:ext cx="2458225" cy="429600"/>
            <a:chOff x="1044350" y="1309150"/>
            <a:chExt cx="2458225" cy="429600"/>
          </a:xfrm>
        </p:grpSpPr>
        <p:pic>
          <p:nvPicPr>
            <p:cNvPr id="2265" name="Google Shape;2265;p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5375" y="1456238"/>
              <a:ext cx="457200" cy="2156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6" name="Google Shape;2266;p87"/>
            <p:cNvSpPr txBox="1"/>
            <p:nvPr/>
          </p:nvSpPr>
          <p:spPr>
            <a:xfrm>
              <a:off x="1044350" y="1309150"/>
              <a:ext cx="2100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/>
                <a:t>Independent Variables: </a:t>
              </a:r>
              <a:endParaRPr i="1"/>
            </a:p>
          </p:txBody>
        </p:sp>
      </p:grpSp>
      <p:grpSp>
        <p:nvGrpSpPr>
          <p:cNvPr id="2267" name="Google Shape;2267;p87"/>
          <p:cNvGrpSpPr/>
          <p:nvPr/>
        </p:nvGrpSpPr>
        <p:grpSpPr>
          <a:xfrm>
            <a:off x="253550" y="1923750"/>
            <a:ext cx="1199100" cy="641700"/>
            <a:chOff x="253550" y="2228550"/>
            <a:chExt cx="1199100" cy="641700"/>
          </a:xfrm>
        </p:grpSpPr>
        <p:sp>
          <p:nvSpPr>
            <p:cNvPr id="2268" name="Google Shape;2268;p87"/>
            <p:cNvSpPr/>
            <p:nvPr/>
          </p:nvSpPr>
          <p:spPr>
            <a:xfrm>
              <a:off x="253550" y="2228550"/>
              <a:ext cx="1199100" cy="641700"/>
            </a:xfrm>
            <a:prstGeom prst="rect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/>
            </a:p>
          </p:txBody>
        </p:sp>
        <p:pic>
          <p:nvPicPr>
            <p:cNvPr id="2269" name="Google Shape;2269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2712" y="2306189"/>
              <a:ext cx="1040776" cy="4864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61" name="Google Shape;2261;p87"/>
          <p:cNvSpPr txBox="1"/>
          <p:nvPr/>
        </p:nvSpPr>
        <p:spPr>
          <a:xfrm>
            <a:off x="1535100" y="1923750"/>
            <a:ext cx="959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</a:rPr>
              <a:t>QSSA</a:t>
            </a:r>
            <a:endParaRPr sz="1800"/>
          </a:p>
        </p:txBody>
      </p:sp>
      <p:grpSp>
        <p:nvGrpSpPr>
          <p:cNvPr id="2270" name="Google Shape;2270;p87"/>
          <p:cNvGrpSpPr/>
          <p:nvPr/>
        </p:nvGrpSpPr>
        <p:grpSpPr>
          <a:xfrm>
            <a:off x="329746" y="2679725"/>
            <a:ext cx="2080061" cy="592531"/>
            <a:chOff x="329746" y="2984525"/>
            <a:chExt cx="2080061" cy="592531"/>
          </a:xfrm>
        </p:grpSpPr>
        <p:sp>
          <p:nvSpPr>
            <p:cNvPr id="2271" name="Google Shape;2271;p87"/>
            <p:cNvSpPr/>
            <p:nvPr/>
          </p:nvSpPr>
          <p:spPr>
            <a:xfrm>
              <a:off x="329746" y="3056341"/>
              <a:ext cx="310800" cy="240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72" name="Google Shape;2272;p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3888" y="2984525"/>
              <a:ext cx="1645919" cy="5925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3" name="Google Shape;2273;p87"/>
          <p:cNvSpPr txBox="1"/>
          <p:nvPr>
            <p:ph idx="1" type="body"/>
          </p:nvPr>
        </p:nvSpPr>
        <p:spPr>
          <a:xfrm>
            <a:off x="3962400" y="654875"/>
            <a:ext cx="1997400" cy="429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4. Reaction rate</a:t>
            </a:r>
            <a:endParaRPr/>
          </a:p>
        </p:txBody>
      </p:sp>
      <p:cxnSp>
        <p:nvCxnSpPr>
          <p:cNvPr id="2274" name="Google Shape;2274;p87"/>
          <p:cNvCxnSpPr/>
          <p:nvPr/>
        </p:nvCxnSpPr>
        <p:spPr>
          <a:xfrm>
            <a:off x="960887" y="3052150"/>
            <a:ext cx="553800" cy="5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75" name="Google Shape;2275;p87"/>
          <p:cNvPicPr preferRelativeResize="0"/>
          <p:nvPr/>
        </p:nvPicPr>
        <p:blipFill rotWithShape="1">
          <a:blip r:embed="rId6">
            <a:alphaModFix/>
          </a:blip>
          <a:srcRect b="0" l="42821" r="0" t="0"/>
          <a:stretch/>
        </p:blipFill>
        <p:spPr>
          <a:xfrm>
            <a:off x="1795179" y="3464175"/>
            <a:ext cx="1284651" cy="5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6" name="Google Shape;2276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2400" y="1004350"/>
            <a:ext cx="5204275" cy="250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7" name="Google Shape;2277;p87"/>
          <p:cNvCxnSpPr>
            <a:stCxn id="2278" idx="3"/>
          </p:cNvCxnSpPr>
          <p:nvPr/>
        </p:nvCxnSpPr>
        <p:spPr>
          <a:xfrm flipH="1" rot="10800000">
            <a:off x="3675650" y="3809850"/>
            <a:ext cx="1083600" cy="6567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279" name="Google Shape;2279;p87"/>
          <p:cNvGrpSpPr/>
          <p:nvPr/>
        </p:nvGrpSpPr>
        <p:grpSpPr>
          <a:xfrm>
            <a:off x="329758" y="3464175"/>
            <a:ext cx="1375979" cy="594350"/>
            <a:chOff x="329758" y="3768975"/>
            <a:chExt cx="1375979" cy="594350"/>
          </a:xfrm>
        </p:grpSpPr>
        <p:pic>
          <p:nvPicPr>
            <p:cNvPr id="2280" name="Google Shape;2280;p87"/>
            <p:cNvPicPr preferRelativeResize="0"/>
            <p:nvPr/>
          </p:nvPicPr>
          <p:blipFill rotWithShape="1">
            <a:blip r:embed="rId8">
              <a:alphaModFix/>
            </a:blip>
            <a:srcRect b="0" l="0" r="57228" t="0"/>
            <a:stretch/>
          </p:blipFill>
          <p:spPr>
            <a:xfrm>
              <a:off x="746638" y="3768975"/>
              <a:ext cx="959099" cy="594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1" name="Google Shape;2281;p87"/>
            <p:cNvSpPr/>
            <p:nvPr/>
          </p:nvSpPr>
          <p:spPr>
            <a:xfrm>
              <a:off x="329758" y="3852929"/>
              <a:ext cx="310800" cy="240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2" name="Google Shape;2282;p87"/>
          <p:cNvGrpSpPr/>
          <p:nvPr/>
        </p:nvGrpSpPr>
        <p:grpSpPr>
          <a:xfrm>
            <a:off x="250975" y="4170300"/>
            <a:ext cx="3424675" cy="594300"/>
            <a:chOff x="250975" y="4475100"/>
            <a:chExt cx="3424675" cy="594300"/>
          </a:xfrm>
        </p:grpSpPr>
        <p:sp>
          <p:nvSpPr>
            <p:cNvPr id="2278" name="Google Shape;2278;p87"/>
            <p:cNvSpPr/>
            <p:nvPr/>
          </p:nvSpPr>
          <p:spPr>
            <a:xfrm>
              <a:off x="253550" y="4475100"/>
              <a:ext cx="3422100" cy="592500"/>
            </a:xfrm>
            <a:prstGeom prst="rect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/>
            </a:p>
          </p:txBody>
        </p:sp>
        <p:pic>
          <p:nvPicPr>
            <p:cNvPr id="2283" name="Google Shape;2283;p8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829863" y="4541140"/>
              <a:ext cx="1576670" cy="484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4" name="Google Shape;2284;p87"/>
            <p:cNvSpPr txBox="1"/>
            <p:nvPr/>
          </p:nvSpPr>
          <p:spPr>
            <a:xfrm>
              <a:off x="250975" y="4475100"/>
              <a:ext cx="1426500" cy="59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2"/>
                  </a:solidFill>
                </a:rPr>
                <a:t>The Famous MM-equation</a:t>
              </a:r>
              <a:endParaRPr b="1" sz="1700">
                <a:solidFill>
                  <a:schemeClr val="dk2"/>
                </a:solidFill>
              </a:endParaRPr>
            </a:p>
          </p:txBody>
        </p:sp>
      </p:grpSp>
      <p:grpSp>
        <p:nvGrpSpPr>
          <p:cNvPr id="2285" name="Google Shape;2285;p87"/>
          <p:cNvGrpSpPr/>
          <p:nvPr/>
        </p:nvGrpSpPr>
        <p:grpSpPr>
          <a:xfrm>
            <a:off x="2437457" y="2948538"/>
            <a:ext cx="1161158" cy="861355"/>
            <a:chOff x="2437457" y="3253338"/>
            <a:chExt cx="1161158" cy="861355"/>
          </a:xfrm>
        </p:grpSpPr>
        <p:grpSp>
          <p:nvGrpSpPr>
            <p:cNvPr id="2286" name="Google Shape;2286;p87"/>
            <p:cNvGrpSpPr/>
            <p:nvPr/>
          </p:nvGrpSpPr>
          <p:grpSpPr>
            <a:xfrm>
              <a:off x="2437457" y="3253338"/>
              <a:ext cx="780365" cy="515580"/>
              <a:chOff x="4569682" y="3493325"/>
              <a:chExt cx="780365" cy="515580"/>
            </a:xfrm>
          </p:grpSpPr>
          <p:cxnSp>
            <p:nvCxnSpPr>
              <p:cNvPr id="2287" name="Google Shape;2287;p87"/>
              <p:cNvCxnSpPr>
                <a:stCxn id="2288" idx="2"/>
                <a:endCxn id="2275" idx="0"/>
              </p:cNvCxnSpPr>
              <p:nvPr/>
            </p:nvCxnSpPr>
            <p:spPr>
              <a:xfrm flipH="1">
                <a:off x="4569682" y="3676205"/>
                <a:ext cx="604800" cy="332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id="2288" name="Google Shape;2288;p87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4998917" y="3493325"/>
                <a:ext cx="351130" cy="1828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89" name="Google Shape;2289;p87"/>
            <p:cNvGrpSpPr/>
            <p:nvPr/>
          </p:nvGrpSpPr>
          <p:grpSpPr>
            <a:xfrm>
              <a:off x="2712932" y="3543350"/>
              <a:ext cx="885683" cy="571342"/>
              <a:chOff x="2712932" y="3543350"/>
              <a:chExt cx="885683" cy="571342"/>
            </a:xfrm>
          </p:grpSpPr>
          <p:pic>
            <p:nvPicPr>
              <p:cNvPr id="2290" name="Google Shape;2290;p8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3280685" y="3543350"/>
                <a:ext cx="317930" cy="18288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291" name="Google Shape;2291;p87"/>
              <p:cNvCxnSpPr/>
              <p:nvPr/>
            </p:nvCxnSpPr>
            <p:spPr>
              <a:xfrm flipH="1">
                <a:off x="2712932" y="3717793"/>
                <a:ext cx="693600" cy="396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8005B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pic>
        <p:nvPicPr>
          <p:cNvPr id="2292" name="Google Shape;2292;p8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21050" y="3173638"/>
            <a:ext cx="731520" cy="175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2" name="Google Shape;2262;p8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53071" y="1500988"/>
            <a:ext cx="36576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3" name="Google Shape;2293;p87"/>
          <p:cNvPicPr preferRelativeResize="0"/>
          <p:nvPr/>
        </p:nvPicPr>
        <p:blipFill rotWithShape="1">
          <a:blip r:embed="rId14">
            <a:alphaModFix/>
          </a:blip>
          <a:srcRect b="0" l="0" r="48274" t="0"/>
          <a:stretch/>
        </p:blipFill>
        <p:spPr>
          <a:xfrm>
            <a:off x="4928423" y="3643775"/>
            <a:ext cx="1632725" cy="4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4" name="Google Shape;2294;p87"/>
          <p:cNvPicPr preferRelativeResize="0"/>
          <p:nvPr/>
        </p:nvPicPr>
        <p:blipFill rotWithShape="1">
          <a:blip r:embed="rId14">
            <a:alphaModFix/>
          </a:blip>
          <a:srcRect b="0" l="51722" r="19346" t="0"/>
          <a:stretch/>
        </p:blipFill>
        <p:spPr>
          <a:xfrm>
            <a:off x="6561148" y="3643775"/>
            <a:ext cx="913199" cy="4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5" name="Google Shape;2295;p87"/>
          <p:cNvPicPr preferRelativeResize="0"/>
          <p:nvPr/>
        </p:nvPicPr>
        <p:blipFill rotWithShape="1">
          <a:blip r:embed="rId14">
            <a:alphaModFix/>
          </a:blip>
          <a:srcRect b="0" l="80654" r="0" t="0"/>
          <a:stretch/>
        </p:blipFill>
        <p:spPr>
          <a:xfrm>
            <a:off x="7474356" y="3643775"/>
            <a:ext cx="610650" cy="484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6" name="Google Shape;2296;p87"/>
          <p:cNvCxnSpPr/>
          <p:nvPr/>
        </p:nvCxnSpPr>
        <p:spPr>
          <a:xfrm>
            <a:off x="5722948" y="3272975"/>
            <a:ext cx="532800" cy="218400"/>
          </a:xfrm>
          <a:prstGeom prst="bentConnector3">
            <a:avLst>
              <a:gd fmla="val 9917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297" name="Google Shape;2297;p8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08110" y="1352271"/>
            <a:ext cx="3090673" cy="458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88"/>
          <p:cNvSpPr txBox="1"/>
          <p:nvPr>
            <p:ph type="title"/>
          </p:nvPr>
        </p:nvSpPr>
        <p:spPr>
          <a:xfrm>
            <a:off x="460575" y="3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Applicability of Assumptions</a:t>
            </a:r>
            <a:endParaRPr/>
          </a:p>
        </p:txBody>
      </p:sp>
      <p:sp>
        <p:nvSpPr>
          <p:cNvPr id="2303" name="Google Shape;2303;p88"/>
          <p:cNvSpPr txBox="1"/>
          <p:nvPr>
            <p:ph idx="1" type="body"/>
          </p:nvPr>
        </p:nvSpPr>
        <p:spPr>
          <a:xfrm>
            <a:off x="311700" y="1631575"/>
            <a:ext cx="4260300" cy="4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Quasi-Steady-State Assumption (QSSA)</a:t>
            </a:r>
            <a:endParaRPr/>
          </a:p>
        </p:txBody>
      </p:sp>
      <p:sp>
        <p:nvSpPr>
          <p:cNvPr id="2304" name="Google Shape;2304;p88"/>
          <p:cNvSpPr txBox="1"/>
          <p:nvPr>
            <p:ph idx="1" type="body"/>
          </p:nvPr>
        </p:nvSpPr>
        <p:spPr>
          <a:xfrm>
            <a:off x="311700" y="3325113"/>
            <a:ext cx="4260300" cy="4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 Quasi-Equilibrium Assumption (QEA)</a:t>
            </a:r>
            <a:endParaRPr b="1" sz="1500">
              <a:solidFill>
                <a:srgbClr val="000000"/>
              </a:solidFill>
            </a:endParaRPr>
          </a:p>
        </p:txBody>
      </p:sp>
      <p:grpSp>
        <p:nvGrpSpPr>
          <p:cNvPr id="2305" name="Google Shape;2305;p88"/>
          <p:cNvGrpSpPr/>
          <p:nvPr/>
        </p:nvGrpSpPr>
        <p:grpSpPr>
          <a:xfrm>
            <a:off x="393102" y="2334152"/>
            <a:ext cx="1133850" cy="621509"/>
            <a:chOff x="250388" y="2026443"/>
            <a:chExt cx="1133850" cy="621509"/>
          </a:xfrm>
        </p:grpSpPr>
        <p:pic>
          <p:nvPicPr>
            <p:cNvPr id="2306" name="Google Shape;2306;p88"/>
            <p:cNvPicPr preferRelativeResize="0"/>
            <p:nvPr/>
          </p:nvPicPr>
          <p:blipFill rotWithShape="1">
            <a:blip r:embed="rId3">
              <a:alphaModFix/>
            </a:blip>
            <a:srcRect b="49571" l="0" r="0" t="0"/>
            <a:stretch/>
          </p:blipFill>
          <p:spPr>
            <a:xfrm>
              <a:off x="250388" y="2026443"/>
              <a:ext cx="1133850" cy="26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7" name="Google Shape;2307;p88"/>
            <p:cNvPicPr preferRelativeResize="0"/>
            <p:nvPr/>
          </p:nvPicPr>
          <p:blipFill rotWithShape="1">
            <a:blip r:embed="rId3">
              <a:alphaModFix/>
            </a:blip>
            <a:srcRect b="-5" l="0" r="0" t="49576"/>
            <a:stretch/>
          </p:blipFill>
          <p:spPr>
            <a:xfrm>
              <a:off x="250388" y="2382127"/>
              <a:ext cx="1133850" cy="265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8" name="Google Shape;2308;p88"/>
            <p:cNvSpPr txBox="1"/>
            <p:nvPr/>
          </p:nvSpPr>
          <p:spPr>
            <a:xfrm>
              <a:off x="643612" y="2200109"/>
              <a:ext cx="347400" cy="2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980000"/>
                  </a:solidFill>
                </a:rPr>
                <a:t>or</a:t>
              </a:r>
              <a:endParaRPr i="1">
                <a:solidFill>
                  <a:srgbClr val="980000"/>
                </a:solidFill>
              </a:endParaRPr>
            </a:p>
          </p:txBody>
        </p:sp>
      </p:grpSp>
      <p:pic>
        <p:nvPicPr>
          <p:cNvPr id="2309" name="Google Shape;230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820" y="4210763"/>
            <a:ext cx="1042416" cy="20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0" name="Google Shape;2310;p88"/>
          <p:cNvGrpSpPr/>
          <p:nvPr/>
        </p:nvGrpSpPr>
        <p:grpSpPr>
          <a:xfrm>
            <a:off x="4020446" y="3971200"/>
            <a:ext cx="4328872" cy="685800"/>
            <a:chOff x="4020446" y="3971200"/>
            <a:chExt cx="4328872" cy="685800"/>
          </a:xfrm>
        </p:grpSpPr>
        <p:pic>
          <p:nvPicPr>
            <p:cNvPr id="2311" name="Google Shape;2311;p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14677" y="3971200"/>
              <a:ext cx="1334641" cy="685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12" name="Google Shape;2312;p88"/>
            <p:cNvGrpSpPr/>
            <p:nvPr/>
          </p:nvGrpSpPr>
          <p:grpSpPr>
            <a:xfrm>
              <a:off x="4020446" y="3971200"/>
              <a:ext cx="2529441" cy="685800"/>
              <a:chOff x="4020446" y="3971200"/>
              <a:chExt cx="2529441" cy="685800"/>
            </a:xfrm>
          </p:grpSpPr>
          <p:sp>
            <p:nvSpPr>
              <p:cNvPr id="2313" name="Google Shape;2313;p88"/>
              <p:cNvSpPr/>
              <p:nvPr/>
            </p:nvSpPr>
            <p:spPr>
              <a:xfrm>
                <a:off x="4020446" y="4121207"/>
                <a:ext cx="493800" cy="3858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98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314" name="Google Shape;2314;p8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821014" y="3971200"/>
                <a:ext cx="1728873" cy="685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315" name="Google Shape;2315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7188" y="997113"/>
            <a:ext cx="3200400" cy="6134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6" name="Google Shape;2316;p88"/>
          <p:cNvGrpSpPr/>
          <p:nvPr/>
        </p:nvGrpSpPr>
        <p:grpSpPr>
          <a:xfrm>
            <a:off x="5405700" y="2649075"/>
            <a:ext cx="682100" cy="2097500"/>
            <a:chOff x="5405700" y="2801475"/>
            <a:chExt cx="682100" cy="2097500"/>
          </a:xfrm>
        </p:grpSpPr>
        <p:grpSp>
          <p:nvGrpSpPr>
            <p:cNvPr id="2317" name="Google Shape;2317;p88"/>
            <p:cNvGrpSpPr/>
            <p:nvPr/>
          </p:nvGrpSpPr>
          <p:grpSpPr>
            <a:xfrm>
              <a:off x="5405700" y="2801475"/>
              <a:ext cx="682100" cy="2097500"/>
              <a:chOff x="5405700" y="2801475"/>
              <a:chExt cx="682100" cy="2097500"/>
            </a:xfrm>
          </p:grpSpPr>
          <p:sp>
            <p:nvSpPr>
              <p:cNvPr id="2318" name="Google Shape;2318;p88"/>
              <p:cNvSpPr/>
              <p:nvPr/>
            </p:nvSpPr>
            <p:spPr>
              <a:xfrm>
                <a:off x="5405700" y="2801475"/>
                <a:ext cx="502800" cy="436800"/>
              </a:xfrm>
              <a:prstGeom prst="rect">
                <a:avLst/>
              </a:prstGeom>
              <a:noFill/>
              <a:ln cap="flat" cmpd="sng" w="2857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88"/>
              <p:cNvSpPr/>
              <p:nvPr/>
            </p:nvSpPr>
            <p:spPr>
              <a:xfrm>
                <a:off x="5585000" y="4462175"/>
                <a:ext cx="502800" cy="436800"/>
              </a:xfrm>
              <a:prstGeom prst="rect">
                <a:avLst/>
              </a:prstGeom>
              <a:noFill/>
              <a:ln cap="flat" cmpd="sng" w="2857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320" name="Google Shape;2320;p88"/>
            <p:cNvCxnSpPr>
              <a:stCxn id="2319" idx="0"/>
              <a:endCxn id="2318" idx="2"/>
            </p:cNvCxnSpPr>
            <p:nvPr/>
          </p:nvCxnSpPr>
          <p:spPr>
            <a:xfrm rot="10800000">
              <a:off x="5657000" y="3238175"/>
              <a:ext cx="179400" cy="12240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</p:grpSp>
      <p:grpSp>
        <p:nvGrpSpPr>
          <p:cNvPr id="2321" name="Google Shape;2321;p88"/>
          <p:cNvGrpSpPr/>
          <p:nvPr/>
        </p:nvGrpSpPr>
        <p:grpSpPr>
          <a:xfrm>
            <a:off x="7357397" y="2282250"/>
            <a:ext cx="1698384" cy="1797250"/>
            <a:chOff x="7357397" y="2434650"/>
            <a:chExt cx="1698384" cy="1797250"/>
          </a:xfrm>
        </p:grpSpPr>
        <p:grpSp>
          <p:nvGrpSpPr>
            <p:cNvPr id="2322" name="Google Shape;2322;p88"/>
            <p:cNvGrpSpPr/>
            <p:nvPr/>
          </p:nvGrpSpPr>
          <p:grpSpPr>
            <a:xfrm>
              <a:off x="7426604" y="2434650"/>
              <a:ext cx="1629177" cy="1302924"/>
              <a:chOff x="8071879" y="2415925"/>
              <a:chExt cx="1629177" cy="1302924"/>
            </a:xfrm>
          </p:grpSpPr>
          <p:pic>
            <p:nvPicPr>
              <p:cNvPr id="2323" name="Google Shape;2323;p8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071879" y="3508538"/>
                <a:ext cx="1629177" cy="210312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324" name="Google Shape;2324;p88"/>
              <p:cNvCxnSpPr/>
              <p:nvPr/>
            </p:nvCxnSpPr>
            <p:spPr>
              <a:xfrm flipH="1">
                <a:off x="9175300" y="2415925"/>
                <a:ext cx="274200" cy="2742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325" name="Google Shape;2325;p88"/>
            <p:cNvCxnSpPr/>
            <p:nvPr/>
          </p:nvCxnSpPr>
          <p:spPr>
            <a:xfrm flipH="1">
              <a:off x="7357397" y="3126400"/>
              <a:ext cx="2700" cy="11055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326" name="Google Shape;2326;p88"/>
          <p:cNvGrpSpPr/>
          <p:nvPr/>
        </p:nvGrpSpPr>
        <p:grpSpPr>
          <a:xfrm>
            <a:off x="1757507" y="2356561"/>
            <a:ext cx="2262951" cy="891856"/>
            <a:chOff x="1757507" y="2356561"/>
            <a:chExt cx="2262951" cy="891856"/>
          </a:xfrm>
        </p:grpSpPr>
        <p:grpSp>
          <p:nvGrpSpPr>
            <p:cNvPr id="2327" name="Google Shape;2327;p88"/>
            <p:cNvGrpSpPr/>
            <p:nvPr/>
          </p:nvGrpSpPr>
          <p:grpSpPr>
            <a:xfrm>
              <a:off x="1757507" y="2356561"/>
              <a:ext cx="1675358" cy="576666"/>
              <a:chOff x="1757507" y="2508961"/>
              <a:chExt cx="1675358" cy="576666"/>
            </a:xfrm>
          </p:grpSpPr>
          <p:grpSp>
            <p:nvGrpSpPr>
              <p:cNvPr id="2328" name="Google Shape;2328;p88"/>
              <p:cNvGrpSpPr/>
              <p:nvPr/>
            </p:nvGrpSpPr>
            <p:grpSpPr>
              <a:xfrm>
                <a:off x="2481888" y="2508961"/>
                <a:ext cx="950978" cy="576666"/>
                <a:chOff x="2666747" y="1649000"/>
                <a:chExt cx="684058" cy="457200"/>
              </a:xfrm>
            </p:grpSpPr>
            <p:pic>
              <p:nvPicPr>
                <p:cNvPr id="2329" name="Google Shape;2329;p88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90253" t="0"/>
                <a:stretch/>
              </p:blipFill>
              <p:spPr>
                <a:xfrm>
                  <a:off x="2666747" y="1649000"/>
                  <a:ext cx="318300" cy="457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330" name="Google Shape;2330;p88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985046" y="1786163"/>
                  <a:ext cx="365760" cy="1828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331" name="Google Shape;2331;p88"/>
              <p:cNvSpPr/>
              <p:nvPr/>
            </p:nvSpPr>
            <p:spPr>
              <a:xfrm>
                <a:off x="1757507" y="2580044"/>
                <a:ext cx="493800" cy="3858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98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332" name="Google Shape;2332;p8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545225" y="3065538"/>
              <a:ext cx="1475233" cy="1828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33" name="Google Shape;2333;p88"/>
          <p:cNvGrpSpPr/>
          <p:nvPr/>
        </p:nvGrpSpPr>
        <p:grpSpPr>
          <a:xfrm>
            <a:off x="2114507" y="4023837"/>
            <a:ext cx="1990714" cy="862493"/>
            <a:chOff x="2114507" y="4023837"/>
            <a:chExt cx="1990714" cy="862493"/>
          </a:xfrm>
        </p:grpSpPr>
        <p:grpSp>
          <p:nvGrpSpPr>
            <p:cNvPr id="2334" name="Google Shape;2334;p88"/>
            <p:cNvGrpSpPr/>
            <p:nvPr/>
          </p:nvGrpSpPr>
          <p:grpSpPr>
            <a:xfrm>
              <a:off x="2114507" y="4023837"/>
              <a:ext cx="1675358" cy="576072"/>
              <a:chOff x="2114507" y="4023837"/>
              <a:chExt cx="1675358" cy="576072"/>
            </a:xfrm>
          </p:grpSpPr>
          <p:sp>
            <p:nvSpPr>
              <p:cNvPr id="2335" name="Google Shape;2335;p88"/>
              <p:cNvSpPr/>
              <p:nvPr/>
            </p:nvSpPr>
            <p:spPr>
              <a:xfrm>
                <a:off x="2114507" y="4121182"/>
                <a:ext cx="493800" cy="3858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98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36" name="Google Shape;2336;p88"/>
              <p:cNvGrpSpPr/>
              <p:nvPr/>
            </p:nvGrpSpPr>
            <p:grpSpPr>
              <a:xfrm>
                <a:off x="2850945" y="4023837"/>
                <a:ext cx="938920" cy="576072"/>
                <a:chOff x="2850945" y="4023837"/>
                <a:chExt cx="938920" cy="576072"/>
              </a:xfrm>
            </p:grpSpPr>
            <p:pic>
              <p:nvPicPr>
                <p:cNvPr id="2337" name="Google Shape;2337;p88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3281386" y="4198765"/>
                  <a:ext cx="508479" cy="2306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338" name="Google Shape;2338;p88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2850945" y="4023837"/>
                  <a:ext cx="278435" cy="57607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2339" name="Google Shape;2339;p8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013400" y="4703450"/>
              <a:ext cx="1091820" cy="1828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0" name="Google Shape;2340;p88"/>
          <p:cNvGrpSpPr/>
          <p:nvPr/>
        </p:nvGrpSpPr>
        <p:grpSpPr>
          <a:xfrm>
            <a:off x="3663446" y="2300975"/>
            <a:ext cx="5140790" cy="686804"/>
            <a:chOff x="3663446" y="2300975"/>
            <a:chExt cx="5140790" cy="686804"/>
          </a:xfrm>
        </p:grpSpPr>
        <p:grpSp>
          <p:nvGrpSpPr>
            <p:cNvPr id="2341" name="Google Shape;2341;p88"/>
            <p:cNvGrpSpPr/>
            <p:nvPr/>
          </p:nvGrpSpPr>
          <p:grpSpPr>
            <a:xfrm>
              <a:off x="3663446" y="2301979"/>
              <a:ext cx="5140790" cy="685800"/>
              <a:chOff x="3663446" y="2454379"/>
              <a:chExt cx="5140790" cy="685800"/>
            </a:xfrm>
          </p:grpSpPr>
          <p:sp>
            <p:nvSpPr>
              <p:cNvPr id="2342" name="Google Shape;2342;p88"/>
              <p:cNvSpPr/>
              <p:nvPr/>
            </p:nvSpPr>
            <p:spPr>
              <a:xfrm>
                <a:off x="3663446" y="2580057"/>
                <a:ext cx="493800" cy="3858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98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343" name="Google Shape;2343;p88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6709877" y="2454379"/>
                <a:ext cx="2094359" cy="685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44" name="Google Shape;2344;p88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370927" y="2300975"/>
              <a:ext cx="2047164" cy="685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5" name="Google Shape;2345;p88"/>
          <p:cNvGrpSpPr/>
          <p:nvPr/>
        </p:nvGrpSpPr>
        <p:grpSpPr>
          <a:xfrm>
            <a:off x="3799025" y="964075"/>
            <a:ext cx="3255675" cy="1315775"/>
            <a:chOff x="3855625" y="777625"/>
            <a:chExt cx="3255675" cy="1315775"/>
          </a:xfrm>
        </p:grpSpPr>
        <p:grpSp>
          <p:nvGrpSpPr>
            <p:cNvPr id="2346" name="Google Shape;2346;p88"/>
            <p:cNvGrpSpPr/>
            <p:nvPr/>
          </p:nvGrpSpPr>
          <p:grpSpPr>
            <a:xfrm>
              <a:off x="3855625" y="777625"/>
              <a:ext cx="3255675" cy="1315775"/>
              <a:chOff x="3855625" y="1615825"/>
              <a:chExt cx="3255675" cy="1315775"/>
            </a:xfrm>
          </p:grpSpPr>
          <p:sp>
            <p:nvSpPr>
              <p:cNvPr id="2347" name="Google Shape;2347;p88"/>
              <p:cNvSpPr/>
              <p:nvPr/>
            </p:nvSpPr>
            <p:spPr>
              <a:xfrm>
                <a:off x="3855625" y="1615825"/>
                <a:ext cx="519300" cy="723000"/>
              </a:xfrm>
              <a:prstGeom prst="rect">
                <a:avLst/>
              </a:prstGeom>
              <a:noFill/>
              <a:ln cap="flat" cmpd="sng" w="9525">
                <a:solidFill>
                  <a:srgbClr val="3D85C6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348" name="Google Shape;2348;p88"/>
              <p:cNvCxnSpPr>
                <a:stCxn id="2347" idx="2"/>
                <a:endCxn id="2349" idx="1"/>
              </p:cNvCxnSpPr>
              <p:nvPr/>
            </p:nvCxnSpPr>
            <p:spPr>
              <a:xfrm>
                <a:off x="4115275" y="2338825"/>
                <a:ext cx="688200" cy="441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D85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349" name="Google Shape;2349;p88"/>
              <p:cNvSpPr txBox="1"/>
              <p:nvPr/>
            </p:nvSpPr>
            <p:spPr>
              <a:xfrm>
                <a:off x="4803400" y="2628600"/>
                <a:ext cx="2307900" cy="303000"/>
              </a:xfrm>
              <a:prstGeom prst="rect">
                <a:avLst/>
              </a:prstGeom>
              <a:noFill/>
              <a:ln cap="flat" cmpd="sng" w="9525">
                <a:solidFill>
                  <a:srgbClr val="3D85C6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1100"/>
                  <a:t>QEA:  Flux balance; </a:t>
                </a:r>
                <a:endParaRPr b="1" baseline="-25000" i="1" sz="1100"/>
              </a:p>
            </p:txBody>
          </p:sp>
        </p:grpSp>
        <p:pic>
          <p:nvPicPr>
            <p:cNvPr id="2350" name="Google Shape;2350;p8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6344018" y="1926897"/>
              <a:ext cx="581900" cy="969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51" name="Google Shape;2351;p88"/>
          <p:cNvGrpSpPr/>
          <p:nvPr/>
        </p:nvGrpSpPr>
        <p:grpSpPr>
          <a:xfrm>
            <a:off x="4240151" y="950175"/>
            <a:ext cx="3642453" cy="876738"/>
            <a:chOff x="4240151" y="950175"/>
            <a:chExt cx="3642453" cy="876738"/>
          </a:xfrm>
        </p:grpSpPr>
        <p:grpSp>
          <p:nvGrpSpPr>
            <p:cNvPr id="2352" name="Google Shape;2352;p88"/>
            <p:cNvGrpSpPr/>
            <p:nvPr/>
          </p:nvGrpSpPr>
          <p:grpSpPr>
            <a:xfrm>
              <a:off x="4860104" y="1523913"/>
              <a:ext cx="3022500" cy="303000"/>
              <a:chOff x="2350200" y="2388538"/>
              <a:chExt cx="3022500" cy="303000"/>
            </a:xfrm>
          </p:grpSpPr>
          <p:sp>
            <p:nvSpPr>
              <p:cNvPr id="2353" name="Google Shape;2353;p88"/>
              <p:cNvSpPr txBox="1"/>
              <p:nvPr/>
            </p:nvSpPr>
            <p:spPr>
              <a:xfrm>
                <a:off x="2350200" y="2388538"/>
                <a:ext cx="3022500" cy="303000"/>
              </a:xfrm>
              <a:prstGeom prst="rect">
                <a:avLst/>
              </a:prstGeom>
              <a:noFill/>
              <a:ln cap="flat" cmpd="sng" w="9525">
                <a:solidFill>
                  <a:srgbClr val="3D85C6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1100"/>
                  <a:t>QSSA:  Flux balance on X;</a:t>
                </a:r>
                <a:endParaRPr b="1" baseline="-25000" i="1" sz="1100"/>
              </a:p>
            </p:txBody>
          </p:sp>
          <p:pic>
            <p:nvPicPr>
              <p:cNvPr id="2354" name="Google Shape;2354;p88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4315480" y="2510625"/>
                <a:ext cx="896112" cy="1244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55" name="Google Shape;2355;p88"/>
            <p:cNvSpPr/>
            <p:nvPr/>
          </p:nvSpPr>
          <p:spPr>
            <a:xfrm>
              <a:off x="4240151" y="950175"/>
              <a:ext cx="530100" cy="711900"/>
            </a:xfrm>
            <a:prstGeom prst="rect">
              <a:avLst/>
            </a:prstGeom>
            <a:noFill/>
            <a:ln cap="flat" cmpd="sng" w="9525">
              <a:solidFill>
                <a:srgbClr val="3D85C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56" name="Google Shape;2356;p88"/>
            <p:cNvCxnSpPr>
              <a:stCxn id="2355" idx="2"/>
              <a:endCxn id="2353" idx="1"/>
            </p:cNvCxnSpPr>
            <p:nvPr/>
          </p:nvCxnSpPr>
          <p:spPr>
            <a:xfrm>
              <a:off x="4505201" y="1662075"/>
              <a:ext cx="354900" cy="13200"/>
            </a:xfrm>
            <a:prstGeom prst="straightConnector1">
              <a:avLst/>
            </a:prstGeom>
            <a:noFill/>
            <a:ln cap="flat" cmpd="sng" w="9525">
              <a:solidFill>
                <a:srgbClr val="3D85C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89"/>
          <p:cNvSpPr txBox="1"/>
          <p:nvPr>
            <p:ph type="title"/>
          </p:nvPr>
        </p:nvSpPr>
        <p:spPr>
          <a:xfrm>
            <a:off x="460575" y="3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Hill Kinetics</a:t>
            </a:r>
            <a:endParaRPr/>
          </a:p>
        </p:txBody>
      </p:sp>
      <p:sp>
        <p:nvSpPr>
          <p:cNvPr id="2362" name="Google Shape;2362;p89"/>
          <p:cNvSpPr txBox="1"/>
          <p:nvPr>
            <p:ph idx="1" type="body"/>
          </p:nvPr>
        </p:nvSpPr>
        <p:spPr>
          <a:xfrm>
            <a:off x="311700" y="959800"/>
            <a:ext cx="3431700" cy="429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1. Reaction mechanism</a:t>
            </a:r>
            <a:endParaRPr/>
          </a:p>
        </p:txBody>
      </p:sp>
      <p:sp>
        <p:nvSpPr>
          <p:cNvPr id="2363" name="Google Shape;2363;p89"/>
          <p:cNvSpPr txBox="1"/>
          <p:nvPr>
            <p:ph idx="1" type="body"/>
          </p:nvPr>
        </p:nvSpPr>
        <p:spPr>
          <a:xfrm>
            <a:off x="4264150" y="959675"/>
            <a:ext cx="4260300" cy="429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2. Equations</a:t>
            </a:r>
            <a:endParaRPr/>
          </a:p>
        </p:txBody>
      </p:sp>
      <p:cxnSp>
        <p:nvCxnSpPr>
          <p:cNvPr id="2364" name="Google Shape;2364;p89"/>
          <p:cNvCxnSpPr/>
          <p:nvPr/>
        </p:nvCxnSpPr>
        <p:spPr>
          <a:xfrm flipH="1" rot="8100248">
            <a:off x="2723354" y="1578060"/>
            <a:ext cx="2935271" cy="2935271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65" name="Google Shape;236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417099"/>
            <a:ext cx="3037020" cy="1431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6" name="Google Shape;2366;p89"/>
          <p:cNvGrpSpPr/>
          <p:nvPr/>
        </p:nvGrpSpPr>
        <p:grpSpPr>
          <a:xfrm>
            <a:off x="2689302" y="1921575"/>
            <a:ext cx="1089300" cy="310650"/>
            <a:chOff x="2689302" y="2073975"/>
            <a:chExt cx="1089300" cy="310650"/>
          </a:xfrm>
        </p:grpSpPr>
        <p:sp>
          <p:nvSpPr>
            <p:cNvPr id="2367" name="Google Shape;2367;p89"/>
            <p:cNvSpPr txBox="1"/>
            <p:nvPr/>
          </p:nvSpPr>
          <p:spPr>
            <a:xfrm>
              <a:off x="2925702" y="2073975"/>
              <a:ext cx="852900" cy="2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200"/>
                <a:t>Inhibited enzyme</a:t>
              </a:r>
              <a:endParaRPr b="1" i="1" sz="1200"/>
            </a:p>
          </p:txBody>
        </p:sp>
        <p:cxnSp>
          <p:nvCxnSpPr>
            <p:cNvPr id="2368" name="Google Shape;2368;p89"/>
            <p:cNvCxnSpPr>
              <a:stCxn id="2367" idx="1"/>
            </p:cNvCxnSpPr>
            <p:nvPr/>
          </p:nvCxnSpPr>
          <p:spPr>
            <a:xfrm flipH="1">
              <a:off x="2689302" y="2213325"/>
              <a:ext cx="236400" cy="1713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369" name="Google Shape;2369;p89"/>
          <p:cNvGrpSpPr/>
          <p:nvPr/>
        </p:nvGrpSpPr>
        <p:grpSpPr>
          <a:xfrm>
            <a:off x="884049" y="2610737"/>
            <a:ext cx="2287005" cy="2226816"/>
            <a:chOff x="884049" y="2610737"/>
            <a:chExt cx="2287005" cy="2226816"/>
          </a:xfrm>
        </p:grpSpPr>
        <p:grpSp>
          <p:nvGrpSpPr>
            <p:cNvPr id="2370" name="Google Shape;2370;p89"/>
            <p:cNvGrpSpPr/>
            <p:nvPr/>
          </p:nvGrpSpPr>
          <p:grpSpPr>
            <a:xfrm>
              <a:off x="884049" y="3038237"/>
              <a:ext cx="2287005" cy="1799316"/>
              <a:chOff x="156939" y="3007972"/>
              <a:chExt cx="2643325" cy="1082100"/>
            </a:xfrm>
          </p:grpSpPr>
          <p:sp>
            <p:nvSpPr>
              <p:cNvPr id="2371" name="Google Shape;2371;p89"/>
              <p:cNvSpPr txBox="1"/>
              <p:nvPr/>
            </p:nvSpPr>
            <p:spPr>
              <a:xfrm>
                <a:off x="156964" y="3007972"/>
                <a:ext cx="2643300" cy="1082100"/>
              </a:xfrm>
              <a:prstGeom prst="rect">
                <a:avLst/>
              </a:prstGeom>
              <a:noFill/>
              <a:ln cap="flat" cmpd="sng" w="19050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1300">
                  <a:solidFill>
                    <a:schemeClr val="dk2"/>
                  </a:solidFill>
                </a:endParaRPr>
              </a:p>
              <a:p>
                <a:pPr indent="-219709" lvl="0" marL="2286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300"/>
                  <a:buChar char="●"/>
                </a:pPr>
                <a:r>
                  <a:rPr i="1" lang="en" sz="1300">
                    <a:solidFill>
                      <a:schemeClr val="dk2"/>
                    </a:solidFill>
                  </a:rPr>
                  <a:t>“degree of cooperativity”</a:t>
                </a:r>
                <a:endParaRPr i="1" sz="1300"/>
              </a:p>
              <a:p>
                <a:pPr indent="-219709" lvl="0" marL="22860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300"/>
                  <a:buChar char="●"/>
                </a:pPr>
                <a:r>
                  <a:rPr lang="en" sz="1300"/>
                  <a:t>Lumping effect of (2) </a:t>
                </a:r>
                <a:br>
                  <a:rPr lang="en" sz="1300"/>
                </a:br>
                <a:r>
                  <a:rPr lang="en" sz="1300"/>
                  <a:t>→ rarely an integer</a:t>
                </a:r>
                <a:endParaRPr sz="1300"/>
              </a:p>
              <a:p>
                <a:pPr indent="-207010" lvl="1" marL="64008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  <a:buChar char="○"/>
                </a:pPr>
                <a:r>
                  <a:rPr lang="en" sz="1100"/>
                  <a:t>e.g., </a:t>
                </a:r>
                <a:r>
                  <a:rPr i="1" lang="en" sz="1100">
                    <a:solidFill>
                      <a:schemeClr val="dk2"/>
                    </a:solidFill>
                  </a:rPr>
                  <a:t>𝞶</a:t>
                </a:r>
                <a:r>
                  <a:rPr baseline="-25000" i="1" lang="en" sz="1100">
                    <a:solidFill>
                      <a:schemeClr val="dk2"/>
                    </a:solidFill>
                  </a:rPr>
                  <a:t>Hb</a:t>
                </a:r>
                <a:r>
                  <a:rPr i="1" lang="en" sz="1100">
                    <a:solidFill>
                      <a:schemeClr val="dk2"/>
                    </a:solidFill>
                  </a:rPr>
                  <a:t> ~ 2.3 - 2.6</a:t>
                </a:r>
                <a:endParaRPr sz="1100"/>
              </a:p>
            </p:txBody>
          </p:sp>
          <p:sp>
            <p:nvSpPr>
              <p:cNvPr id="2372" name="Google Shape;2372;p89"/>
              <p:cNvSpPr txBox="1"/>
              <p:nvPr/>
            </p:nvSpPr>
            <p:spPr>
              <a:xfrm>
                <a:off x="156939" y="3007972"/>
                <a:ext cx="2643300" cy="278700"/>
              </a:xfrm>
              <a:prstGeom prst="rect">
                <a:avLst/>
              </a:prstGeom>
              <a:noFill/>
              <a:ln cap="flat" cmpd="sng" w="952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solidFill>
                      <a:schemeClr val="dk2"/>
                    </a:solidFill>
                  </a:rPr>
                  <a:t>Hill Coefficient (𝞶):</a:t>
                </a:r>
                <a:endParaRPr b="1" sz="1500">
                  <a:solidFill>
                    <a:schemeClr val="dk2"/>
                  </a:solidFill>
                </a:endParaRPr>
              </a:p>
            </p:txBody>
          </p:sp>
        </p:grpSp>
        <p:cxnSp>
          <p:nvCxnSpPr>
            <p:cNvPr id="2373" name="Google Shape;2373;p89"/>
            <p:cNvCxnSpPr>
              <a:stCxn id="2372" idx="0"/>
            </p:cNvCxnSpPr>
            <p:nvPr/>
          </p:nvCxnSpPr>
          <p:spPr>
            <a:xfrm rot="10800000">
              <a:off x="1657040" y="2610737"/>
              <a:ext cx="370500" cy="4275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374" name="Google Shape;2374;p89"/>
          <p:cNvSpPr txBox="1"/>
          <p:nvPr>
            <p:ph idx="1" type="body"/>
          </p:nvPr>
        </p:nvSpPr>
        <p:spPr>
          <a:xfrm>
            <a:off x="4267200" y="1867702"/>
            <a:ext cx="4572000" cy="1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000000"/>
                </a:solidFill>
              </a:rPr>
              <a:t>Dynamic mass balances</a:t>
            </a:r>
            <a:endParaRPr b="1" i="1" sz="1200">
              <a:solidFill>
                <a:srgbClr val="000000"/>
              </a:solidFill>
            </a:endParaRPr>
          </a:p>
        </p:txBody>
      </p:sp>
      <p:sp>
        <p:nvSpPr>
          <p:cNvPr id="2375" name="Google Shape;2375;p89"/>
          <p:cNvSpPr txBox="1"/>
          <p:nvPr>
            <p:ph idx="1" type="body"/>
          </p:nvPr>
        </p:nvSpPr>
        <p:spPr>
          <a:xfrm>
            <a:off x="4267200" y="3942650"/>
            <a:ext cx="3830100" cy="2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000000"/>
                </a:solidFill>
              </a:rPr>
              <a:t>Mass conservation</a:t>
            </a:r>
            <a:endParaRPr b="1" i="1" sz="1200">
              <a:solidFill>
                <a:srgbClr val="980000"/>
              </a:solidFill>
            </a:endParaRPr>
          </a:p>
        </p:txBody>
      </p:sp>
      <p:grpSp>
        <p:nvGrpSpPr>
          <p:cNvPr id="2376" name="Google Shape;2376;p89"/>
          <p:cNvGrpSpPr/>
          <p:nvPr/>
        </p:nvGrpSpPr>
        <p:grpSpPr>
          <a:xfrm>
            <a:off x="4933215" y="2146524"/>
            <a:ext cx="3563697" cy="1576724"/>
            <a:chOff x="5161815" y="1613124"/>
            <a:chExt cx="3563697" cy="1576724"/>
          </a:xfrm>
        </p:grpSpPr>
        <p:pic>
          <p:nvPicPr>
            <p:cNvPr id="2377" name="Google Shape;2377;p89"/>
            <p:cNvPicPr preferRelativeResize="0"/>
            <p:nvPr/>
          </p:nvPicPr>
          <p:blipFill rotWithShape="1">
            <a:blip r:embed="rId4">
              <a:alphaModFix/>
            </a:blip>
            <a:srcRect b="60119" l="0" r="0" t="0"/>
            <a:stretch/>
          </p:blipFill>
          <p:spPr>
            <a:xfrm>
              <a:off x="5161815" y="1613124"/>
              <a:ext cx="1898150" cy="102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8" name="Google Shape;2378;p89"/>
            <p:cNvPicPr preferRelativeResize="0"/>
            <p:nvPr/>
          </p:nvPicPr>
          <p:blipFill rotWithShape="1">
            <a:blip r:embed="rId4">
              <a:alphaModFix/>
            </a:blip>
            <a:srcRect b="0" l="0" r="0" t="40152"/>
            <a:stretch/>
          </p:blipFill>
          <p:spPr>
            <a:xfrm>
              <a:off x="6827362" y="1657574"/>
              <a:ext cx="1898150" cy="1532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9" name="Google Shape;2379;p89"/>
          <p:cNvSpPr/>
          <p:nvPr/>
        </p:nvSpPr>
        <p:spPr>
          <a:xfrm>
            <a:off x="5747619" y="4299652"/>
            <a:ext cx="1499100" cy="1548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89"/>
          <p:cNvSpPr txBox="1"/>
          <p:nvPr>
            <p:ph idx="1" type="body"/>
          </p:nvPr>
        </p:nvSpPr>
        <p:spPr>
          <a:xfrm>
            <a:off x="4267200" y="1301750"/>
            <a:ext cx="4572000" cy="2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000000"/>
                </a:solidFill>
              </a:rPr>
              <a:t>Rate laws</a:t>
            </a:r>
            <a:endParaRPr i="1" sz="1200">
              <a:solidFill>
                <a:srgbClr val="000000"/>
              </a:solidFill>
            </a:endParaRPr>
          </a:p>
        </p:txBody>
      </p:sp>
      <p:grpSp>
        <p:nvGrpSpPr>
          <p:cNvPr id="2381" name="Google Shape;2381;p89"/>
          <p:cNvGrpSpPr/>
          <p:nvPr/>
        </p:nvGrpSpPr>
        <p:grpSpPr>
          <a:xfrm>
            <a:off x="2745900" y="1547698"/>
            <a:ext cx="5949175" cy="2265986"/>
            <a:chOff x="2594787" y="1014354"/>
            <a:chExt cx="6326890" cy="2265986"/>
          </a:xfrm>
        </p:grpSpPr>
        <p:grpSp>
          <p:nvGrpSpPr>
            <p:cNvPr id="2382" name="Google Shape;2382;p89"/>
            <p:cNvGrpSpPr/>
            <p:nvPr/>
          </p:nvGrpSpPr>
          <p:grpSpPr>
            <a:xfrm>
              <a:off x="2594787" y="1594940"/>
              <a:ext cx="6326890" cy="1685400"/>
              <a:chOff x="2594787" y="1594940"/>
              <a:chExt cx="6326890" cy="1685400"/>
            </a:xfrm>
          </p:grpSpPr>
          <p:sp>
            <p:nvSpPr>
              <p:cNvPr id="2383" name="Google Shape;2383;p89"/>
              <p:cNvSpPr/>
              <p:nvPr/>
            </p:nvSpPr>
            <p:spPr>
              <a:xfrm>
                <a:off x="6488678" y="1594940"/>
                <a:ext cx="2433000" cy="1685400"/>
              </a:xfrm>
              <a:prstGeom prst="rect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384" name="Google Shape;2384;p89"/>
              <p:cNvCxnSpPr/>
              <p:nvPr/>
            </p:nvCxnSpPr>
            <p:spPr>
              <a:xfrm>
                <a:off x="2594787" y="1928506"/>
                <a:ext cx="3835500" cy="1225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2385" name="Google Shape;2385;p89"/>
            <p:cNvGrpSpPr/>
            <p:nvPr/>
          </p:nvGrpSpPr>
          <p:grpSpPr>
            <a:xfrm>
              <a:off x="3400140" y="1014354"/>
              <a:ext cx="2755002" cy="1619755"/>
              <a:chOff x="2729946" y="979403"/>
              <a:chExt cx="2577900" cy="1651800"/>
            </a:xfrm>
          </p:grpSpPr>
          <p:sp>
            <p:nvSpPr>
              <p:cNvPr id="2386" name="Google Shape;2386;p89"/>
              <p:cNvSpPr/>
              <p:nvPr/>
            </p:nvSpPr>
            <p:spPr>
              <a:xfrm>
                <a:off x="4041846" y="1572803"/>
                <a:ext cx="1266000" cy="1058400"/>
              </a:xfrm>
              <a:prstGeom prst="rect">
                <a:avLst/>
              </a:prstGeom>
              <a:noFill/>
              <a:ln cap="flat" cmpd="sng" w="19050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387" name="Google Shape;2387;p89"/>
              <p:cNvCxnSpPr>
                <a:endCxn id="2386" idx="1"/>
              </p:cNvCxnSpPr>
              <p:nvPr/>
            </p:nvCxnSpPr>
            <p:spPr>
              <a:xfrm>
                <a:off x="2729946" y="979403"/>
                <a:ext cx="1311900" cy="1122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8761D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2388" name="Google Shape;2388;p89"/>
          <p:cNvGrpSpPr/>
          <p:nvPr/>
        </p:nvGrpSpPr>
        <p:grpSpPr>
          <a:xfrm>
            <a:off x="4724093" y="1522660"/>
            <a:ext cx="3983842" cy="361800"/>
            <a:chOff x="4724093" y="1522660"/>
            <a:chExt cx="3983842" cy="361800"/>
          </a:xfrm>
        </p:grpSpPr>
        <p:pic>
          <p:nvPicPr>
            <p:cNvPr id="2389" name="Google Shape;2389;p89"/>
            <p:cNvPicPr preferRelativeResize="0"/>
            <p:nvPr/>
          </p:nvPicPr>
          <p:blipFill rotWithShape="1">
            <a:blip r:embed="rId5">
              <a:alphaModFix/>
            </a:blip>
            <a:srcRect b="31051" l="0" r="0" t="30012"/>
            <a:stretch/>
          </p:blipFill>
          <p:spPr>
            <a:xfrm>
              <a:off x="6171000" y="1522660"/>
              <a:ext cx="1088125" cy="36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0" name="Google Shape;2390;p89"/>
            <p:cNvPicPr preferRelativeResize="0"/>
            <p:nvPr/>
          </p:nvPicPr>
          <p:blipFill rotWithShape="1">
            <a:blip r:embed="rId5">
              <a:alphaModFix/>
            </a:blip>
            <a:srcRect b="70449" l="0" r="0" t="0"/>
            <a:stretch/>
          </p:blipFill>
          <p:spPr>
            <a:xfrm>
              <a:off x="4724093" y="1570019"/>
              <a:ext cx="1088125" cy="27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1" name="Google Shape;2391;p89"/>
            <p:cNvPicPr preferRelativeResize="0"/>
            <p:nvPr/>
          </p:nvPicPr>
          <p:blipFill rotWithShape="1">
            <a:blip r:embed="rId5">
              <a:alphaModFix/>
            </a:blip>
            <a:srcRect b="0" l="0" r="0" t="70449"/>
            <a:stretch/>
          </p:blipFill>
          <p:spPr>
            <a:xfrm>
              <a:off x="7619810" y="1543292"/>
              <a:ext cx="1088125" cy="274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92" name="Google Shape;2392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7900" y="4301650"/>
            <a:ext cx="1497775" cy="7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7" name="Google Shape;239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175" y="1229892"/>
            <a:ext cx="4177400" cy="38790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8" name="Google Shape;2398;p90"/>
          <p:cNvGrpSpPr/>
          <p:nvPr/>
        </p:nvGrpSpPr>
        <p:grpSpPr>
          <a:xfrm>
            <a:off x="6422025" y="2051725"/>
            <a:ext cx="2116350" cy="1499775"/>
            <a:chOff x="6422025" y="2051725"/>
            <a:chExt cx="2116350" cy="1499775"/>
          </a:xfrm>
        </p:grpSpPr>
        <p:sp>
          <p:nvSpPr>
            <p:cNvPr id="2399" name="Google Shape;2399;p90"/>
            <p:cNvSpPr/>
            <p:nvPr/>
          </p:nvSpPr>
          <p:spPr>
            <a:xfrm>
              <a:off x="6725775" y="2387500"/>
              <a:ext cx="1812600" cy="11640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00" name="Google Shape;2400;p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66640" y="2646052"/>
              <a:ext cx="1331046" cy="21725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01" name="Google Shape;2401;p90"/>
            <p:cNvCxnSpPr>
              <a:stCxn id="2402" idx="1"/>
            </p:cNvCxnSpPr>
            <p:nvPr/>
          </p:nvCxnSpPr>
          <p:spPr>
            <a:xfrm rot="10800000">
              <a:off x="6422025" y="2170975"/>
              <a:ext cx="696900" cy="42600"/>
            </a:xfrm>
            <a:prstGeom prst="straightConnector1">
              <a:avLst/>
            </a:prstGeom>
            <a:noFill/>
            <a:ln cap="flat" cmpd="sng" w="9525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02" name="Google Shape;2402;p90"/>
            <p:cNvSpPr txBox="1"/>
            <p:nvPr/>
          </p:nvSpPr>
          <p:spPr>
            <a:xfrm>
              <a:off x="7118925" y="2051725"/>
              <a:ext cx="1100700" cy="32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980000"/>
                  </a:solidFill>
                </a:rPr>
                <a:t>activation</a:t>
              </a:r>
              <a:endParaRPr b="1" i="1">
                <a:solidFill>
                  <a:srgbClr val="980000"/>
                </a:solidFill>
              </a:endParaRPr>
            </a:p>
          </p:txBody>
        </p:sp>
        <p:pic>
          <p:nvPicPr>
            <p:cNvPr id="2403" name="Google Shape;2403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44846" y="2422102"/>
              <a:ext cx="1174635" cy="1731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04" name="Google Shape;2404;p90"/>
          <p:cNvSpPr txBox="1"/>
          <p:nvPr>
            <p:ph type="title"/>
          </p:nvPr>
        </p:nvSpPr>
        <p:spPr>
          <a:xfrm>
            <a:off x="460575" y="3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Hill Kinetics</a:t>
            </a:r>
            <a:endParaRPr/>
          </a:p>
        </p:txBody>
      </p:sp>
      <p:sp>
        <p:nvSpPr>
          <p:cNvPr id="2405" name="Google Shape;2405;p90"/>
          <p:cNvSpPr txBox="1"/>
          <p:nvPr>
            <p:ph idx="1" type="body"/>
          </p:nvPr>
        </p:nvSpPr>
        <p:spPr>
          <a:xfrm>
            <a:off x="233875" y="959800"/>
            <a:ext cx="3441600" cy="429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3. Simplifying assumption</a:t>
            </a:r>
            <a:endParaRPr/>
          </a:p>
        </p:txBody>
      </p:sp>
      <p:sp>
        <p:nvSpPr>
          <p:cNvPr id="2406" name="Google Shape;2406;p90"/>
          <p:cNvSpPr txBox="1"/>
          <p:nvPr>
            <p:ph idx="1" type="body"/>
          </p:nvPr>
        </p:nvSpPr>
        <p:spPr>
          <a:xfrm>
            <a:off x="4191000" y="959675"/>
            <a:ext cx="1997400" cy="429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10312" lvl="0" marL="210312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4. Reaction rate</a:t>
            </a:r>
            <a:endParaRPr/>
          </a:p>
        </p:txBody>
      </p:sp>
      <p:grpSp>
        <p:nvGrpSpPr>
          <p:cNvPr id="2407" name="Google Shape;2407;p90"/>
          <p:cNvGrpSpPr/>
          <p:nvPr/>
        </p:nvGrpSpPr>
        <p:grpSpPr>
          <a:xfrm>
            <a:off x="215050" y="1886263"/>
            <a:ext cx="2801574" cy="641700"/>
            <a:chOff x="215050" y="1886263"/>
            <a:chExt cx="2801574" cy="641700"/>
          </a:xfrm>
        </p:grpSpPr>
        <p:pic>
          <p:nvPicPr>
            <p:cNvPr id="2408" name="Google Shape;2408;p90"/>
            <p:cNvPicPr preferRelativeResize="0"/>
            <p:nvPr/>
          </p:nvPicPr>
          <p:blipFill rotWithShape="1">
            <a:blip r:embed="rId6">
              <a:alphaModFix/>
            </a:blip>
            <a:srcRect b="0" l="0" r="19794" t="38095"/>
            <a:stretch/>
          </p:blipFill>
          <p:spPr>
            <a:xfrm>
              <a:off x="1152150" y="1887075"/>
              <a:ext cx="1864474" cy="640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9" name="Google Shape;2409;p90"/>
            <p:cNvSpPr txBox="1"/>
            <p:nvPr/>
          </p:nvSpPr>
          <p:spPr>
            <a:xfrm>
              <a:off x="215050" y="1886263"/>
              <a:ext cx="959100" cy="6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2"/>
                  </a:solidFill>
                </a:rPr>
                <a:t>QEA </a:t>
              </a:r>
              <a:endParaRPr sz="1800"/>
            </a:p>
          </p:txBody>
        </p:sp>
      </p:grpSp>
      <p:grpSp>
        <p:nvGrpSpPr>
          <p:cNvPr id="2410" name="Google Shape;2410;p90"/>
          <p:cNvGrpSpPr/>
          <p:nvPr/>
        </p:nvGrpSpPr>
        <p:grpSpPr>
          <a:xfrm>
            <a:off x="240111" y="2522486"/>
            <a:ext cx="1559707" cy="649386"/>
            <a:chOff x="240111" y="2522486"/>
            <a:chExt cx="1559707" cy="649386"/>
          </a:xfrm>
        </p:grpSpPr>
        <p:sp>
          <p:nvSpPr>
            <p:cNvPr id="2411" name="Google Shape;2411;p90"/>
            <p:cNvSpPr/>
            <p:nvPr/>
          </p:nvSpPr>
          <p:spPr>
            <a:xfrm>
              <a:off x="240111" y="2715779"/>
              <a:ext cx="234600" cy="240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12" name="Google Shape;2412;p90"/>
            <p:cNvPicPr preferRelativeResize="0"/>
            <p:nvPr/>
          </p:nvPicPr>
          <p:blipFill rotWithShape="1">
            <a:blip r:embed="rId7">
              <a:alphaModFix/>
            </a:blip>
            <a:srcRect b="0" l="0" r="48474" t="0"/>
            <a:stretch/>
          </p:blipFill>
          <p:spPr>
            <a:xfrm>
              <a:off x="620375" y="2522486"/>
              <a:ext cx="1179443" cy="64938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413" name="Google Shape;2413;p90"/>
          <p:cNvCxnSpPr/>
          <p:nvPr/>
        </p:nvCxnSpPr>
        <p:spPr>
          <a:xfrm>
            <a:off x="708161" y="2951495"/>
            <a:ext cx="351300" cy="6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14" name="Google Shape;2414;p90"/>
          <p:cNvPicPr preferRelativeResize="0"/>
          <p:nvPr/>
        </p:nvPicPr>
        <p:blipFill rotWithShape="1">
          <a:blip r:embed="rId8">
            <a:alphaModFix/>
          </a:blip>
          <a:srcRect b="0" l="42674" r="-4647" t="0"/>
          <a:stretch/>
        </p:blipFill>
        <p:spPr>
          <a:xfrm>
            <a:off x="475579" y="3773546"/>
            <a:ext cx="1267020" cy="270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5" name="Google Shape;2415;p90"/>
          <p:cNvGrpSpPr/>
          <p:nvPr/>
        </p:nvGrpSpPr>
        <p:grpSpPr>
          <a:xfrm>
            <a:off x="1855690" y="2514538"/>
            <a:ext cx="2220380" cy="914702"/>
            <a:chOff x="1855690" y="2514538"/>
            <a:chExt cx="2220380" cy="914702"/>
          </a:xfrm>
        </p:grpSpPr>
        <p:grpSp>
          <p:nvGrpSpPr>
            <p:cNvPr id="2416" name="Google Shape;2416;p90"/>
            <p:cNvGrpSpPr/>
            <p:nvPr/>
          </p:nvGrpSpPr>
          <p:grpSpPr>
            <a:xfrm>
              <a:off x="1855690" y="2514538"/>
              <a:ext cx="2220380" cy="914702"/>
              <a:chOff x="1855690" y="2514538"/>
              <a:chExt cx="2220380" cy="914702"/>
            </a:xfrm>
          </p:grpSpPr>
          <p:pic>
            <p:nvPicPr>
              <p:cNvPr id="2417" name="Google Shape;2417;p9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953089" y="2972040"/>
                <a:ext cx="1122981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18" name="Google Shape;2418;p90"/>
              <p:cNvPicPr preferRelativeResize="0"/>
              <p:nvPr/>
            </p:nvPicPr>
            <p:blipFill rotWithShape="1">
              <a:blip r:embed="rId7">
                <a:alphaModFix/>
              </a:blip>
              <a:srcRect b="0" l="54497" r="0" t="0"/>
              <a:stretch/>
            </p:blipFill>
            <p:spPr>
              <a:xfrm>
                <a:off x="1855690" y="2514538"/>
                <a:ext cx="1041541" cy="6493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419" name="Google Shape;2419;p90"/>
            <p:cNvCxnSpPr>
              <a:stCxn id="2417" idx="1"/>
            </p:cNvCxnSpPr>
            <p:nvPr/>
          </p:nvCxnSpPr>
          <p:spPr>
            <a:xfrm rot="10800000">
              <a:off x="2647089" y="3066240"/>
              <a:ext cx="306000" cy="1344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420" name="Google Shape;2420;p90"/>
          <p:cNvGrpSpPr/>
          <p:nvPr/>
        </p:nvGrpSpPr>
        <p:grpSpPr>
          <a:xfrm>
            <a:off x="1714047" y="3608412"/>
            <a:ext cx="1648136" cy="437945"/>
            <a:chOff x="2052425" y="3652292"/>
            <a:chExt cx="1947460" cy="519015"/>
          </a:xfrm>
        </p:grpSpPr>
        <p:sp>
          <p:nvSpPr>
            <p:cNvPr id="2421" name="Google Shape;2421;p90"/>
            <p:cNvSpPr/>
            <p:nvPr/>
          </p:nvSpPr>
          <p:spPr>
            <a:xfrm>
              <a:off x="2052425" y="3817406"/>
              <a:ext cx="310800" cy="1830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22" name="Google Shape;2422;p9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502760" y="3652292"/>
              <a:ext cx="1497125" cy="5190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23" name="Google Shape;2423;p90"/>
          <p:cNvGrpSpPr/>
          <p:nvPr/>
        </p:nvGrpSpPr>
        <p:grpSpPr>
          <a:xfrm>
            <a:off x="-149123" y="2961705"/>
            <a:ext cx="1352033" cy="820090"/>
            <a:chOff x="-149124" y="2962080"/>
            <a:chExt cx="1597581" cy="971901"/>
          </a:xfrm>
        </p:grpSpPr>
        <p:pic>
          <p:nvPicPr>
            <p:cNvPr id="2424" name="Google Shape;2424;p90"/>
            <p:cNvPicPr preferRelativeResize="0"/>
            <p:nvPr/>
          </p:nvPicPr>
          <p:blipFill rotWithShape="1">
            <a:blip r:embed="rId8">
              <a:alphaModFix/>
            </a:blip>
            <a:srcRect b="0" l="0" r="55042" t="0"/>
            <a:stretch/>
          </p:blipFill>
          <p:spPr>
            <a:xfrm>
              <a:off x="362357" y="3613956"/>
              <a:ext cx="1086100" cy="32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5" name="Google Shape;2425;p90"/>
            <p:cNvSpPr txBox="1"/>
            <p:nvPr/>
          </p:nvSpPr>
          <p:spPr>
            <a:xfrm rot="-1801297">
              <a:off x="-132709" y="3217056"/>
              <a:ext cx="1117070" cy="3654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980000"/>
                  </a:solidFill>
                </a:rPr>
                <a:t>Mass Conservation</a:t>
              </a:r>
              <a:endParaRPr b="1" sz="900">
                <a:solidFill>
                  <a:srgbClr val="980000"/>
                </a:solidFill>
              </a:endParaRPr>
            </a:p>
          </p:txBody>
        </p:sp>
      </p:grpSp>
      <p:cxnSp>
        <p:nvCxnSpPr>
          <p:cNvPr id="2426" name="Google Shape;2426;p90"/>
          <p:cNvCxnSpPr/>
          <p:nvPr/>
        </p:nvCxnSpPr>
        <p:spPr>
          <a:xfrm flipH="1" rot="8100248">
            <a:off x="2723354" y="1654260"/>
            <a:ext cx="2935271" cy="2935271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27" name="Google Shape;2427;p90"/>
          <p:cNvGrpSpPr/>
          <p:nvPr/>
        </p:nvGrpSpPr>
        <p:grpSpPr>
          <a:xfrm>
            <a:off x="65763" y="4207869"/>
            <a:ext cx="1404213" cy="403342"/>
            <a:chOff x="396605" y="4350587"/>
            <a:chExt cx="1742632" cy="502920"/>
          </a:xfrm>
        </p:grpSpPr>
        <p:sp>
          <p:nvSpPr>
            <p:cNvPr id="2428" name="Google Shape;2428;p90"/>
            <p:cNvSpPr/>
            <p:nvPr/>
          </p:nvSpPr>
          <p:spPr>
            <a:xfrm>
              <a:off x="396605" y="4481881"/>
              <a:ext cx="234600" cy="240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29" name="Google Shape;2429;p9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41119" y="4350587"/>
              <a:ext cx="1398118" cy="50292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430" name="Google Shape;2430;p90"/>
          <p:cNvCxnSpPr>
            <a:endCxn id="2429" idx="3"/>
          </p:cNvCxnSpPr>
          <p:nvPr/>
        </p:nvCxnSpPr>
        <p:spPr>
          <a:xfrm flipH="1">
            <a:off x="1469975" y="3878540"/>
            <a:ext cx="654300" cy="5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431" name="Google Shape;2431;p90"/>
          <p:cNvGrpSpPr/>
          <p:nvPr/>
        </p:nvGrpSpPr>
        <p:grpSpPr>
          <a:xfrm>
            <a:off x="6440975" y="3854225"/>
            <a:ext cx="1410000" cy="705126"/>
            <a:chOff x="6706325" y="3854225"/>
            <a:chExt cx="1410000" cy="705126"/>
          </a:xfrm>
        </p:grpSpPr>
        <p:cxnSp>
          <p:nvCxnSpPr>
            <p:cNvPr id="2432" name="Google Shape;2432;p90"/>
            <p:cNvCxnSpPr>
              <a:stCxn id="2433" idx="1"/>
            </p:cNvCxnSpPr>
            <p:nvPr/>
          </p:nvCxnSpPr>
          <p:spPr>
            <a:xfrm flipH="1">
              <a:off x="6706325" y="4069025"/>
              <a:ext cx="383700" cy="408600"/>
            </a:xfrm>
            <a:prstGeom prst="straightConnector1">
              <a:avLst/>
            </a:prstGeom>
            <a:noFill/>
            <a:ln cap="flat" cmpd="sng" w="9525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434" name="Google Shape;2434;p90"/>
            <p:cNvGrpSpPr/>
            <p:nvPr/>
          </p:nvGrpSpPr>
          <p:grpSpPr>
            <a:xfrm>
              <a:off x="7090025" y="3854225"/>
              <a:ext cx="1026300" cy="705126"/>
              <a:chOff x="7090025" y="3854225"/>
              <a:chExt cx="1026300" cy="705126"/>
            </a:xfrm>
          </p:grpSpPr>
          <p:sp>
            <p:nvSpPr>
              <p:cNvPr id="2433" name="Google Shape;2433;p90"/>
              <p:cNvSpPr txBox="1"/>
              <p:nvPr/>
            </p:nvSpPr>
            <p:spPr>
              <a:xfrm>
                <a:off x="7090025" y="3854225"/>
                <a:ext cx="10263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b="1" i="1" lang="en">
                    <a:solidFill>
                      <a:srgbClr val="980000"/>
                    </a:solidFill>
                  </a:rPr>
                  <a:t>inhibition</a:t>
                </a:r>
                <a:endParaRPr b="1" i="1">
                  <a:solidFill>
                    <a:srgbClr val="980000"/>
                  </a:solidFill>
                </a:endParaRPr>
              </a:p>
            </p:txBody>
          </p:sp>
          <p:pic>
            <p:nvPicPr>
              <p:cNvPr id="2435" name="Google Shape;2435;p9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7090036" y="4129751"/>
                <a:ext cx="1026277" cy="429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436" name="Google Shape;2436;p9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79436" y="2972877"/>
            <a:ext cx="1705456" cy="3236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7" name="Google Shape;2437;p90"/>
          <p:cNvGrpSpPr/>
          <p:nvPr/>
        </p:nvGrpSpPr>
        <p:grpSpPr>
          <a:xfrm>
            <a:off x="4134224" y="2136239"/>
            <a:ext cx="3853282" cy="1415272"/>
            <a:chOff x="4134224" y="2136239"/>
            <a:chExt cx="3853282" cy="1415272"/>
          </a:xfrm>
        </p:grpSpPr>
        <p:grpSp>
          <p:nvGrpSpPr>
            <p:cNvPr id="2438" name="Google Shape;2438;p90"/>
            <p:cNvGrpSpPr/>
            <p:nvPr/>
          </p:nvGrpSpPr>
          <p:grpSpPr>
            <a:xfrm>
              <a:off x="4134224" y="2136239"/>
              <a:ext cx="1051933" cy="594916"/>
              <a:chOff x="4163525" y="1680852"/>
              <a:chExt cx="1122900" cy="729600"/>
            </a:xfrm>
          </p:grpSpPr>
          <p:sp>
            <p:nvSpPr>
              <p:cNvPr id="2439" name="Google Shape;2439;p90"/>
              <p:cNvSpPr txBox="1"/>
              <p:nvPr/>
            </p:nvSpPr>
            <p:spPr>
              <a:xfrm rot="-1837">
                <a:off x="4163525" y="2044752"/>
                <a:ext cx="1122900" cy="36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solidFill>
                      <a:srgbClr val="980000"/>
                    </a:solidFill>
                  </a:rPr>
                  <a:t>Acceleration factor (𝜶)</a:t>
                </a:r>
                <a:endParaRPr b="1" sz="1100">
                  <a:solidFill>
                    <a:srgbClr val="980000"/>
                  </a:solidFill>
                </a:endParaRPr>
              </a:p>
            </p:txBody>
          </p:sp>
          <p:cxnSp>
            <p:nvCxnSpPr>
              <p:cNvPr id="2440" name="Google Shape;2440;p90"/>
              <p:cNvCxnSpPr>
                <a:stCxn id="2439" idx="0"/>
              </p:cNvCxnSpPr>
              <p:nvPr/>
            </p:nvCxnSpPr>
            <p:spPr>
              <a:xfrm rot="10800000">
                <a:off x="4630775" y="1680852"/>
                <a:ext cx="94200" cy="36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98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pic>
          <p:nvPicPr>
            <p:cNvPr id="2441" name="Google Shape;2441;p9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276820" y="3350964"/>
              <a:ext cx="710687" cy="2005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42" name="Google Shape;2442;p9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84675" y="1353659"/>
            <a:ext cx="3200400" cy="4864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3" name="Google Shape;2443;p90"/>
          <p:cNvGrpSpPr/>
          <p:nvPr/>
        </p:nvGrpSpPr>
        <p:grpSpPr>
          <a:xfrm>
            <a:off x="3016624" y="1501001"/>
            <a:ext cx="1001656" cy="706112"/>
            <a:chOff x="3016624" y="1501001"/>
            <a:chExt cx="1001656" cy="706112"/>
          </a:xfrm>
        </p:grpSpPr>
        <p:grpSp>
          <p:nvGrpSpPr>
            <p:cNvPr id="2444" name="Google Shape;2444;p90"/>
            <p:cNvGrpSpPr/>
            <p:nvPr/>
          </p:nvGrpSpPr>
          <p:grpSpPr>
            <a:xfrm>
              <a:off x="3016624" y="1501001"/>
              <a:ext cx="1001656" cy="706112"/>
              <a:chOff x="3016624" y="1501001"/>
              <a:chExt cx="1001656" cy="706112"/>
            </a:xfrm>
          </p:grpSpPr>
          <p:pic>
            <p:nvPicPr>
              <p:cNvPr id="2445" name="Google Shape;2445;p90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3652521" y="1501001"/>
                <a:ext cx="365760" cy="18288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446" name="Google Shape;2446;p90"/>
              <p:cNvCxnSpPr>
                <a:stCxn id="2408" idx="3"/>
                <a:endCxn id="2445" idx="2"/>
              </p:cNvCxnSpPr>
              <p:nvPr/>
            </p:nvCxnSpPr>
            <p:spPr>
              <a:xfrm flipH="1" rot="10800000">
                <a:off x="3016624" y="1683913"/>
                <a:ext cx="818700" cy="523200"/>
              </a:xfrm>
              <a:prstGeom prst="bentConnector2">
                <a:avLst/>
              </a:prstGeom>
              <a:noFill/>
              <a:ln cap="flat" cmpd="sng" w="28575">
                <a:solidFill>
                  <a:srgbClr val="98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</p:grpSp>
        <p:pic>
          <p:nvPicPr>
            <p:cNvPr id="2447" name="Google Shape;2447;p9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3097791" y="1893839"/>
              <a:ext cx="685800" cy="2346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48" name="Google Shape;2448;p90"/>
          <p:cNvGrpSpPr/>
          <p:nvPr/>
        </p:nvGrpSpPr>
        <p:grpSpPr>
          <a:xfrm>
            <a:off x="1761675" y="4304950"/>
            <a:ext cx="2295000" cy="594300"/>
            <a:chOff x="1380775" y="4475100"/>
            <a:chExt cx="2295000" cy="594300"/>
          </a:xfrm>
        </p:grpSpPr>
        <p:sp>
          <p:nvSpPr>
            <p:cNvPr id="2449" name="Google Shape;2449;p90"/>
            <p:cNvSpPr/>
            <p:nvPr/>
          </p:nvSpPr>
          <p:spPr>
            <a:xfrm>
              <a:off x="1380775" y="4475100"/>
              <a:ext cx="2295000" cy="592500"/>
            </a:xfrm>
            <a:prstGeom prst="rect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/>
            </a:p>
          </p:txBody>
        </p:sp>
        <p:sp>
          <p:nvSpPr>
            <p:cNvPr id="2450" name="Google Shape;2450;p90"/>
            <p:cNvSpPr txBox="1"/>
            <p:nvPr/>
          </p:nvSpPr>
          <p:spPr>
            <a:xfrm>
              <a:off x="1380775" y="4475100"/>
              <a:ext cx="1001700" cy="59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2"/>
                  </a:solidFill>
                </a:rPr>
                <a:t>Hill</a:t>
              </a:r>
              <a:br>
                <a:rPr b="1" lang="en" sz="1500">
                  <a:solidFill>
                    <a:schemeClr val="dk2"/>
                  </a:solidFill>
                </a:rPr>
              </a:br>
              <a:r>
                <a:rPr b="1" lang="en" sz="1500">
                  <a:solidFill>
                    <a:schemeClr val="dk2"/>
                  </a:solidFill>
                </a:rPr>
                <a:t>Equation</a:t>
              </a:r>
              <a:endParaRPr b="1" sz="1700">
                <a:solidFill>
                  <a:schemeClr val="dk2"/>
                </a:solidFill>
              </a:endParaRPr>
            </a:p>
          </p:txBody>
        </p:sp>
        <p:pic>
          <p:nvPicPr>
            <p:cNvPr id="2451" name="Google Shape;2451;p9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332374" y="4506170"/>
              <a:ext cx="1267025" cy="5303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2" name="Google Shape;2452;p90"/>
          <p:cNvSpPr/>
          <p:nvPr/>
        </p:nvSpPr>
        <p:spPr>
          <a:xfrm rot="1874659">
            <a:off x="1521265" y="4444640"/>
            <a:ext cx="189131" cy="19262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" name="Google Shape;245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275" y="4091085"/>
            <a:ext cx="2949401" cy="690441"/>
          </a:xfrm>
          <a:prstGeom prst="rect">
            <a:avLst/>
          </a:prstGeom>
          <a:noFill/>
          <a:ln>
            <a:noFill/>
          </a:ln>
        </p:spPr>
      </p:pic>
      <p:sp>
        <p:nvSpPr>
          <p:cNvPr id="2458" name="Google Shape;2458;p91"/>
          <p:cNvSpPr txBox="1"/>
          <p:nvPr>
            <p:ph type="title"/>
          </p:nvPr>
        </p:nvSpPr>
        <p:spPr>
          <a:xfrm>
            <a:off x="460575" y="3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Cooperativity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Monod-Wyman-Changeux (MWC) model</a:t>
            </a:r>
            <a:endParaRPr sz="1400"/>
          </a:p>
        </p:txBody>
      </p:sp>
      <p:sp>
        <p:nvSpPr>
          <p:cNvPr id="2459" name="Google Shape;2459;p91"/>
          <p:cNvSpPr txBox="1"/>
          <p:nvPr>
            <p:ph idx="1" type="body"/>
          </p:nvPr>
        </p:nvSpPr>
        <p:spPr>
          <a:xfrm>
            <a:off x="311700" y="731200"/>
            <a:ext cx="3431700" cy="429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1. Reaction mechanism</a:t>
            </a:r>
            <a:endParaRPr/>
          </a:p>
        </p:txBody>
      </p:sp>
      <p:sp>
        <p:nvSpPr>
          <p:cNvPr id="2460" name="Google Shape;2460;p91"/>
          <p:cNvSpPr txBox="1"/>
          <p:nvPr>
            <p:ph idx="1" type="body"/>
          </p:nvPr>
        </p:nvSpPr>
        <p:spPr>
          <a:xfrm>
            <a:off x="3962400" y="731075"/>
            <a:ext cx="4869900" cy="429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2. Equations</a:t>
            </a:r>
            <a:endParaRPr/>
          </a:p>
        </p:txBody>
      </p:sp>
      <p:cxnSp>
        <p:nvCxnSpPr>
          <p:cNvPr id="2461" name="Google Shape;2461;p91"/>
          <p:cNvCxnSpPr/>
          <p:nvPr/>
        </p:nvCxnSpPr>
        <p:spPr>
          <a:xfrm flipH="1" rot="8100248">
            <a:off x="2416324" y="1349460"/>
            <a:ext cx="2935271" cy="2935271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2" name="Google Shape;2462;p91"/>
          <p:cNvSpPr txBox="1"/>
          <p:nvPr>
            <p:ph idx="1" type="body"/>
          </p:nvPr>
        </p:nvSpPr>
        <p:spPr>
          <a:xfrm>
            <a:off x="3962400" y="2025352"/>
            <a:ext cx="4572000" cy="1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000000"/>
                </a:solidFill>
              </a:rPr>
              <a:t>Dynamic mass balances</a:t>
            </a:r>
            <a:endParaRPr b="1" i="1" sz="1200">
              <a:solidFill>
                <a:srgbClr val="000000"/>
              </a:solidFill>
            </a:endParaRPr>
          </a:p>
        </p:txBody>
      </p:sp>
      <p:sp>
        <p:nvSpPr>
          <p:cNvPr id="2463" name="Google Shape;2463;p91"/>
          <p:cNvSpPr txBox="1"/>
          <p:nvPr>
            <p:ph idx="1" type="body"/>
          </p:nvPr>
        </p:nvSpPr>
        <p:spPr>
          <a:xfrm>
            <a:off x="3962400" y="3824350"/>
            <a:ext cx="3830100" cy="2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000000"/>
                </a:solidFill>
              </a:rPr>
              <a:t>Mass conservation</a:t>
            </a:r>
            <a:endParaRPr b="1" i="1" sz="1200">
              <a:solidFill>
                <a:srgbClr val="980000"/>
              </a:solidFill>
            </a:endParaRPr>
          </a:p>
        </p:txBody>
      </p:sp>
      <p:sp>
        <p:nvSpPr>
          <p:cNvPr id="2464" name="Google Shape;2464;p91"/>
          <p:cNvSpPr txBox="1"/>
          <p:nvPr>
            <p:ph idx="1" type="body"/>
          </p:nvPr>
        </p:nvSpPr>
        <p:spPr>
          <a:xfrm>
            <a:off x="3962400" y="1078400"/>
            <a:ext cx="4572000" cy="2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000000"/>
                </a:solidFill>
              </a:rPr>
              <a:t>Rate laws</a:t>
            </a:r>
            <a:endParaRPr i="1" sz="1200">
              <a:solidFill>
                <a:srgbClr val="000000"/>
              </a:solidFill>
            </a:endParaRPr>
          </a:p>
        </p:txBody>
      </p:sp>
      <p:sp>
        <p:nvSpPr>
          <p:cNvPr id="2465" name="Google Shape;2465;p91"/>
          <p:cNvSpPr/>
          <p:nvPr/>
        </p:nvSpPr>
        <p:spPr>
          <a:xfrm>
            <a:off x="4884900" y="4052575"/>
            <a:ext cx="3071400" cy="2046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6" name="Google Shape;2466;p91"/>
          <p:cNvGrpSpPr/>
          <p:nvPr/>
        </p:nvGrpSpPr>
        <p:grpSpPr>
          <a:xfrm>
            <a:off x="4374525" y="2198823"/>
            <a:ext cx="4209364" cy="1653050"/>
            <a:chOff x="4374525" y="2427423"/>
            <a:chExt cx="4209364" cy="1653050"/>
          </a:xfrm>
        </p:grpSpPr>
        <p:pic>
          <p:nvPicPr>
            <p:cNvPr id="2467" name="Google Shape;2467;p91"/>
            <p:cNvPicPr preferRelativeResize="0"/>
            <p:nvPr/>
          </p:nvPicPr>
          <p:blipFill rotWithShape="1">
            <a:blip r:embed="rId4">
              <a:alphaModFix/>
            </a:blip>
            <a:srcRect b="44074" l="0" r="0" t="0"/>
            <a:stretch/>
          </p:blipFill>
          <p:spPr>
            <a:xfrm>
              <a:off x="4374525" y="2427423"/>
              <a:ext cx="2743199" cy="1653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8" name="Google Shape;2468;p91"/>
            <p:cNvPicPr preferRelativeResize="0"/>
            <p:nvPr/>
          </p:nvPicPr>
          <p:blipFill rotWithShape="1">
            <a:blip r:embed="rId4">
              <a:alphaModFix/>
            </a:blip>
            <a:srcRect b="43899" l="0" r="44068" t="99960"/>
            <a:stretch/>
          </p:blipFill>
          <p:spPr>
            <a:xfrm flipH="1" rot="10800000">
              <a:off x="7049588" y="2488437"/>
              <a:ext cx="1534301" cy="12963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9" name="Google Shape;2469;p91"/>
          <p:cNvGrpSpPr/>
          <p:nvPr/>
        </p:nvGrpSpPr>
        <p:grpSpPr>
          <a:xfrm>
            <a:off x="4336343" y="1289425"/>
            <a:ext cx="4197269" cy="653291"/>
            <a:chOff x="4324067" y="1424880"/>
            <a:chExt cx="4468507" cy="701634"/>
          </a:xfrm>
        </p:grpSpPr>
        <p:pic>
          <p:nvPicPr>
            <p:cNvPr id="2470" name="Google Shape;2470;p91"/>
            <p:cNvPicPr preferRelativeResize="0"/>
            <p:nvPr/>
          </p:nvPicPr>
          <p:blipFill rotWithShape="1">
            <a:blip r:embed="rId5">
              <a:alphaModFix/>
            </a:blip>
            <a:srcRect b="53559" l="0" r="0" t="0"/>
            <a:stretch/>
          </p:blipFill>
          <p:spPr>
            <a:xfrm>
              <a:off x="6164547" y="1424880"/>
              <a:ext cx="687000" cy="20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1" name="Google Shape;2471;p9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24067" y="1685956"/>
              <a:ext cx="783768" cy="4405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2" name="Google Shape;2472;p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78183" y="1685956"/>
              <a:ext cx="855021" cy="4405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3" name="Google Shape;2473;p9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933237" y="1685956"/>
              <a:ext cx="859338" cy="4405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4" name="Google Shape;2474;p9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999528" y="1469908"/>
              <a:ext cx="543315" cy="114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5" name="Google Shape;2475;p9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03551" y="1685956"/>
              <a:ext cx="859338" cy="4405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6" name="Google Shape;2476;p91"/>
            <p:cNvPicPr preferRelativeResize="0"/>
            <p:nvPr/>
          </p:nvPicPr>
          <p:blipFill rotWithShape="1">
            <a:blip r:embed="rId5">
              <a:alphaModFix/>
            </a:blip>
            <a:srcRect b="3" l="0" r="0" t="64791"/>
            <a:stretch/>
          </p:blipFill>
          <p:spPr>
            <a:xfrm>
              <a:off x="7473250" y="1449630"/>
              <a:ext cx="687000" cy="155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77" name="Google Shape;2477;p91"/>
          <p:cNvGrpSpPr/>
          <p:nvPr/>
        </p:nvGrpSpPr>
        <p:grpSpPr>
          <a:xfrm>
            <a:off x="1107547" y="2376815"/>
            <a:ext cx="2578788" cy="2466635"/>
            <a:chOff x="1107547" y="2605415"/>
            <a:chExt cx="2578788" cy="2466635"/>
          </a:xfrm>
        </p:grpSpPr>
        <p:sp>
          <p:nvSpPr>
            <p:cNvPr id="2478" name="Google Shape;2478;p91"/>
            <p:cNvSpPr txBox="1"/>
            <p:nvPr/>
          </p:nvSpPr>
          <p:spPr>
            <a:xfrm>
              <a:off x="1836838" y="4916950"/>
              <a:ext cx="1120200" cy="1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/>
                <a:t>Tetramer (𝜈 = 4)</a:t>
              </a:r>
              <a:endParaRPr i="1" sz="1000"/>
            </a:p>
          </p:txBody>
        </p:sp>
        <p:grpSp>
          <p:nvGrpSpPr>
            <p:cNvPr id="2479" name="Google Shape;2479;p91"/>
            <p:cNvGrpSpPr/>
            <p:nvPr/>
          </p:nvGrpSpPr>
          <p:grpSpPr>
            <a:xfrm>
              <a:off x="1107547" y="2605415"/>
              <a:ext cx="2578788" cy="2394729"/>
              <a:chOff x="228625" y="2299549"/>
              <a:chExt cx="2701999" cy="2471851"/>
            </a:xfrm>
          </p:grpSpPr>
          <p:pic>
            <p:nvPicPr>
              <p:cNvPr id="2480" name="Google Shape;2480;p91"/>
              <p:cNvPicPr preferRelativeResize="0"/>
              <p:nvPr/>
            </p:nvPicPr>
            <p:blipFill rotWithShape="1">
              <a:blip r:embed="rId11">
                <a:alphaModFix/>
              </a:blip>
              <a:srcRect b="56125" l="69501" r="21274" t="100095"/>
              <a:stretch/>
            </p:blipFill>
            <p:spPr>
              <a:xfrm flipH="1" rot="10800000">
                <a:off x="2484225" y="2299549"/>
                <a:ext cx="446400" cy="24716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81" name="Google Shape;2481;p91"/>
              <p:cNvPicPr preferRelativeResize="0"/>
              <p:nvPr/>
            </p:nvPicPr>
            <p:blipFill rotWithShape="1">
              <a:blip r:embed="rId11">
                <a:alphaModFix/>
              </a:blip>
              <a:srcRect b="56125" l="17812" r="73259" t="100095"/>
              <a:stretch/>
            </p:blipFill>
            <p:spPr>
              <a:xfrm flipH="1" rot="10800000">
                <a:off x="228625" y="2299549"/>
                <a:ext cx="432100" cy="24716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82" name="Google Shape;2482;p91"/>
              <p:cNvPicPr preferRelativeResize="0"/>
              <p:nvPr/>
            </p:nvPicPr>
            <p:blipFill rotWithShape="1">
              <a:blip r:embed="rId11">
                <a:alphaModFix/>
              </a:blip>
              <a:srcRect b="56125" l="30511" r="33853" t="100095"/>
              <a:stretch/>
            </p:blipFill>
            <p:spPr>
              <a:xfrm flipH="1" rot="10800000">
                <a:off x="710150" y="2299774"/>
                <a:ext cx="1724650" cy="24716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483" name="Google Shape;2483;p91"/>
          <p:cNvGrpSpPr/>
          <p:nvPr/>
        </p:nvGrpSpPr>
        <p:grpSpPr>
          <a:xfrm>
            <a:off x="210550" y="1983525"/>
            <a:ext cx="755234" cy="2831850"/>
            <a:chOff x="3146924" y="2298822"/>
            <a:chExt cx="658500" cy="2473015"/>
          </a:xfrm>
        </p:grpSpPr>
        <p:pic>
          <p:nvPicPr>
            <p:cNvPr id="2484" name="Google Shape;2484;p9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432356" y="3449213"/>
              <a:ext cx="51050" cy="319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5" name="Google Shape;2485;p9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358628" y="2511365"/>
              <a:ext cx="198506" cy="3200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6" name="Google Shape;2486;p9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225180" y="2966575"/>
              <a:ext cx="465402" cy="3474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7" name="Google Shape;2487;p91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3233345" y="3912738"/>
              <a:ext cx="449072" cy="3474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8" name="Google Shape;2488;p91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3356603" y="4404400"/>
              <a:ext cx="202557" cy="3200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9" name="Google Shape;2489;p91"/>
            <p:cNvSpPr txBox="1"/>
            <p:nvPr/>
          </p:nvSpPr>
          <p:spPr>
            <a:xfrm>
              <a:off x="3146924" y="2298822"/>
              <a:ext cx="6585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100">
                  <a:solidFill>
                    <a:srgbClr val="980000"/>
                  </a:solidFill>
                </a:rPr>
                <a:t>General</a:t>
              </a:r>
              <a:endParaRPr i="1" sz="1100">
                <a:solidFill>
                  <a:srgbClr val="980000"/>
                </a:solidFill>
              </a:endParaRPr>
            </a:p>
          </p:txBody>
        </p:sp>
        <p:sp>
          <p:nvSpPr>
            <p:cNvPr id="2490" name="Google Shape;2490;p91"/>
            <p:cNvSpPr/>
            <p:nvPr/>
          </p:nvSpPr>
          <p:spPr>
            <a:xfrm>
              <a:off x="3146931" y="2445938"/>
              <a:ext cx="621900" cy="2325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</p:grpSp>
      <p:sp>
        <p:nvSpPr>
          <p:cNvPr id="2491" name="Google Shape;2491;p91"/>
          <p:cNvSpPr txBox="1"/>
          <p:nvPr/>
        </p:nvSpPr>
        <p:spPr>
          <a:xfrm>
            <a:off x="257400" y="1081599"/>
            <a:ext cx="35403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980000"/>
                </a:solidFill>
              </a:rPr>
              <a:t>A realistic model of allostery and cooperativity</a:t>
            </a:r>
            <a:endParaRPr b="1" i="1" sz="1100">
              <a:solidFill>
                <a:srgbClr val="980000"/>
              </a:solidFill>
            </a:endParaRPr>
          </a:p>
        </p:txBody>
      </p:sp>
      <p:pic>
        <p:nvPicPr>
          <p:cNvPr id="2492" name="Google Shape;2492;p91"/>
          <p:cNvPicPr preferRelativeResize="0"/>
          <p:nvPr/>
        </p:nvPicPr>
        <p:blipFill rotWithShape="1">
          <a:blip r:embed="rId17">
            <a:alphaModFix/>
          </a:blip>
          <a:srcRect b="71447" l="16177" r="0" t="0"/>
          <a:stretch/>
        </p:blipFill>
        <p:spPr>
          <a:xfrm>
            <a:off x="1393354" y="1342712"/>
            <a:ext cx="1268384" cy="204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3" name="Google Shape;2493;p91"/>
          <p:cNvGrpSpPr/>
          <p:nvPr/>
        </p:nvGrpSpPr>
        <p:grpSpPr>
          <a:xfrm>
            <a:off x="311705" y="1365625"/>
            <a:ext cx="3527041" cy="952411"/>
            <a:chOff x="311705" y="1594225"/>
            <a:chExt cx="3527041" cy="952411"/>
          </a:xfrm>
        </p:grpSpPr>
        <p:grpSp>
          <p:nvGrpSpPr>
            <p:cNvPr id="2494" name="Google Shape;2494;p91"/>
            <p:cNvGrpSpPr/>
            <p:nvPr/>
          </p:nvGrpSpPr>
          <p:grpSpPr>
            <a:xfrm>
              <a:off x="889337" y="1852831"/>
              <a:ext cx="2949409" cy="693806"/>
              <a:chOff x="228625" y="1522979"/>
              <a:chExt cx="3638550" cy="818650"/>
            </a:xfrm>
          </p:grpSpPr>
          <p:pic>
            <p:nvPicPr>
              <p:cNvPr id="2495" name="Google Shape;2495;p91"/>
              <p:cNvPicPr preferRelativeResize="0"/>
              <p:nvPr/>
            </p:nvPicPr>
            <p:blipFill rotWithShape="1">
              <a:blip r:embed="rId11">
                <a:alphaModFix/>
              </a:blip>
              <a:srcRect b="70991" l="0" r="0" t="10770"/>
              <a:stretch/>
            </p:blipFill>
            <p:spPr>
              <a:xfrm>
                <a:off x="228625" y="1738805"/>
                <a:ext cx="3638550" cy="6028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96" name="Google Shape;2496;p91"/>
              <p:cNvPicPr preferRelativeResize="0"/>
              <p:nvPr/>
            </p:nvPicPr>
            <p:blipFill rotWithShape="1">
              <a:blip r:embed="rId11">
                <a:alphaModFix/>
              </a:blip>
              <a:srcRect b="100093" l="0" r="0" t="7476"/>
              <a:stretch/>
            </p:blipFill>
            <p:spPr>
              <a:xfrm flipH="1" rot="10800000">
                <a:off x="228625" y="1522979"/>
                <a:ext cx="3638550" cy="250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97" name="Google Shape;2497;p91"/>
            <p:cNvGrpSpPr/>
            <p:nvPr/>
          </p:nvGrpSpPr>
          <p:grpSpPr>
            <a:xfrm>
              <a:off x="311705" y="1594225"/>
              <a:ext cx="832088" cy="403716"/>
              <a:chOff x="175119" y="1501463"/>
              <a:chExt cx="1014000" cy="495600"/>
            </a:xfrm>
          </p:grpSpPr>
          <p:pic>
            <p:nvPicPr>
              <p:cNvPr id="2498" name="Google Shape;2498;p91"/>
              <p:cNvPicPr preferRelativeResize="0"/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216297" y="1561813"/>
                <a:ext cx="931644" cy="3749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99" name="Google Shape;2499;p91"/>
              <p:cNvSpPr/>
              <p:nvPr/>
            </p:nvSpPr>
            <p:spPr>
              <a:xfrm>
                <a:off x="175119" y="1501463"/>
                <a:ext cx="1014000" cy="495600"/>
              </a:xfrm>
              <a:prstGeom prst="rect">
                <a:avLst/>
              </a:prstGeom>
              <a:noFill/>
              <a:ln cap="flat" cmpd="sng" w="9525">
                <a:solidFill>
                  <a:srgbClr val="666666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4" name="Google Shape;2504;p92"/>
          <p:cNvGrpSpPr/>
          <p:nvPr/>
        </p:nvGrpSpPr>
        <p:grpSpPr>
          <a:xfrm>
            <a:off x="1107547" y="2300615"/>
            <a:ext cx="2578788" cy="2466635"/>
            <a:chOff x="1107547" y="2605415"/>
            <a:chExt cx="2578788" cy="2466635"/>
          </a:xfrm>
        </p:grpSpPr>
        <p:sp>
          <p:nvSpPr>
            <p:cNvPr id="2505" name="Google Shape;2505;p92"/>
            <p:cNvSpPr txBox="1"/>
            <p:nvPr/>
          </p:nvSpPr>
          <p:spPr>
            <a:xfrm>
              <a:off x="1836838" y="4916950"/>
              <a:ext cx="1120200" cy="1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/>
                <a:t>Tetramer (𝜈 = 4)</a:t>
              </a:r>
              <a:endParaRPr i="1" sz="1000"/>
            </a:p>
          </p:txBody>
        </p:sp>
        <p:grpSp>
          <p:nvGrpSpPr>
            <p:cNvPr id="2506" name="Google Shape;2506;p92"/>
            <p:cNvGrpSpPr/>
            <p:nvPr/>
          </p:nvGrpSpPr>
          <p:grpSpPr>
            <a:xfrm>
              <a:off x="1107547" y="2605415"/>
              <a:ext cx="2578788" cy="2394729"/>
              <a:chOff x="228625" y="2299549"/>
              <a:chExt cx="2701999" cy="2471851"/>
            </a:xfrm>
          </p:grpSpPr>
          <p:pic>
            <p:nvPicPr>
              <p:cNvPr id="2507" name="Google Shape;2507;p92"/>
              <p:cNvPicPr preferRelativeResize="0"/>
              <p:nvPr/>
            </p:nvPicPr>
            <p:blipFill rotWithShape="1">
              <a:blip r:embed="rId3">
                <a:alphaModFix/>
              </a:blip>
              <a:srcRect b="56125" l="69501" r="21274" t="100095"/>
              <a:stretch/>
            </p:blipFill>
            <p:spPr>
              <a:xfrm flipH="1" rot="10800000">
                <a:off x="2484225" y="2299549"/>
                <a:ext cx="446400" cy="24716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08" name="Google Shape;2508;p92"/>
              <p:cNvPicPr preferRelativeResize="0"/>
              <p:nvPr/>
            </p:nvPicPr>
            <p:blipFill rotWithShape="1">
              <a:blip r:embed="rId3">
                <a:alphaModFix/>
              </a:blip>
              <a:srcRect b="56125" l="17812" r="73259" t="100095"/>
              <a:stretch/>
            </p:blipFill>
            <p:spPr>
              <a:xfrm flipH="1" rot="10800000">
                <a:off x="228625" y="2299549"/>
                <a:ext cx="432100" cy="24716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09" name="Google Shape;2509;p92"/>
              <p:cNvPicPr preferRelativeResize="0"/>
              <p:nvPr/>
            </p:nvPicPr>
            <p:blipFill rotWithShape="1">
              <a:blip r:embed="rId3">
                <a:alphaModFix/>
              </a:blip>
              <a:srcRect b="56125" l="30511" r="33853" t="100095"/>
              <a:stretch/>
            </p:blipFill>
            <p:spPr>
              <a:xfrm flipH="1" rot="10800000">
                <a:off x="710150" y="2299774"/>
                <a:ext cx="1724650" cy="24716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510" name="Google Shape;2510;p92"/>
          <p:cNvGrpSpPr/>
          <p:nvPr/>
        </p:nvGrpSpPr>
        <p:grpSpPr>
          <a:xfrm>
            <a:off x="210558" y="1907328"/>
            <a:ext cx="713257" cy="2831847"/>
            <a:chOff x="3146931" y="2298825"/>
            <a:chExt cx="621900" cy="2473013"/>
          </a:xfrm>
        </p:grpSpPr>
        <p:pic>
          <p:nvPicPr>
            <p:cNvPr id="2511" name="Google Shape;2511;p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2356" y="3449213"/>
              <a:ext cx="51050" cy="319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2" name="Google Shape;2512;p9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58628" y="2511365"/>
              <a:ext cx="198506" cy="3200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3" name="Google Shape;2513;p9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25180" y="2966575"/>
              <a:ext cx="465402" cy="3474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4" name="Google Shape;2514;p9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233345" y="3912738"/>
              <a:ext cx="449072" cy="3474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5" name="Google Shape;2515;p9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356603" y="4404400"/>
              <a:ext cx="202557" cy="3200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6" name="Google Shape;2516;p92"/>
            <p:cNvSpPr txBox="1"/>
            <p:nvPr/>
          </p:nvSpPr>
          <p:spPr>
            <a:xfrm>
              <a:off x="3146931" y="2298825"/>
              <a:ext cx="6219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100">
                  <a:solidFill>
                    <a:srgbClr val="980000"/>
                  </a:solidFill>
                </a:rPr>
                <a:t>General</a:t>
              </a:r>
              <a:endParaRPr i="1" sz="1100">
                <a:solidFill>
                  <a:srgbClr val="980000"/>
                </a:solidFill>
              </a:endParaRPr>
            </a:p>
          </p:txBody>
        </p:sp>
        <p:sp>
          <p:nvSpPr>
            <p:cNvPr id="2517" name="Google Shape;2517;p92"/>
            <p:cNvSpPr/>
            <p:nvPr/>
          </p:nvSpPr>
          <p:spPr>
            <a:xfrm>
              <a:off x="3146931" y="2445938"/>
              <a:ext cx="621900" cy="2325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</p:grpSp>
      <p:grpSp>
        <p:nvGrpSpPr>
          <p:cNvPr id="2518" name="Google Shape;2518;p92"/>
          <p:cNvGrpSpPr/>
          <p:nvPr/>
        </p:nvGrpSpPr>
        <p:grpSpPr>
          <a:xfrm>
            <a:off x="889337" y="1548031"/>
            <a:ext cx="2949409" cy="693806"/>
            <a:chOff x="228625" y="1522979"/>
            <a:chExt cx="3638550" cy="818650"/>
          </a:xfrm>
        </p:grpSpPr>
        <p:pic>
          <p:nvPicPr>
            <p:cNvPr id="2519" name="Google Shape;2519;p92"/>
            <p:cNvPicPr preferRelativeResize="0"/>
            <p:nvPr/>
          </p:nvPicPr>
          <p:blipFill rotWithShape="1">
            <a:blip r:embed="rId3">
              <a:alphaModFix/>
            </a:blip>
            <a:srcRect b="70991" l="0" r="0" t="10770"/>
            <a:stretch/>
          </p:blipFill>
          <p:spPr>
            <a:xfrm>
              <a:off x="228625" y="1738805"/>
              <a:ext cx="3638550" cy="60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0" name="Google Shape;2520;p92"/>
            <p:cNvPicPr preferRelativeResize="0"/>
            <p:nvPr/>
          </p:nvPicPr>
          <p:blipFill rotWithShape="1">
            <a:blip r:embed="rId3">
              <a:alphaModFix/>
            </a:blip>
            <a:srcRect b="100093" l="0" r="0" t="7476"/>
            <a:stretch/>
          </p:blipFill>
          <p:spPr>
            <a:xfrm flipH="1" rot="10800000">
              <a:off x="228625" y="1522979"/>
              <a:ext cx="3638550" cy="250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1" name="Google Shape;2521;p92"/>
          <p:cNvSpPr txBox="1"/>
          <p:nvPr>
            <p:ph type="title"/>
          </p:nvPr>
        </p:nvSpPr>
        <p:spPr>
          <a:xfrm>
            <a:off x="460575" y="3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Symmetry 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Monod-Wyman-Changeux (MWC) model</a:t>
            </a:r>
            <a:endParaRPr sz="1400"/>
          </a:p>
        </p:txBody>
      </p:sp>
      <p:sp>
        <p:nvSpPr>
          <p:cNvPr id="2522" name="Google Shape;2522;p92"/>
          <p:cNvSpPr txBox="1"/>
          <p:nvPr>
            <p:ph idx="1" type="body"/>
          </p:nvPr>
        </p:nvSpPr>
        <p:spPr>
          <a:xfrm>
            <a:off x="311700" y="655000"/>
            <a:ext cx="3431700" cy="429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3. Simplifying assumption</a:t>
            </a:r>
            <a:endParaRPr/>
          </a:p>
        </p:txBody>
      </p:sp>
      <p:grpSp>
        <p:nvGrpSpPr>
          <p:cNvPr id="2523" name="Google Shape;2523;p92"/>
          <p:cNvGrpSpPr/>
          <p:nvPr/>
        </p:nvGrpSpPr>
        <p:grpSpPr>
          <a:xfrm>
            <a:off x="1896644" y="1146187"/>
            <a:ext cx="959100" cy="3457863"/>
            <a:chOff x="1744244" y="1450987"/>
            <a:chExt cx="959100" cy="3457863"/>
          </a:xfrm>
        </p:grpSpPr>
        <p:sp>
          <p:nvSpPr>
            <p:cNvPr id="2524" name="Google Shape;2524;p92"/>
            <p:cNvSpPr txBox="1"/>
            <p:nvPr/>
          </p:nvSpPr>
          <p:spPr>
            <a:xfrm>
              <a:off x="1744244" y="1450987"/>
              <a:ext cx="9591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2"/>
                  </a:solidFill>
                </a:rPr>
                <a:t>QEA </a:t>
              </a:r>
              <a:endParaRPr sz="1800"/>
            </a:p>
          </p:txBody>
        </p:sp>
        <p:sp>
          <p:nvSpPr>
            <p:cNvPr id="2525" name="Google Shape;2525;p92"/>
            <p:cNvSpPr/>
            <p:nvPr/>
          </p:nvSpPr>
          <p:spPr>
            <a:xfrm>
              <a:off x="2008251" y="1988650"/>
              <a:ext cx="431100" cy="2920200"/>
            </a:xfrm>
            <a:prstGeom prst="rect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26" name="Google Shape;2526;p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2458" y="1575294"/>
            <a:ext cx="808106" cy="164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7" name="Google Shape;2527;p9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91367" y="1575294"/>
            <a:ext cx="946382" cy="164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8" name="Google Shape;2528;p9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48552" y="1575294"/>
            <a:ext cx="946382" cy="164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9" name="Google Shape;2529;p9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05737" y="1575294"/>
            <a:ext cx="880836" cy="1645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0" name="Google Shape;2530;p92"/>
          <p:cNvGrpSpPr/>
          <p:nvPr/>
        </p:nvGrpSpPr>
        <p:grpSpPr>
          <a:xfrm>
            <a:off x="2855744" y="1326487"/>
            <a:ext cx="4365900" cy="248700"/>
            <a:chOff x="2855744" y="1631287"/>
            <a:chExt cx="4365900" cy="248700"/>
          </a:xfrm>
        </p:grpSpPr>
        <p:cxnSp>
          <p:nvCxnSpPr>
            <p:cNvPr id="2531" name="Google Shape;2531;p92"/>
            <p:cNvCxnSpPr>
              <a:stCxn id="2524" idx="3"/>
              <a:endCxn id="2528" idx="0"/>
            </p:cNvCxnSpPr>
            <p:nvPr/>
          </p:nvCxnSpPr>
          <p:spPr>
            <a:xfrm>
              <a:off x="2855744" y="1631287"/>
              <a:ext cx="4365900" cy="248700"/>
            </a:xfrm>
            <a:prstGeom prst="bentConnector2">
              <a:avLst/>
            </a:prstGeom>
            <a:noFill/>
            <a:ln cap="flat" cmpd="sng" w="9525">
              <a:solidFill>
                <a:srgbClr val="98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pic>
          <p:nvPicPr>
            <p:cNvPr id="2532" name="Google Shape;2532;p9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94911" y="1662943"/>
              <a:ext cx="440055" cy="914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3" name="Google Shape;2533;p92"/>
          <p:cNvGrpSpPr/>
          <p:nvPr/>
        </p:nvGrpSpPr>
        <p:grpSpPr>
          <a:xfrm>
            <a:off x="2855744" y="1326487"/>
            <a:ext cx="5590500" cy="248700"/>
            <a:chOff x="2855744" y="1631287"/>
            <a:chExt cx="5590500" cy="248700"/>
          </a:xfrm>
        </p:grpSpPr>
        <p:cxnSp>
          <p:nvCxnSpPr>
            <p:cNvPr id="2534" name="Google Shape;2534;p92"/>
            <p:cNvCxnSpPr>
              <a:stCxn id="2524" idx="3"/>
              <a:endCxn id="2529" idx="0"/>
            </p:cNvCxnSpPr>
            <p:nvPr/>
          </p:nvCxnSpPr>
          <p:spPr>
            <a:xfrm>
              <a:off x="2855744" y="1631287"/>
              <a:ext cx="5590500" cy="248700"/>
            </a:xfrm>
            <a:prstGeom prst="bentConnector2">
              <a:avLst/>
            </a:prstGeom>
            <a:noFill/>
            <a:ln cap="flat" cmpd="sng" w="9525">
              <a:solidFill>
                <a:srgbClr val="98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pic>
          <p:nvPicPr>
            <p:cNvPr id="2535" name="Google Shape;2535;p9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854206" y="1662943"/>
              <a:ext cx="501015" cy="914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6" name="Google Shape;2536;p92"/>
          <p:cNvGrpSpPr/>
          <p:nvPr/>
        </p:nvGrpSpPr>
        <p:grpSpPr>
          <a:xfrm>
            <a:off x="2855744" y="1326487"/>
            <a:ext cx="3108900" cy="248700"/>
            <a:chOff x="2855744" y="1631287"/>
            <a:chExt cx="3108900" cy="248700"/>
          </a:xfrm>
        </p:grpSpPr>
        <p:pic>
          <p:nvPicPr>
            <p:cNvPr id="2537" name="Google Shape;2537;p92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31617" y="1662943"/>
              <a:ext cx="441198" cy="914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38" name="Google Shape;2538;p92"/>
            <p:cNvCxnSpPr>
              <a:stCxn id="2524" idx="3"/>
              <a:endCxn id="2527" idx="0"/>
            </p:cNvCxnSpPr>
            <p:nvPr/>
          </p:nvCxnSpPr>
          <p:spPr>
            <a:xfrm>
              <a:off x="2855744" y="1631287"/>
              <a:ext cx="3108900" cy="248700"/>
            </a:xfrm>
            <a:prstGeom prst="bentConnector2">
              <a:avLst/>
            </a:prstGeom>
            <a:noFill/>
            <a:ln cap="flat" cmpd="sng" w="9525">
              <a:solidFill>
                <a:srgbClr val="98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2539" name="Google Shape;2539;p92"/>
          <p:cNvGrpSpPr/>
          <p:nvPr/>
        </p:nvGrpSpPr>
        <p:grpSpPr>
          <a:xfrm>
            <a:off x="2855744" y="1326487"/>
            <a:ext cx="1920900" cy="248700"/>
            <a:chOff x="2855744" y="1631287"/>
            <a:chExt cx="1920900" cy="248700"/>
          </a:xfrm>
        </p:grpSpPr>
        <p:pic>
          <p:nvPicPr>
            <p:cNvPr id="2540" name="Google Shape;2540;p92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242137" y="1662943"/>
              <a:ext cx="443484" cy="914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41" name="Google Shape;2541;p92"/>
            <p:cNvCxnSpPr>
              <a:stCxn id="2524" idx="3"/>
              <a:endCxn id="2526" idx="0"/>
            </p:cNvCxnSpPr>
            <p:nvPr/>
          </p:nvCxnSpPr>
          <p:spPr>
            <a:xfrm>
              <a:off x="2855744" y="1631287"/>
              <a:ext cx="1920900" cy="248700"/>
            </a:xfrm>
            <a:prstGeom prst="bentConnector2">
              <a:avLst/>
            </a:prstGeom>
            <a:noFill/>
            <a:ln cap="flat" cmpd="sng" w="9525">
              <a:solidFill>
                <a:srgbClr val="98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2542" name="Google Shape;2542;p92"/>
          <p:cNvGrpSpPr/>
          <p:nvPr/>
        </p:nvGrpSpPr>
        <p:grpSpPr>
          <a:xfrm>
            <a:off x="4449630" y="1783716"/>
            <a:ext cx="4513496" cy="1094940"/>
            <a:chOff x="4449630" y="2088516"/>
            <a:chExt cx="4513496" cy="1094940"/>
          </a:xfrm>
        </p:grpSpPr>
        <p:pic>
          <p:nvPicPr>
            <p:cNvPr id="2543" name="Google Shape;2543;p92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5481522" y="2379737"/>
              <a:ext cx="968465" cy="210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4" name="Google Shape;2544;p92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6723249" y="2379737"/>
              <a:ext cx="970804" cy="210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5" name="Google Shape;2545;p92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7992321" y="2379737"/>
              <a:ext cx="970804" cy="210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6" name="Google Shape;2546;p92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4449630" y="2966216"/>
              <a:ext cx="914820" cy="2172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7" name="Google Shape;2547;p92"/>
            <p:cNvSpPr/>
            <p:nvPr/>
          </p:nvSpPr>
          <p:spPr>
            <a:xfrm rot="5400000">
              <a:off x="4401453" y="2418802"/>
              <a:ext cx="755700" cy="247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92"/>
            <p:cNvSpPr/>
            <p:nvPr/>
          </p:nvSpPr>
          <p:spPr>
            <a:xfrm rot="5400000">
              <a:off x="5847273" y="2085666"/>
              <a:ext cx="234600" cy="240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92"/>
            <p:cNvSpPr/>
            <p:nvPr/>
          </p:nvSpPr>
          <p:spPr>
            <a:xfrm rot="5400000">
              <a:off x="7091360" y="2085666"/>
              <a:ext cx="234600" cy="240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92"/>
            <p:cNvSpPr/>
            <p:nvPr/>
          </p:nvSpPr>
          <p:spPr>
            <a:xfrm rot="5400000">
              <a:off x="8335435" y="2085666"/>
              <a:ext cx="234600" cy="240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1" name="Google Shape;2551;p92"/>
          <p:cNvGrpSpPr/>
          <p:nvPr/>
        </p:nvGrpSpPr>
        <p:grpSpPr>
          <a:xfrm>
            <a:off x="5709730" y="2435466"/>
            <a:ext cx="958417" cy="443190"/>
            <a:chOff x="5709730" y="2740266"/>
            <a:chExt cx="958417" cy="443190"/>
          </a:xfrm>
        </p:grpSpPr>
        <p:pic>
          <p:nvPicPr>
            <p:cNvPr id="2552" name="Google Shape;2552;p9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5709730" y="2937880"/>
              <a:ext cx="958417" cy="245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3" name="Google Shape;2553;p92"/>
            <p:cNvSpPr/>
            <p:nvPr/>
          </p:nvSpPr>
          <p:spPr>
            <a:xfrm rot="5400000">
              <a:off x="5854205" y="2737566"/>
              <a:ext cx="242100" cy="247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4" name="Google Shape;2554;p92"/>
          <p:cNvGrpSpPr/>
          <p:nvPr/>
        </p:nvGrpSpPr>
        <p:grpSpPr>
          <a:xfrm>
            <a:off x="6966124" y="2435466"/>
            <a:ext cx="947768" cy="443190"/>
            <a:chOff x="6966124" y="2740266"/>
            <a:chExt cx="947768" cy="443190"/>
          </a:xfrm>
        </p:grpSpPr>
        <p:pic>
          <p:nvPicPr>
            <p:cNvPr id="2555" name="Google Shape;2555;p92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6966124" y="2937880"/>
              <a:ext cx="947768" cy="245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6" name="Google Shape;2556;p92"/>
            <p:cNvSpPr/>
            <p:nvPr/>
          </p:nvSpPr>
          <p:spPr>
            <a:xfrm rot="5400000">
              <a:off x="7087606" y="2737566"/>
              <a:ext cx="242100" cy="247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7" name="Google Shape;2557;p92"/>
          <p:cNvGrpSpPr/>
          <p:nvPr/>
        </p:nvGrpSpPr>
        <p:grpSpPr>
          <a:xfrm>
            <a:off x="8184850" y="2435466"/>
            <a:ext cx="883873" cy="443190"/>
            <a:chOff x="8184850" y="2740266"/>
            <a:chExt cx="883873" cy="443190"/>
          </a:xfrm>
        </p:grpSpPr>
        <p:pic>
          <p:nvPicPr>
            <p:cNvPr id="2558" name="Google Shape;2558;p92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8184850" y="2937880"/>
              <a:ext cx="883873" cy="245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9" name="Google Shape;2559;p92"/>
            <p:cNvSpPr/>
            <p:nvPr/>
          </p:nvSpPr>
          <p:spPr>
            <a:xfrm rot="5400000">
              <a:off x="8331668" y="2737566"/>
              <a:ext cx="242100" cy="247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60" name="Google Shape;2560;p92"/>
          <p:cNvCxnSpPr>
            <a:stCxn id="2546" idx="0"/>
            <a:endCxn id="2543" idx="2"/>
          </p:cNvCxnSpPr>
          <p:nvPr/>
        </p:nvCxnSpPr>
        <p:spPr>
          <a:xfrm flipH="1" rot="10800000">
            <a:off x="4907040" y="2285216"/>
            <a:ext cx="1058700" cy="376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2561" name="Google Shape;2561;p92"/>
          <p:cNvCxnSpPr>
            <a:stCxn id="2552" idx="0"/>
            <a:endCxn id="2544" idx="2"/>
          </p:cNvCxnSpPr>
          <p:nvPr/>
        </p:nvCxnSpPr>
        <p:spPr>
          <a:xfrm flipH="1" rot="10800000">
            <a:off x="6188939" y="2285380"/>
            <a:ext cx="1019700" cy="347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2562" name="Google Shape;2562;p92"/>
          <p:cNvCxnSpPr>
            <a:stCxn id="2555" idx="0"/>
            <a:endCxn id="2545" idx="2"/>
          </p:cNvCxnSpPr>
          <p:nvPr/>
        </p:nvCxnSpPr>
        <p:spPr>
          <a:xfrm flipH="1" rot="10800000">
            <a:off x="7440008" y="2285380"/>
            <a:ext cx="1037700" cy="347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med" w="med" type="none"/>
            <a:tailEnd len="med" w="med" type="stealth"/>
          </a:ln>
        </p:spPr>
      </p:cxnSp>
      <p:grpSp>
        <p:nvGrpSpPr>
          <p:cNvPr id="2563" name="Google Shape;2563;p92"/>
          <p:cNvGrpSpPr/>
          <p:nvPr/>
        </p:nvGrpSpPr>
        <p:grpSpPr>
          <a:xfrm>
            <a:off x="6657115" y="3655801"/>
            <a:ext cx="1688387" cy="333294"/>
            <a:chOff x="6657115" y="3960601"/>
            <a:chExt cx="1688387" cy="333294"/>
          </a:xfrm>
        </p:grpSpPr>
        <p:pic>
          <p:nvPicPr>
            <p:cNvPr id="2564" name="Google Shape;2564;p92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7071649" y="3960601"/>
              <a:ext cx="1273854" cy="3332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5" name="Google Shape;2565;p92"/>
            <p:cNvSpPr/>
            <p:nvPr/>
          </p:nvSpPr>
          <p:spPr>
            <a:xfrm>
              <a:off x="6657115" y="3988750"/>
              <a:ext cx="309300" cy="1833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66" name="Google Shape;2566;p92"/>
          <p:cNvPicPr preferRelativeResize="0"/>
          <p:nvPr/>
        </p:nvPicPr>
        <p:blipFill rotWithShape="1">
          <a:blip r:embed="rId25">
            <a:alphaModFix/>
          </a:blip>
          <a:srcRect b="55324" l="0" r="0" t="19950"/>
          <a:stretch/>
        </p:blipFill>
        <p:spPr>
          <a:xfrm>
            <a:off x="3728321" y="3404897"/>
            <a:ext cx="3366637" cy="238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7" name="Google Shape;2567;p92"/>
          <p:cNvPicPr preferRelativeResize="0"/>
          <p:nvPr/>
        </p:nvPicPr>
        <p:blipFill rotWithShape="1">
          <a:blip r:embed="rId25">
            <a:alphaModFix/>
          </a:blip>
          <a:srcRect b="23906" l="0" r="56542" t="44272"/>
          <a:stretch/>
        </p:blipFill>
        <p:spPr>
          <a:xfrm>
            <a:off x="3724425" y="3621137"/>
            <a:ext cx="1463052" cy="30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8" name="Google Shape;2568;p92"/>
          <p:cNvGrpSpPr/>
          <p:nvPr/>
        </p:nvGrpSpPr>
        <p:grpSpPr>
          <a:xfrm>
            <a:off x="3871490" y="4196082"/>
            <a:ext cx="1397136" cy="341684"/>
            <a:chOff x="3871490" y="4500882"/>
            <a:chExt cx="1397136" cy="341684"/>
          </a:xfrm>
        </p:grpSpPr>
        <p:pic>
          <p:nvPicPr>
            <p:cNvPr id="2569" name="Google Shape;2569;p92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4283932" y="4500882"/>
              <a:ext cx="984694" cy="341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0" name="Google Shape;2570;p92"/>
            <p:cNvSpPr/>
            <p:nvPr/>
          </p:nvSpPr>
          <p:spPr>
            <a:xfrm>
              <a:off x="3871490" y="4551586"/>
              <a:ext cx="234600" cy="240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1" name="Google Shape;2571;p92"/>
          <p:cNvGrpSpPr/>
          <p:nvPr/>
        </p:nvGrpSpPr>
        <p:grpSpPr>
          <a:xfrm>
            <a:off x="5437180" y="4159641"/>
            <a:ext cx="3377861" cy="546815"/>
            <a:chOff x="5437180" y="4464441"/>
            <a:chExt cx="3377861" cy="546815"/>
          </a:xfrm>
        </p:grpSpPr>
        <p:pic>
          <p:nvPicPr>
            <p:cNvPr id="2572" name="Google Shape;2572;p92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7241559" y="4538448"/>
              <a:ext cx="1463040" cy="409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3" name="Google Shape;2573;p92"/>
            <p:cNvSpPr/>
            <p:nvPr/>
          </p:nvSpPr>
          <p:spPr>
            <a:xfrm rot="-2744">
              <a:off x="5437180" y="4574337"/>
              <a:ext cx="375900" cy="24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74" name="Google Shape;2574;p92"/>
            <p:cNvGrpSpPr/>
            <p:nvPr/>
          </p:nvGrpSpPr>
          <p:grpSpPr>
            <a:xfrm>
              <a:off x="5981633" y="4464441"/>
              <a:ext cx="2833407" cy="546815"/>
              <a:chOff x="1380775" y="4475100"/>
              <a:chExt cx="2295000" cy="594300"/>
            </a:xfrm>
          </p:grpSpPr>
          <p:sp>
            <p:nvSpPr>
              <p:cNvPr id="2575" name="Google Shape;2575;p92"/>
              <p:cNvSpPr/>
              <p:nvPr/>
            </p:nvSpPr>
            <p:spPr>
              <a:xfrm>
                <a:off x="1380775" y="4475100"/>
                <a:ext cx="2295000" cy="592500"/>
              </a:xfrm>
              <a:prstGeom prst="rect">
                <a:avLst/>
              </a:prstGeom>
              <a:noFill/>
              <a:ln cap="flat" cmpd="sng" w="2857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700"/>
              </a:p>
            </p:txBody>
          </p:sp>
          <p:sp>
            <p:nvSpPr>
              <p:cNvPr id="2576" name="Google Shape;2576;p92"/>
              <p:cNvSpPr txBox="1"/>
              <p:nvPr/>
            </p:nvSpPr>
            <p:spPr>
              <a:xfrm>
                <a:off x="1380775" y="4475100"/>
                <a:ext cx="1001700" cy="59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solidFill>
                      <a:schemeClr val="dk2"/>
                    </a:solidFill>
                  </a:rPr>
                  <a:t>Symmetry rate law</a:t>
                </a:r>
                <a:endParaRPr b="1" sz="1700">
                  <a:solidFill>
                    <a:schemeClr val="dk2"/>
                  </a:solidFill>
                </a:endParaRPr>
              </a:p>
            </p:txBody>
          </p:sp>
        </p:grpSp>
      </p:grpSp>
      <p:pic>
        <p:nvPicPr>
          <p:cNvPr id="2577" name="Google Shape;2577;p92"/>
          <p:cNvPicPr preferRelativeResize="0"/>
          <p:nvPr/>
        </p:nvPicPr>
        <p:blipFill rotWithShape="1">
          <a:blip r:embed="rId25">
            <a:alphaModFix/>
          </a:blip>
          <a:srcRect b="86695" l="0" r="41622" t="0"/>
          <a:stretch/>
        </p:blipFill>
        <p:spPr>
          <a:xfrm>
            <a:off x="3724421" y="3257160"/>
            <a:ext cx="1965299" cy="1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8" name="Google Shape;2578;p92"/>
          <p:cNvSpPr txBox="1"/>
          <p:nvPr/>
        </p:nvSpPr>
        <p:spPr>
          <a:xfrm rot="9282">
            <a:off x="3699086" y="2917951"/>
            <a:ext cx="1444505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980000"/>
                </a:solidFill>
              </a:rPr>
              <a:t>Mass Conservation</a:t>
            </a:r>
            <a:endParaRPr b="1" sz="900">
              <a:solidFill>
                <a:srgbClr val="980000"/>
              </a:solidFill>
            </a:endParaRPr>
          </a:p>
        </p:txBody>
      </p:sp>
      <p:sp>
        <p:nvSpPr>
          <p:cNvPr id="2579" name="Google Shape;2579;p92"/>
          <p:cNvSpPr/>
          <p:nvPr/>
        </p:nvSpPr>
        <p:spPr>
          <a:xfrm flipH="1" rot="-5400000">
            <a:off x="4574457" y="2129415"/>
            <a:ext cx="276900" cy="1965300"/>
          </a:xfrm>
          <a:prstGeom prst="leftBrace">
            <a:avLst>
              <a:gd fmla="val 8333" name="adj1"/>
              <a:gd fmla="val 72652" name="adj2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p92"/>
          <p:cNvSpPr/>
          <p:nvPr/>
        </p:nvSpPr>
        <p:spPr>
          <a:xfrm rot="-5400000">
            <a:off x="6661150" y="562725"/>
            <a:ext cx="128100" cy="4697700"/>
          </a:xfrm>
          <a:prstGeom prst="leftBrace">
            <a:avLst>
              <a:gd fmla="val 15320" name="adj1"/>
              <a:gd fmla="val 16640" name="adj2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1" name="Google Shape;2581;p92"/>
          <p:cNvCxnSpPr/>
          <p:nvPr/>
        </p:nvCxnSpPr>
        <p:spPr>
          <a:xfrm flipH="1">
            <a:off x="5268626" y="3850624"/>
            <a:ext cx="1822500" cy="4401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med" w="med" type="none"/>
            <a:tailEnd len="med" w="med" type="stealth"/>
          </a:ln>
        </p:spPr>
      </p:cxnSp>
      <p:grpSp>
        <p:nvGrpSpPr>
          <p:cNvPr id="2582" name="Google Shape;2582;p92"/>
          <p:cNvGrpSpPr/>
          <p:nvPr/>
        </p:nvGrpSpPr>
        <p:grpSpPr>
          <a:xfrm>
            <a:off x="311705" y="1289425"/>
            <a:ext cx="832088" cy="403716"/>
            <a:chOff x="175119" y="1501463"/>
            <a:chExt cx="1014000" cy="495600"/>
          </a:xfrm>
        </p:grpSpPr>
        <p:pic>
          <p:nvPicPr>
            <p:cNvPr id="2583" name="Google Shape;2583;p92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216297" y="1561813"/>
              <a:ext cx="931644" cy="37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4" name="Google Shape;2584;p92"/>
            <p:cNvSpPr/>
            <p:nvPr/>
          </p:nvSpPr>
          <p:spPr>
            <a:xfrm>
              <a:off x="175119" y="1501463"/>
              <a:ext cx="1014000" cy="495600"/>
            </a:xfrm>
            <a:prstGeom prst="rect">
              <a:avLst/>
            </a:prstGeom>
            <a:noFill/>
            <a:ln cap="flat" cmpd="sng" w="9525">
              <a:solidFill>
                <a:srgbClr val="66666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5" name="Google Shape;2585;p92"/>
          <p:cNvGrpSpPr/>
          <p:nvPr/>
        </p:nvGrpSpPr>
        <p:grpSpPr>
          <a:xfrm>
            <a:off x="4741675" y="3651837"/>
            <a:ext cx="1897866" cy="514338"/>
            <a:chOff x="4741675" y="3956637"/>
            <a:chExt cx="1897866" cy="514338"/>
          </a:xfrm>
        </p:grpSpPr>
        <p:pic>
          <p:nvPicPr>
            <p:cNvPr id="2586" name="Google Shape;2586;p92"/>
            <p:cNvPicPr preferRelativeResize="0"/>
            <p:nvPr/>
          </p:nvPicPr>
          <p:blipFill rotWithShape="1">
            <a:blip r:embed="rId25">
              <a:alphaModFix/>
            </a:blip>
            <a:srcRect b="2" l="0" r="50734" t="75271"/>
            <a:stretch/>
          </p:blipFill>
          <p:spPr>
            <a:xfrm>
              <a:off x="4980943" y="3956637"/>
              <a:ext cx="1658598" cy="2380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87" name="Google Shape;2587;p92"/>
            <p:cNvGrpSpPr/>
            <p:nvPr/>
          </p:nvGrpSpPr>
          <p:grpSpPr>
            <a:xfrm>
              <a:off x="4741675" y="4149974"/>
              <a:ext cx="577200" cy="321000"/>
              <a:chOff x="4741675" y="4120750"/>
              <a:chExt cx="577200" cy="321000"/>
            </a:xfrm>
          </p:grpSpPr>
          <p:sp>
            <p:nvSpPr>
              <p:cNvPr id="2588" name="Google Shape;2588;p92"/>
              <p:cNvSpPr txBox="1"/>
              <p:nvPr/>
            </p:nvSpPr>
            <p:spPr>
              <a:xfrm>
                <a:off x="4741675" y="4203550"/>
                <a:ext cx="577200" cy="23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000">
                    <a:solidFill>
                      <a:srgbClr val="0000FF"/>
                    </a:solidFill>
                  </a:rPr>
                  <a:t>x = Le</a:t>
                </a:r>
                <a:endParaRPr i="1" sz="1000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2589" name="Google Shape;2589;p92"/>
              <p:cNvCxnSpPr/>
              <p:nvPr/>
            </p:nvCxnSpPr>
            <p:spPr>
              <a:xfrm flipH="1" rot="10800000">
                <a:off x="5106475" y="4120750"/>
                <a:ext cx="110100" cy="8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4" name="Google Shape;259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75" y="1678475"/>
            <a:ext cx="4855876" cy="3223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5" name="Google Shape;2595;p93"/>
          <p:cNvGrpSpPr/>
          <p:nvPr/>
        </p:nvGrpSpPr>
        <p:grpSpPr>
          <a:xfrm>
            <a:off x="311700" y="1160675"/>
            <a:ext cx="8520600" cy="3529925"/>
            <a:chOff x="311700" y="1160675"/>
            <a:chExt cx="8520600" cy="3529925"/>
          </a:xfrm>
        </p:grpSpPr>
        <p:cxnSp>
          <p:nvCxnSpPr>
            <p:cNvPr id="2596" name="Google Shape;2596;p93"/>
            <p:cNvCxnSpPr/>
            <p:nvPr/>
          </p:nvCxnSpPr>
          <p:spPr>
            <a:xfrm rot="10800000">
              <a:off x="4522475" y="4179000"/>
              <a:ext cx="599100" cy="3654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597" name="Google Shape;2597;p93"/>
            <p:cNvSpPr/>
            <p:nvPr/>
          </p:nvSpPr>
          <p:spPr>
            <a:xfrm>
              <a:off x="445675" y="2506000"/>
              <a:ext cx="4013400" cy="21846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93"/>
            <p:cNvSpPr txBox="1"/>
            <p:nvPr/>
          </p:nvSpPr>
          <p:spPr>
            <a:xfrm>
              <a:off x="311700" y="1160675"/>
              <a:ext cx="8520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200"/>
                <a:buChar char="●"/>
              </a:pPr>
              <a:r>
                <a:rPr lang="en" sz="1200">
                  <a:solidFill>
                    <a:srgbClr val="FF0000"/>
                  </a:solidFill>
                </a:rPr>
                <a:t>Catalytic mechanism for each catalytic site</a:t>
              </a:r>
              <a:endParaRPr sz="1200">
                <a:solidFill>
                  <a:srgbClr val="FF0000"/>
                </a:solidFill>
              </a:endParaRPr>
            </a:p>
          </p:txBody>
        </p:sp>
      </p:grpSp>
      <p:grpSp>
        <p:nvGrpSpPr>
          <p:cNvPr id="2599" name="Google Shape;2599;p93"/>
          <p:cNvGrpSpPr/>
          <p:nvPr/>
        </p:nvGrpSpPr>
        <p:grpSpPr>
          <a:xfrm>
            <a:off x="5049951" y="1297480"/>
            <a:ext cx="4013466" cy="3315750"/>
            <a:chOff x="4163786" y="943086"/>
            <a:chExt cx="4599961" cy="3777341"/>
          </a:xfrm>
        </p:grpSpPr>
        <p:pic>
          <p:nvPicPr>
            <p:cNvPr id="2600" name="Google Shape;2600;p93"/>
            <p:cNvPicPr preferRelativeResize="0"/>
            <p:nvPr/>
          </p:nvPicPr>
          <p:blipFill rotWithShape="1">
            <a:blip r:embed="rId4">
              <a:alphaModFix/>
            </a:blip>
            <a:srcRect b="0" l="45456" r="0" t="0"/>
            <a:stretch/>
          </p:blipFill>
          <p:spPr>
            <a:xfrm>
              <a:off x="4191000" y="970300"/>
              <a:ext cx="4572747" cy="3750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1" name="Google Shape;2601;p93"/>
            <p:cNvSpPr/>
            <p:nvPr/>
          </p:nvSpPr>
          <p:spPr>
            <a:xfrm>
              <a:off x="4163786" y="943086"/>
              <a:ext cx="571500" cy="57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2" name="Google Shape;2602;p93"/>
          <p:cNvSpPr txBox="1"/>
          <p:nvPr>
            <p:ph type="title"/>
          </p:nvPr>
        </p:nvSpPr>
        <p:spPr>
          <a:xfrm>
            <a:off x="311700" y="151600"/>
            <a:ext cx="8520600" cy="7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Enzyme Modules</a:t>
            </a:r>
            <a:endParaRPr/>
          </a:p>
        </p:txBody>
      </p:sp>
      <p:sp>
        <p:nvSpPr>
          <p:cNvPr id="2603" name="Google Shape;2603;p93"/>
          <p:cNvSpPr txBox="1"/>
          <p:nvPr/>
        </p:nvSpPr>
        <p:spPr>
          <a:xfrm>
            <a:off x="5049962" y="4613231"/>
            <a:ext cx="3825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1400"/>
              </a:spcAft>
              <a:buNone/>
            </a:pPr>
            <a:r>
              <a:rPr lang="en" sz="500">
                <a:solidFill>
                  <a:srgbClr val="202020"/>
                </a:solidFill>
                <a:highlight>
                  <a:srgbClr val="FFFFFF"/>
                </a:highlight>
              </a:rPr>
              <a:t>Yurkovich JT, Alcantar MA, Haiman ZB, Palsson BO (2018) Network-level allosteric effects are elucidated by detailing how ligand-binding events modulate utilization of catalytic potentials. PLOS Computational Biology 14(8): e1006356.</a:t>
            </a:r>
            <a:endParaRPr sz="500">
              <a:solidFill>
                <a:schemeClr val="dk2"/>
              </a:solidFill>
            </a:endParaRPr>
          </a:p>
        </p:txBody>
      </p:sp>
      <p:grpSp>
        <p:nvGrpSpPr>
          <p:cNvPr id="2604" name="Google Shape;2604;p93"/>
          <p:cNvGrpSpPr/>
          <p:nvPr/>
        </p:nvGrpSpPr>
        <p:grpSpPr>
          <a:xfrm>
            <a:off x="311700" y="1389263"/>
            <a:ext cx="8520600" cy="1233488"/>
            <a:chOff x="311700" y="1389263"/>
            <a:chExt cx="8520600" cy="1233488"/>
          </a:xfrm>
        </p:grpSpPr>
        <p:sp>
          <p:nvSpPr>
            <p:cNvPr id="2605" name="Google Shape;2605;p93"/>
            <p:cNvSpPr txBox="1"/>
            <p:nvPr/>
          </p:nvSpPr>
          <p:spPr>
            <a:xfrm>
              <a:off x="311700" y="1389263"/>
              <a:ext cx="8520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3D85C6"/>
                </a:buClr>
                <a:buSzPts val="1200"/>
                <a:buChar char="●"/>
              </a:pPr>
              <a:r>
                <a:rPr lang="en" sz="1200">
                  <a:solidFill>
                    <a:srgbClr val="3D85C6"/>
                  </a:solidFill>
                </a:rPr>
                <a:t>Regulatory mechanisms (activation, inhibition, allostery and cooperativity, etc.)</a:t>
              </a:r>
              <a:endParaRPr sz="1200">
                <a:solidFill>
                  <a:srgbClr val="3D85C6"/>
                </a:solidFill>
              </a:endParaRPr>
            </a:p>
          </p:txBody>
        </p:sp>
        <p:sp>
          <p:nvSpPr>
            <p:cNvPr id="2606" name="Google Shape;2606;p93"/>
            <p:cNvSpPr/>
            <p:nvPr/>
          </p:nvSpPr>
          <p:spPr>
            <a:xfrm>
              <a:off x="445675" y="1750350"/>
              <a:ext cx="4013400" cy="872400"/>
            </a:xfrm>
            <a:prstGeom prst="rect">
              <a:avLst/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7" name="Google Shape;2607;p93"/>
          <p:cNvSpPr txBox="1"/>
          <p:nvPr/>
        </p:nvSpPr>
        <p:spPr>
          <a:xfrm>
            <a:off x="123175" y="891400"/>
            <a:ext cx="8520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Enzyme Modules:</a:t>
            </a:r>
            <a:r>
              <a:rPr lang="en" sz="1200"/>
              <a:t> full stoichiometric description of </a:t>
            </a:r>
            <a:r>
              <a:rPr lang="en" sz="1200" u="sng"/>
              <a:t>ALL </a:t>
            </a:r>
            <a:r>
              <a:rPr lang="en" sz="1200"/>
              <a:t>elementary binding reaction steps for an enzymatic mechanism</a:t>
            </a:r>
            <a:endParaRPr sz="12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94"/>
          <p:cNvSpPr txBox="1"/>
          <p:nvPr>
            <p:ph type="title"/>
          </p:nvPr>
        </p:nvSpPr>
        <p:spPr>
          <a:xfrm>
            <a:off x="169800" y="285750"/>
            <a:ext cx="88437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Modeling condition effects on enzyme kinetics</a:t>
            </a:r>
            <a:endParaRPr sz="2900"/>
          </a:p>
        </p:txBody>
      </p:sp>
      <p:sp>
        <p:nvSpPr>
          <p:cNvPr id="2613" name="Google Shape;2613;p94"/>
          <p:cNvSpPr txBox="1"/>
          <p:nvPr>
            <p:ph idx="1" type="body"/>
          </p:nvPr>
        </p:nvSpPr>
        <p:spPr>
          <a:xfrm>
            <a:off x="685800" y="1290100"/>
            <a:ext cx="5100600" cy="18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pH effects on enzyme activity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Model the ‘critical’ (de)-protonation reactions on the enzyme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Temperature effects on rate constants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Transition state theory</a:t>
            </a:r>
            <a:endParaRPr/>
          </a:p>
        </p:txBody>
      </p:sp>
      <p:pic>
        <p:nvPicPr>
          <p:cNvPr id="2614" name="Google Shape;261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400" y="2455904"/>
            <a:ext cx="2433610" cy="2606638"/>
          </a:xfrm>
          <a:prstGeom prst="rect">
            <a:avLst/>
          </a:prstGeom>
          <a:noFill/>
          <a:ln>
            <a:noFill/>
          </a:ln>
        </p:spPr>
      </p:pic>
      <p:sp>
        <p:nvSpPr>
          <p:cNvPr id="2615" name="Google Shape;2615;p94"/>
          <p:cNvSpPr/>
          <p:nvPr/>
        </p:nvSpPr>
        <p:spPr>
          <a:xfrm>
            <a:off x="6299778" y="2453900"/>
            <a:ext cx="2426400" cy="262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6" name="Google Shape;2616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0600" y="919725"/>
            <a:ext cx="2057196" cy="14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7" name="Google Shape;2617;p94"/>
          <p:cNvSpPr/>
          <p:nvPr/>
        </p:nvSpPr>
        <p:spPr>
          <a:xfrm>
            <a:off x="6482950" y="932250"/>
            <a:ext cx="2068200" cy="1458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8" name="Google Shape;2618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7625" y="3343118"/>
            <a:ext cx="3108208" cy="601582"/>
          </a:xfrm>
          <a:prstGeom prst="rect">
            <a:avLst/>
          </a:prstGeom>
          <a:noFill/>
          <a:ln>
            <a:noFill/>
          </a:ln>
        </p:spPr>
      </p:pic>
      <p:sp>
        <p:nvSpPr>
          <p:cNvPr id="2619" name="Google Shape;2619;p94"/>
          <p:cNvSpPr/>
          <p:nvPr/>
        </p:nvSpPr>
        <p:spPr>
          <a:xfrm>
            <a:off x="1789637" y="3341750"/>
            <a:ext cx="3127500" cy="60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3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p95"/>
          <p:cNvSpPr txBox="1"/>
          <p:nvPr>
            <p:ph type="ctrTitle"/>
          </p:nvPr>
        </p:nvSpPr>
        <p:spPr>
          <a:xfrm>
            <a:off x="311700" y="2106475"/>
            <a:ext cx="7120800" cy="17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Phosphofructokinase</a:t>
            </a:r>
            <a:endParaRPr/>
          </a:p>
        </p:txBody>
      </p:sp>
      <p:sp>
        <p:nvSpPr>
          <p:cNvPr id="2625" name="Google Shape;2625;p95"/>
          <p:cNvSpPr txBox="1"/>
          <p:nvPr>
            <p:ph idx="1" type="subTitle"/>
          </p:nvPr>
        </p:nvSpPr>
        <p:spPr>
          <a:xfrm>
            <a:off x="311700" y="36869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Catalytic properties, regulation and structural biology of the enzyme</a:t>
            </a:r>
            <a:endParaRPr sz="2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460575" y="3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Formulation of Dynamic Networks</a:t>
            </a:r>
            <a:endParaRPr/>
          </a:p>
        </p:txBody>
      </p:sp>
      <p:sp>
        <p:nvSpPr>
          <p:cNvPr id="126" name="Google Shape;126;p24"/>
          <p:cNvSpPr txBox="1"/>
          <p:nvPr/>
        </p:nvSpPr>
        <p:spPr>
          <a:xfrm>
            <a:off x="988450" y="1058075"/>
            <a:ext cx="27213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Dynamic Mass Balance</a:t>
            </a:r>
            <a:endParaRPr b="1" sz="1800"/>
          </a:p>
        </p:txBody>
      </p:sp>
      <p:grpSp>
        <p:nvGrpSpPr>
          <p:cNvPr id="127" name="Google Shape;127;p24"/>
          <p:cNvGrpSpPr/>
          <p:nvPr/>
        </p:nvGrpSpPr>
        <p:grpSpPr>
          <a:xfrm>
            <a:off x="5931024" y="1666750"/>
            <a:ext cx="2778046" cy="3395425"/>
            <a:chOff x="5931024" y="1666750"/>
            <a:chExt cx="2778046" cy="3395425"/>
          </a:xfrm>
        </p:grpSpPr>
        <p:cxnSp>
          <p:nvCxnSpPr>
            <p:cNvPr id="128" name="Google Shape;128;p24"/>
            <p:cNvCxnSpPr>
              <a:endCxn id="129" idx="0"/>
            </p:cNvCxnSpPr>
            <p:nvPr/>
          </p:nvCxnSpPr>
          <p:spPr>
            <a:xfrm>
              <a:off x="5931024" y="1666750"/>
              <a:ext cx="1455600" cy="18435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9" name="Google Shape;129;p24"/>
            <p:cNvSpPr txBox="1"/>
            <p:nvPr/>
          </p:nvSpPr>
          <p:spPr>
            <a:xfrm>
              <a:off x="6768024" y="3510250"/>
              <a:ext cx="1237200" cy="7710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1/time, or</a:t>
              </a:r>
              <a:endParaRPr>
                <a:solidFill>
                  <a:schemeClr val="dk2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1/(time*conc)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0" name="Google Shape;130;p24"/>
            <p:cNvSpPr txBox="1"/>
            <p:nvPr/>
          </p:nvSpPr>
          <p:spPr>
            <a:xfrm>
              <a:off x="6768024" y="4291175"/>
              <a:ext cx="1237200" cy="77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s</a:t>
              </a:r>
              <a:r>
                <a:rPr baseline="30000" lang="en">
                  <a:solidFill>
                    <a:schemeClr val="dk2"/>
                  </a:solidFill>
                </a:rPr>
                <a:t>-1</a:t>
              </a:r>
              <a:endParaRPr baseline="30000" sz="1300">
                <a:solidFill>
                  <a:schemeClr val="dk2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s</a:t>
              </a:r>
              <a:r>
                <a:rPr baseline="30000" lang="en">
                  <a:solidFill>
                    <a:schemeClr val="dk2"/>
                  </a:solidFill>
                </a:rPr>
                <a:t>-1</a:t>
              </a:r>
              <a:r>
                <a:rPr lang="en">
                  <a:solidFill>
                    <a:schemeClr val="dk2"/>
                  </a:solidFill>
                </a:rPr>
                <a:t>µM</a:t>
              </a:r>
              <a:r>
                <a:rPr baseline="30000" lang="en">
                  <a:solidFill>
                    <a:schemeClr val="dk2"/>
                  </a:solidFill>
                </a:rPr>
                <a:t>-1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1" name="Google Shape;131;p24"/>
            <p:cNvSpPr txBox="1"/>
            <p:nvPr/>
          </p:nvSpPr>
          <p:spPr>
            <a:xfrm>
              <a:off x="6615970" y="1684812"/>
              <a:ext cx="20931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</a:rPr>
                <a:t>k: </a:t>
              </a:r>
              <a:r>
                <a:rPr lang="en">
                  <a:solidFill>
                    <a:schemeClr val="dk2"/>
                  </a:solidFill>
                </a:rPr>
                <a:t>Kinetic constants</a:t>
              </a:r>
              <a:endParaRPr b="1"/>
            </a:p>
          </p:txBody>
        </p:sp>
      </p:grpSp>
      <p:grpSp>
        <p:nvGrpSpPr>
          <p:cNvPr id="132" name="Google Shape;132;p24"/>
          <p:cNvGrpSpPr/>
          <p:nvPr/>
        </p:nvGrpSpPr>
        <p:grpSpPr>
          <a:xfrm>
            <a:off x="3374374" y="1266241"/>
            <a:ext cx="5334697" cy="3795934"/>
            <a:chOff x="3374899" y="1266241"/>
            <a:chExt cx="5334697" cy="3795934"/>
          </a:xfrm>
        </p:grpSpPr>
        <p:sp>
          <p:nvSpPr>
            <p:cNvPr id="133" name="Google Shape;133;p24"/>
            <p:cNvSpPr txBox="1"/>
            <p:nvPr/>
          </p:nvSpPr>
          <p:spPr>
            <a:xfrm>
              <a:off x="3374899" y="3510250"/>
              <a:ext cx="1514400" cy="7710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Mass (or moles)</a:t>
              </a:r>
              <a:br>
                <a:rPr lang="en"/>
              </a:br>
              <a:r>
                <a:rPr lang="en"/>
                <a:t>per volume</a:t>
              </a:r>
              <a:br>
                <a:rPr lang="en"/>
              </a:br>
              <a:r>
                <a:rPr lang="en"/>
                <a:t>per time</a:t>
              </a:r>
              <a:endParaRPr/>
            </a:p>
          </p:txBody>
        </p:sp>
        <p:sp>
          <p:nvSpPr>
            <p:cNvPr id="134" name="Google Shape;134;p24"/>
            <p:cNvSpPr txBox="1"/>
            <p:nvPr/>
          </p:nvSpPr>
          <p:spPr>
            <a:xfrm>
              <a:off x="3374899" y="4291175"/>
              <a:ext cx="1514400" cy="77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mM/hr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µM/s</a:t>
              </a:r>
              <a:endParaRPr/>
            </a:p>
          </p:txBody>
        </p:sp>
        <p:sp>
          <p:nvSpPr>
            <p:cNvPr id="135" name="Google Shape;135;p24"/>
            <p:cNvSpPr txBox="1"/>
            <p:nvPr/>
          </p:nvSpPr>
          <p:spPr>
            <a:xfrm>
              <a:off x="6616496" y="1266241"/>
              <a:ext cx="20931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v: </a:t>
              </a:r>
              <a:r>
                <a:rPr lang="en"/>
                <a:t>Fluxes</a:t>
              </a:r>
              <a:endParaRPr/>
            </a:p>
          </p:txBody>
        </p:sp>
        <p:cxnSp>
          <p:nvCxnSpPr>
            <p:cNvPr id="136" name="Google Shape;136;p24"/>
            <p:cNvCxnSpPr/>
            <p:nvPr/>
          </p:nvCxnSpPr>
          <p:spPr>
            <a:xfrm>
              <a:off x="4071153" y="1924466"/>
              <a:ext cx="60900" cy="15858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7" name="Google Shape;137;p24"/>
            <p:cNvCxnSpPr/>
            <p:nvPr/>
          </p:nvCxnSpPr>
          <p:spPr>
            <a:xfrm flipH="1">
              <a:off x="4131975" y="1666775"/>
              <a:ext cx="1042200" cy="18333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38" name="Google Shape;138;p24"/>
          <p:cNvGrpSpPr/>
          <p:nvPr/>
        </p:nvGrpSpPr>
        <p:grpSpPr>
          <a:xfrm>
            <a:off x="5163449" y="1474718"/>
            <a:ext cx="3545621" cy="3587457"/>
            <a:chOff x="5163449" y="1474718"/>
            <a:chExt cx="3545621" cy="3587457"/>
          </a:xfrm>
        </p:grpSpPr>
        <p:cxnSp>
          <p:nvCxnSpPr>
            <p:cNvPr id="139" name="Google Shape;139;p24"/>
            <p:cNvCxnSpPr>
              <a:endCxn id="140" idx="0"/>
            </p:cNvCxnSpPr>
            <p:nvPr/>
          </p:nvCxnSpPr>
          <p:spPr>
            <a:xfrm>
              <a:off x="5572949" y="1666750"/>
              <a:ext cx="347700" cy="18435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0" name="Google Shape;140;p24"/>
            <p:cNvSpPr txBox="1"/>
            <p:nvPr/>
          </p:nvSpPr>
          <p:spPr>
            <a:xfrm>
              <a:off x="5163449" y="3510250"/>
              <a:ext cx="1514400" cy="7710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Mass (or moles)</a:t>
              </a:r>
              <a:br>
                <a:rPr lang="en">
                  <a:solidFill>
                    <a:schemeClr val="dk2"/>
                  </a:solidFill>
                </a:rPr>
              </a:br>
              <a:r>
                <a:rPr lang="en">
                  <a:solidFill>
                    <a:schemeClr val="dk2"/>
                  </a:solidFill>
                </a:rPr>
                <a:t>per volume</a:t>
              </a:r>
              <a:endParaRPr/>
            </a:p>
          </p:txBody>
        </p:sp>
        <p:sp>
          <p:nvSpPr>
            <p:cNvPr id="141" name="Google Shape;141;p24"/>
            <p:cNvSpPr txBox="1"/>
            <p:nvPr/>
          </p:nvSpPr>
          <p:spPr>
            <a:xfrm>
              <a:off x="5163449" y="4291175"/>
              <a:ext cx="1514400" cy="77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mM</a:t>
              </a:r>
              <a:endParaRPr>
                <a:solidFill>
                  <a:schemeClr val="dk2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µM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2" name="Google Shape;142;p24"/>
            <p:cNvSpPr txBox="1"/>
            <p:nvPr/>
          </p:nvSpPr>
          <p:spPr>
            <a:xfrm>
              <a:off x="6615970" y="1474718"/>
              <a:ext cx="20931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</a:rPr>
                <a:t>x: </a:t>
              </a:r>
              <a:r>
                <a:rPr lang="en">
                  <a:solidFill>
                    <a:schemeClr val="dk2"/>
                  </a:solidFill>
                </a:rPr>
                <a:t>Concentrations</a:t>
              </a:r>
              <a:endParaRPr b="1"/>
            </a:p>
          </p:txBody>
        </p:sp>
      </p:grp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824" y="1058100"/>
            <a:ext cx="2250380" cy="770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24"/>
          <p:cNvGrpSpPr/>
          <p:nvPr/>
        </p:nvGrpSpPr>
        <p:grpSpPr>
          <a:xfrm>
            <a:off x="289091" y="1082525"/>
            <a:ext cx="8561908" cy="3979650"/>
            <a:chOff x="289091" y="1082525"/>
            <a:chExt cx="8561908" cy="3979650"/>
          </a:xfrm>
        </p:grpSpPr>
        <p:sp>
          <p:nvSpPr>
            <p:cNvPr id="145" name="Google Shape;145;p24"/>
            <p:cNvSpPr txBox="1"/>
            <p:nvPr/>
          </p:nvSpPr>
          <p:spPr>
            <a:xfrm>
              <a:off x="1530449" y="3510250"/>
              <a:ext cx="1641300" cy="7710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Dimensionless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(mol/mol)</a:t>
              </a:r>
              <a:endParaRPr/>
            </a:p>
          </p:txBody>
        </p:sp>
        <p:cxnSp>
          <p:nvCxnSpPr>
            <p:cNvPr id="146" name="Google Shape;146;p24"/>
            <p:cNvCxnSpPr/>
            <p:nvPr/>
          </p:nvCxnSpPr>
          <p:spPr>
            <a:xfrm flipH="1">
              <a:off x="2398375" y="1666775"/>
              <a:ext cx="2458800" cy="18435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7" name="Google Shape;147;p24"/>
            <p:cNvSpPr txBox="1"/>
            <p:nvPr/>
          </p:nvSpPr>
          <p:spPr>
            <a:xfrm>
              <a:off x="6600699" y="1082525"/>
              <a:ext cx="22503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</a:rPr>
                <a:t>S: </a:t>
              </a:r>
              <a:r>
                <a:rPr lang="en">
                  <a:solidFill>
                    <a:schemeClr val="dk2"/>
                  </a:solidFill>
                </a:rPr>
                <a:t>Stoichiometric Matrix</a:t>
              </a:r>
              <a:endParaRPr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48" name="Google Shape;148;p24"/>
            <p:cNvSpPr txBox="1"/>
            <p:nvPr/>
          </p:nvSpPr>
          <p:spPr>
            <a:xfrm>
              <a:off x="289091" y="4291175"/>
              <a:ext cx="3260400" cy="77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Examples: </a:t>
              </a:r>
              <a:r>
                <a:rPr lang="en"/>
                <a:t>1 mol ATP / 1 mol glucose</a:t>
              </a:r>
              <a:endParaRPr/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96"/>
          <p:cNvSpPr txBox="1"/>
          <p:nvPr>
            <p:ph type="title"/>
          </p:nvPr>
        </p:nvSpPr>
        <p:spPr>
          <a:xfrm>
            <a:off x="311700" y="151600"/>
            <a:ext cx="8520600" cy="8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Metabolic Role of PFK</a:t>
            </a:r>
            <a:endParaRPr sz="1800">
              <a:solidFill>
                <a:srgbClr val="980000"/>
              </a:solidFill>
            </a:endParaRPr>
          </a:p>
        </p:txBody>
      </p:sp>
      <p:grpSp>
        <p:nvGrpSpPr>
          <p:cNvPr id="2631" name="Google Shape;2631;p96"/>
          <p:cNvGrpSpPr/>
          <p:nvPr/>
        </p:nvGrpSpPr>
        <p:grpSpPr>
          <a:xfrm>
            <a:off x="3230641" y="1513787"/>
            <a:ext cx="936056" cy="1169681"/>
            <a:chOff x="7536900" y="986200"/>
            <a:chExt cx="1295400" cy="1609800"/>
          </a:xfrm>
        </p:grpSpPr>
        <p:pic>
          <p:nvPicPr>
            <p:cNvPr id="2632" name="Google Shape;2632;p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6900" y="986200"/>
              <a:ext cx="1295400" cy="1609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3" name="Google Shape;2633;p96"/>
            <p:cNvSpPr txBox="1"/>
            <p:nvPr/>
          </p:nvSpPr>
          <p:spPr>
            <a:xfrm>
              <a:off x="7536900" y="2257600"/>
              <a:ext cx="12954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/>
                <a:t>PFK-P tetramer</a:t>
              </a:r>
              <a:endParaRPr b="1" sz="7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PDB ID 4XYK</a:t>
              </a:r>
              <a:endParaRPr sz="700"/>
            </a:p>
          </p:txBody>
        </p:sp>
      </p:grpSp>
      <p:pic>
        <p:nvPicPr>
          <p:cNvPr id="2634" name="Google Shape;263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00" y="1030700"/>
            <a:ext cx="4083600" cy="3776374"/>
          </a:xfrm>
          <a:prstGeom prst="rect">
            <a:avLst/>
          </a:prstGeom>
          <a:noFill/>
          <a:ln>
            <a:noFill/>
          </a:ln>
        </p:spPr>
      </p:pic>
      <p:sp>
        <p:nvSpPr>
          <p:cNvPr id="2635" name="Google Shape;2635;p96"/>
          <p:cNvSpPr/>
          <p:nvPr/>
        </p:nvSpPr>
        <p:spPr>
          <a:xfrm>
            <a:off x="2390725" y="1799825"/>
            <a:ext cx="718500" cy="597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6" name="Google Shape;2636;p96"/>
          <p:cNvSpPr txBox="1"/>
          <p:nvPr/>
        </p:nvSpPr>
        <p:spPr>
          <a:xfrm>
            <a:off x="4166700" y="986200"/>
            <a:ext cx="4665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Exists as a tetramer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3 isoforms: Muscle (M), Liver, (L), Platelet (P)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Two natural conformations: R, T (relaxed, tight)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637" name="Google Shape;2637;p96"/>
          <p:cNvGrpSpPr/>
          <p:nvPr/>
        </p:nvGrpSpPr>
        <p:grpSpPr>
          <a:xfrm>
            <a:off x="4899294" y="2117545"/>
            <a:ext cx="3200412" cy="469386"/>
            <a:chOff x="5352605" y="2117649"/>
            <a:chExt cx="2323686" cy="337276"/>
          </a:xfrm>
        </p:grpSpPr>
        <p:pic>
          <p:nvPicPr>
            <p:cNvPr id="2638" name="Google Shape;2638;p9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52605" y="2215456"/>
              <a:ext cx="591974" cy="141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9" name="Google Shape;2639;p9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13834" y="2117649"/>
              <a:ext cx="1362456" cy="3372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40" name="Google Shape;2640;p96"/>
          <p:cNvGrpSpPr/>
          <p:nvPr/>
        </p:nvGrpSpPr>
        <p:grpSpPr>
          <a:xfrm>
            <a:off x="4166700" y="3751793"/>
            <a:ext cx="4544100" cy="769182"/>
            <a:chOff x="4166700" y="3751793"/>
            <a:chExt cx="4544100" cy="769182"/>
          </a:xfrm>
        </p:grpSpPr>
        <p:pic>
          <p:nvPicPr>
            <p:cNvPr id="2641" name="Google Shape;2641;p9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050475" y="4289592"/>
              <a:ext cx="2776550" cy="2313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2" name="Google Shape;2642;p96"/>
            <p:cNvSpPr txBox="1"/>
            <p:nvPr/>
          </p:nvSpPr>
          <p:spPr>
            <a:xfrm>
              <a:off x="4166700" y="3751793"/>
              <a:ext cx="45441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1000"/>
                </a:spcAft>
                <a:buClr>
                  <a:schemeClr val="dk2"/>
                </a:buClr>
                <a:buSzPts val="1400"/>
                <a:buChar char="●"/>
              </a:pPr>
              <a:r>
                <a:rPr lang="en">
                  <a:solidFill>
                    <a:schemeClr val="dk2"/>
                  </a:solidFill>
                </a:rPr>
                <a:t>Catalytic Activity:</a:t>
              </a:r>
              <a:br>
                <a:rPr lang="en">
                  <a:solidFill>
                    <a:schemeClr val="dk2"/>
                  </a:solidFill>
                </a:rPr>
              </a:br>
              <a:br>
                <a:rPr lang="en">
                  <a:solidFill>
                    <a:schemeClr val="dk2"/>
                  </a:solidFill>
                </a:rPr>
              </a:b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643" name="Google Shape;2643;p96"/>
          <p:cNvCxnSpPr>
            <a:stCxn id="2635" idx="3"/>
          </p:cNvCxnSpPr>
          <p:nvPr/>
        </p:nvCxnSpPr>
        <p:spPr>
          <a:xfrm>
            <a:off x="3109225" y="2098625"/>
            <a:ext cx="33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644" name="Google Shape;2644;p96"/>
          <p:cNvGrpSpPr/>
          <p:nvPr/>
        </p:nvGrpSpPr>
        <p:grpSpPr>
          <a:xfrm>
            <a:off x="915700" y="1437341"/>
            <a:ext cx="7795100" cy="2619424"/>
            <a:chOff x="915700" y="1437341"/>
            <a:chExt cx="7795100" cy="2619424"/>
          </a:xfrm>
        </p:grpSpPr>
        <p:sp>
          <p:nvSpPr>
            <p:cNvPr id="2645" name="Google Shape;2645;p96"/>
            <p:cNvSpPr txBox="1"/>
            <p:nvPr/>
          </p:nvSpPr>
          <p:spPr>
            <a:xfrm>
              <a:off x="4166700" y="2718550"/>
              <a:ext cx="45441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Char char="●"/>
              </a:pPr>
              <a:r>
                <a:rPr lang="en">
                  <a:solidFill>
                    <a:schemeClr val="dk2"/>
                  </a:solidFill>
                </a:rPr>
                <a:t>‘Tug of war’</a:t>
              </a:r>
              <a:endParaRPr>
                <a:solidFill>
                  <a:schemeClr val="dk2"/>
                </a:solidFill>
              </a:endParaRPr>
            </a:p>
            <a:p>
              <a:pPr indent="-317500" lvl="1" marL="914400" rtl="0" algn="l">
                <a:spcBef>
                  <a:spcPts val="1000"/>
                </a:spcBef>
                <a:spcAft>
                  <a:spcPts val="0"/>
                </a:spcAft>
                <a:buClr>
                  <a:srgbClr val="990000"/>
                </a:buClr>
                <a:buSzPts val="1400"/>
                <a:buChar char="○"/>
              </a:pPr>
              <a:r>
                <a:rPr lang="en">
                  <a:solidFill>
                    <a:srgbClr val="990000"/>
                  </a:solidFill>
                </a:rPr>
                <a:t>Known inhibitors: </a:t>
              </a:r>
              <a:r>
                <a:rPr lang="en" u="sng">
                  <a:solidFill>
                    <a:srgbClr val="990000"/>
                  </a:solidFill>
                </a:rPr>
                <a:t>ATP</a:t>
              </a:r>
              <a:r>
                <a:rPr lang="en">
                  <a:solidFill>
                    <a:srgbClr val="990000"/>
                  </a:solidFill>
                </a:rPr>
                <a:t>, citrate, PEP</a:t>
              </a:r>
              <a:endParaRPr>
                <a:solidFill>
                  <a:srgbClr val="990000"/>
                </a:solidFill>
              </a:endParaRPr>
            </a:p>
            <a:p>
              <a:pPr indent="-317500" lvl="1" marL="914400" rtl="0" algn="l">
                <a:spcBef>
                  <a:spcPts val="1000"/>
                </a:spcBef>
                <a:spcAft>
                  <a:spcPts val="1000"/>
                </a:spcAft>
                <a:buClr>
                  <a:srgbClr val="1155CC"/>
                </a:buClr>
                <a:buSzPts val="1400"/>
                <a:buChar char="○"/>
              </a:pPr>
              <a:r>
                <a:rPr lang="en">
                  <a:solidFill>
                    <a:srgbClr val="1155CC"/>
                  </a:solidFill>
                </a:rPr>
                <a:t>Known activators </a:t>
              </a:r>
              <a:r>
                <a:rPr lang="en" u="sng">
                  <a:solidFill>
                    <a:srgbClr val="1155CC"/>
                  </a:solidFill>
                </a:rPr>
                <a:t>AMP</a:t>
              </a:r>
              <a:r>
                <a:rPr lang="en">
                  <a:solidFill>
                    <a:srgbClr val="1155CC"/>
                  </a:solidFill>
                </a:rPr>
                <a:t>, cAMP, Pi, FDP </a:t>
              </a:r>
              <a:endParaRPr>
                <a:solidFill>
                  <a:srgbClr val="1155CC"/>
                </a:solidFill>
              </a:endParaRPr>
            </a:p>
          </p:txBody>
        </p:sp>
        <p:grpSp>
          <p:nvGrpSpPr>
            <p:cNvPr id="2646" name="Google Shape;2646;p96"/>
            <p:cNvGrpSpPr/>
            <p:nvPr/>
          </p:nvGrpSpPr>
          <p:grpSpPr>
            <a:xfrm>
              <a:off x="915700" y="1437341"/>
              <a:ext cx="3128000" cy="2619424"/>
              <a:chOff x="915700" y="1437341"/>
              <a:chExt cx="3128000" cy="2619424"/>
            </a:xfrm>
          </p:grpSpPr>
          <p:grpSp>
            <p:nvGrpSpPr>
              <p:cNvPr id="2647" name="Google Shape;2647;p96"/>
              <p:cNvGrpSpPr/>
              <p:nvPr/>
            </p:nvGrpSpPr>
            <p:grpSpPr>
              <a:xfrm>
                <a:off x="1646850" y="1952181"/>
                <a:ext cx="1558369" cy="2104583"/>
                <a:chOff x="1646850" y="1926750"/>
                <a:chExt cx="1558369" cy="2104583"/>
              </a:xfrm>
            </p:grpSpPr>
            <p:sp>
              <p:nvSpPr>
                <p:cNvPr id="2648" name="Google Shape;2648;p96"/>
                <p:cNvSpPr/>
                <p:nvPr/>
              </p:nvSpPr>
              <p:spPr>
                <a:xfrm>
                  <a:off x="3014419" y="3840533"/>
                  <a:ext cx="190800" cy="1908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A61C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A61C00"/>
                    </a:solidFill>
                  </a:endParaRPr>
                </a:p>
              </p:txBody>
            </p:sp>
            <p:sp>
              <p:nvSpPr>
                <p:cNvPr id="2649" name="Google Shape;2649;p96"/>
                <p:cNvSpPr/>
                <p:nvPr/>
              </p:nvSpPr>
              <p:spPr>
                <a:xfrm>
                  <a:off x="1646850" y="1926750"/>
                  <a:ext cx="375300" cy="1908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A61C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rgbClr val="A61C00"/>
                      </a:solidFill>
                    </a:rPr>
                    <a:t>ATP</a:t>
                  </a:r>
                  <a:endParaRPr sz="800">
                    <a:solidFill>
                      <a:srgbClr val="A61C00"/>
                    </a:solidFill>
                  </a:endParaRPr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A61C00"/>
                    </a:solidFill>
                  </a:endParaRPr>
                </a:p>
              </p:txBody>
            </p:sp>
          </p:grpSp>
          <p:grpSp>
            <p:nvGrpSpPr>
              <p:cNvPr id="2650" name="Google Shape;2650;p96"/>
              <p:cNvGrpSpPr/>
              <p:nvPr/>
            </p:nvGrpSpPr>
            <p:grpSpPr>
              <a:xfrm>
                <a:off x="915700" y="1437341"/>
                <a:ext cx="3128000" cy="1640386"/>
                <a:chOff x="915700" y="1418361"/>
                <a:chExt cx="3128000" cy="1640386"/>
              </a:xfrm>
            </p:grpSpPr>
            <p:sp>
              <p:nvSpPr>
                <p:cNvPr id="2651" name="Google Shape;2651;p96"/>
                <p:cNvSpPr/>
                <p:nvPr/>
              </p:nvSpPr>
              <p:spPr>
                <a:xfrm>
                  <a:off x="2867575" y="2174974"/>
                  <a:ext cx="190800" cy="1908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0B5394"/>
                    </a:solidFill>
                  </a:endParaRPr>
                </a:p>
              </p:txBody>
            </p:sp>
            <p:sp>
              <p:nvSpPr>
                <p:cNvPr id="2652" name="Google Shape;2652;p96"/>
                <p:cNvSpPr/>
                <p:nvPr/>
              </p:nvSpPr>
              <p:spPr>
                <a:xfrm>
                  <a:off x="3706800" y="2867947"/>
                  <a:ext cx="336900" cy="1908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0B5394"/>
                    </a:solidFill>
                  </a:endParaRPr>
                </a:p>
              </p:txBody>
            </p:sp>
            <p:sp>
              <p:nvSpPr>
                <p:cNvPr id="2653" name="Google Shape;2653;p96"/>
                <p:cNvSpPr/>
                <p:nvPr/>
              </p:nvSpPr>
              <p:spPr>
                <a:xfrm>
                  <a:off x="915700" y="1418361"/>
                  <a:ext cx="413400" cy="1521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1155C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rgbClr val="0B5394"/>
                      </a:solidFill>
                    </a:rPr>
                    <a:t>AMP</a:t>
                  </a:r>
                  <a:endParaRPr sz="800">
                    <a:solidFill>
                      <a:srgbClr val="0B5394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97"/>
          <p:cNvSpPr txBox="1"/>
          <p:nvPr>
            <p:ph type="title"/>
          </p:nvPr>
        </p:nvSpPr>
        <p:spPr>
          <a:xfrm>
            <a:off x="311700" y="151600"/>
            <a:ext cx="8520600" cy="8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Structure of the PFK-P (Platelet Isoform)</a:t>
            </a:r>
            <a:endParaRPr sz="1800">
              <a:solidFill>
                <a:srgbClr val="980000"/>
              </a:solidFill>
            </a:endParaRPr>
          </a:p>
        </p:txBody>
      </p:sp>
      <p:sp>
        <p:nvSpPr>
          <p:cNvPr id="2659" name="Google Shape;2659;p97"/>
          <p:cNvSpPr txBox="1"/>
          <p:nvPr/>
        </p:nvSpPr>
        <p:spPr>
          <a:xfrm>
            <a:off x="2288525" y="4242175"/>
            <a:ext cx="1915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00"/>
          </a:p>
        </p:txBody>
      </p:sp>
      <p:grpSp>
        <p:nvGrpSpPr>
          <p:cNvPr id="2660" name="Google Shape;2660;p97"/>
          <p:cNvGrpSpPr/>
          <p:nvPr/>
        </p:nvGrpSpPr>
        <p:grpSpPr>
          <a:xfrm>
            <a:off x="311700" y="986200"/>
            <a:ext cx="8756075" cy="2883900"/>
            <a:chOff x="311700" y="986200"/>
            <a:chExt cx="8756075" cy="2883900"/>
          </a:xfrm>
        </p:grpSpPr>
        <p:sp>
          <p:nvSpPr>
            <p:cNvPr id="2661" name="Google Shape;2661;p97"/>
            <p:cNvSpPr txBox="1"/>
            <p:nvPr/>
          </p:nvSpPr>
          <p:spPr>
            <a:xfrm>
              <a:off x="311700" y="998916"/>
              <a:ext cx="4918200" cy="88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SzPts val="1100"/>
                <a:buChar char="●"/>
              </a:pPr>
              <a:r>
                <a:rPr lang="en" sz="1100"/>
                <a:t>PFK-P (Platelet Isoform)</a:t>
              </a:r>
              <a:endParaRPr sz="1100"/>
            </a:p>
            <a:p>
              <a:pPr indent="-298450" lvl="1" marL="731520" rtl="0" algn="l">
                <a:spcBef>
                  <a:spcPts val="1000"/>
                </a:spcBef>
                <a:spcAft>
                  <a:spcPts val="0"/>
                </a:spcAft>
                <a:buSzPts val="1100"/>
                <a:buChar char="○"/>
              </a:pPr>
              <a:r>
                <a:rPr lang="en" sz="1100"/>
                <a:t>Other two isoforms include muscle (M) and liver (L)</a:t>
              </a:r>
              <a:endParaRPr sz="1100"/>
            </a:p>
            <a:p>
              <a:pPr indent="-298450" lvl="1" marL="731520" rtl="0" algn="l">
                <a:spcBef>
                  <a:spcPts val="1000"/>
                </a:spcBef>
                <a:spcAft>
                  <a:spcPts val="1000"/>
                </a:spcAft>
                <a:buSzPts val="1100"/>
                <a:buChar char="○"/>
              </a:pPr>
              <a:r>
                <a:rPr lang="en" sz="1100"/>
                <a:t>Recently solved structure, along with muscle isoform (2015)</a:t>
              </a:r>
              <a:endParaRPr sz="1100"/>
            </a:p>
          </p:txBody>
        </p:sp>
        <p:grpSp>
          <p:nvGrpSpPr>
            <p:cNvPr id="2662" name="Google Shape;2662;p97"/>
            <p:cNvGrpSpPr/>
            <p:nvPr/>
          </p:nvGrpSpPr>
          <p:grpSpPr>
            <a:xfrm>
              <a:off x="5236175" y="986200"/>
              <a:ext cx="3831600" cy="2883900"/>
              <a:chOff x="5236175" y="986200"/>
              <a:chExt cx="3831600" cy="2883900"/>
            </a:xfrm>
          </p:grpSpPr>
          <p:pic>
            <p:nvPicPr>
              <p:cNvPr id="2663" name="Google Shape;2663;p9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236175" y="986200"/>
                <a:ext cx="3672625" cy="2883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64" name="Google Shape;2664;p97"/>
              <p:cNvSpPr txBox="1"/>
              <p:nvPr/>
            </p:nvSpPr>
            <p:spPr>
              <a:xfrm>
                <a:off x="5312375" y="986200"/>
                <a:ext cx="3755400" cy="28839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800"/>
                  <a:t>PFK-P homotetramer</a:t>
                </a:r>
                <a:endParaRPr b="1" i="1" sz="800"/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800"/>
                  <a:t>Catalytic and allosteric sites</a:t>
                </a:r>
                <a:br>
                  <a:rPr i="1" lang="en" sz="800"/>
                </a:br>
                <a:r>
                  <a:rPr i="1" lang="en" sz="800"/>
                  <a:t>Highlighted</a:t>
                </a:r>
                <a:br>
                  <a:rPr i="1" lang="en" sz="800"/>
                </a:br>
                <a:br>
                  <a:rPr i="1" lang="en" sz="800"/>
                </a:br>
                <a:br>
                  <a:rPr i="1" lang="en" sz="800"/>
                </a:br>
                <a:br>
                  <a:rPr i="1" lang="en" sz="800"/>
                </a:br>
                <a:br>
                  <a:rPr i="1" lang="en" sz="800"/>
                </a:br>
                <a:br>
                  <a:rPr i="1" lang="en" sz="800"/>
                </a:br>
                <a:br>
                  <a:rPr i="1" lang="en" sz="800"/>
                </a:br>
                <a:br>
                  <a:rPr i="1" lang="en" sz="800"/>
                </a:br>
                <a:br>
                  <a:rPr i="1" lang="en" sz="800"/>
                </a:br>
                <a:br>
                  <a:rPr i="1" lang="en" sz="800"/>
                </a:br>
                <a:br>
                  <a:rPr i="1" lang="en" sz="800"/>
                </a:br>
                <a:br>
                  <a:rPr i="1" lang="en" sz="800"/>
                </a:br>
                <a:br>
                  <a:rPr i="1" lang="en" sz="800"/>
                </a:br>
                <a:br>
                  <a:rPr i="1" lang="en" sz="800"/>
                </a:br>
                <a:br>
                  <a:rPr i="1" lang="en" sz="800"/>
                </a:br>
                <a:br>
                  <a:rPr i="1" lang="en" sz="800"/>
                </a:br>
                <a:br>
                  <a:rPr i="1" lang="en" sz="800"/>
                </a:br>
                <a:br>
                  <a:rPr i="1" lang="en" sz="800"/>
                </a:br>
                <a:endParaRPr i="1" sz="800"/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/>
                  <a:t>Yurkovich et al, 2019,</a:t>
                </a:r>
                <a:br>
                  <a:rPr lang="en" sz="800"/>
                </a:br>
                <a:r>
                  <a:rPr i="1" lang="en" sz="800"/>
                  <a:t>PLOS Comp. Bio</a:t>
                </a:r>
                <a:endParaRPr i="1" sz="800"/>
              </a:p>
            </p:txBody>
          </p:sp>
        </p:grpSp>
      </p:grpSp>
      <p:grpSp>
        <p:nvGrpSpPr>
          <p:cNvPr id="2665" name="Google Shape;2665;p97"/>
          <p:cNvGrpSpPr/>
          <p:nvPr/>
        </p:nvGrpSpPr>
        <p:grpSpPr>
          <a:xfrm>
            <a:off x="318000" y="2187838"/>
            <a:ext cx="4918200" cy="2607312"/>
            <a:chOff x="318000" y="2187838"/>
            <a:chExt cx="4918200" cy="2607312"/>
          </a:xfrm>
        </p:grpSpPr>
        <p:grpSp>
          <p:nvGrpSpPr>
            <p:cNvPr id="2666" name="Google Shape;2666;p97"/>
            <p:cNvGrpSpPr/>
            <p:nvPr/>
          </p:nvGrpSpPr>
          <p:grpSpPr>
            <a:xfrm>
              <a:off x="318000" y="2187838"/>
              <a:ext cx="4918200" cy="2390356"/>
              <a:chOff x="318000" y="2187838"/>
              <a:chExt cx="4918200" cy="2390356"/>
            </a:xfrm>
          </p:grpSpPr>
          <p:sp>
            <p:nvSpPr>
              <p:cNvPr id="2667" name="Google Shape;2667;p97"/>
              <p:cNvSpPr txBox="1"/>
              <p:nvPr/>
            </p:nvSpPr>
            <p:spPr>
              <a:xfrm>
                <a:off x="318000" y="2187838"/>
                <a:ext cx="4918200" cy="43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298450" lvl="0" marL="457200" rtl="0" algn="l">
                  <a:spcBef>
                    <a:spcPts val="0"/>
                  </a:spcBef>
                  <a:spcAft>
                    <a:spcPts val="1000"/>
                  </a:spcAft>
                  <a:buClr>
                    <a:schemeClr val="dk2"/>
                  </a:buClr>
                  <a:buSzPts val="1100"/>
                  <a:buChar char="●"/>
                </a:pPr>
                <a:r>
                  <a:rPr lang="en" sz="1100">
                    <a:solidFill>
                      <a:schemeClr val="dk2"/>
                    </a:solidFill>
                  </a:rPr>
                  <a:t>Found mechanistic explanations for cancer mutations within PFK</a:t>
                </a:r>
                <a:endParaRPr sz="1100">
                  <a:solidFill>
                    <a:schemeClr val="dk2"/>
                  </a:solidFill>
                </a:endParaRPr>
              </a:p>
            </p:txBody>
          </p:sp>
          <p:grpSp>
            <p:nvGrpSpPr>
              <p:cNvPr id="2668" name="Google Shape;2668;p97"/>
              <p:cNvGrpSpPr/>
              <p:nvPr/>
            </p:nvGrpSpPr>
            <p:grpSpPr>
              <a:xfrm>
                <a:off x="335027" y="2645000"/>
                <a:ext cx="3931247" cy="1933194"/>
                <a:chOff x="335027" y="2645000"/>
                <a:chExt cx="3931247" cy="1933194"/>
              </a:xfrm>
            </p:grpSpPr>
            <p:pic>
              <p:nvPicPr>
                <p:cNvPr id="2669" name="Google Shape;2669;p9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21379" l="9061" r="9525" t="23490"/>
                <a:stretch/>
              </p:blipFill>
              <p:spPr>
                <a:xfrm>
                  <a:off x="335027" y="2684313"/>
                  <a:ext cx="2323750" cy="189388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980000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pic>
            <p:grpSp>
              <p:nvGrpSpPr>
                <p:cNvPr id="2670" name="Google Shape;2670;p97"/>
                <p:cNvGrpSpPr/>
                <p:nvPr/>
              </p:nvGrpSpPr>
              <p:grpSpPr>
                <a:xfrm>
                  <a:off x="2658874" y="2645000"/>
                  <a:ext cx="1607400" cy="986400"/>
                  <a:chOff x="2658874" y="2645000"/>
                  <a:chExt cx="1607400" cy="986400"/>
                </a:xfrm>
              </p:grpSpPr>
              <p:sp>
                <p:nvSpPr>
                  <p:cNvPr id="2671" name="Google Shape;2671;p97"/>
                  <p:cNvSpPr txBox="1"/>
                  <p:nvPr/>
                </p:nvSpPr>
                <p:spPr>
                  <a:xfrm>
                    <a:off x="3208474" y="2645000"/>
                    <a:ext cx="1057800" cy="1518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980000"/>
                    </a:solidFill>
                    <a:prstDash val="dot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i="1" sz="800"/>
                  </a:p>
                </p:txBody>
              </p:sp>
              <p:cxnSp>
                <p:nvCxnSpPr>
                  <p:cNvPr id="2672" name="Google Shape;2672;p97"/>
                  <p:cNvCxnSpPr>
                    <a:stCxn id="2671" idx="1"/>
                    <a:endCxn id="2669" idx="3"/>
                  </p:cNvCxnSpPr>
                  <p:nvPr/>
                </p:nvCxnSpPr>
                <p:spPr>
                  <a:xfrm flipH="1">
                    <a:off x="2658874" y="2720900"/>
                    <a:ext cx="549600" cy="9105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</p:grpSp>
        </p:grpSp>
        <p:sp>
          <p:nvSpPr>
            <p:cNvPr id="2673" name="Google Shape;2673;p97"/>
            <p:cNvSpPr txBox="1"/>
            <p:nvPr/>
          </p:nvSpPr>
          <p:spPr>
            <a:xfrm>
              <a:off x="318000" y="4643350"/>
              <a:ext cx="4520400" cy="15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700">
                  <a:solidFill>
                    <a:schemeClr val="dk2"/>
                  </a:solidFill>
                </a:rPr>
                <a:t>Left: Location of PFK-P mutations in cancers</a:t>
              </a:r>
              <a:endParaRPr i="1" sz="700">
                <a:solidFill>
                  <a:schemeClr val="dk2"/>
                </a:solidFill>
              </a:endParaRPr>
            </a:p>
          </p:txBody>
        </p:sp>
      </p:grpSp>
      <p:grpSp>
        <p:nvGrpSpPr>
          <p:cNvPr id="2674" name="Google Shape;2674;p97"/>
          <p:cNvGrpSpPr/>
          <p:nvPr/>
        </p:nvGrpSpPr>
        <p:grpSpPr>
          <a:xfrm>
            <a:off x="317875" y="1888391"/>
            <a:ext cx="7543898" cy="3185909"/>
            <a:chOff x="317875" y="1888391"/>
            <a:chExt cx="7543898" cy="3185909"/>
          </a:xfrm>
        </p:grpSpPr>
        <p:grpSp>
          <p:nvGrpSpPr>
            <p:cNvPr id="2675" name="Google Shape;2675;p97"/>
            <p:cNvGrpSpPr/>
            <p:nvPr/>
          </p:nvGrpSpPr>
          <p:grpSpPr>
            <a:xfrm>
              <a:off x="317875" y="1888391"/>
              <a:ext cx="7543898" cy="3185909"/>
              <a:chOff x="317875" y="1888391"/>
              <a:chExt cx="7543898" cy="3185909"/>
            </a:xfrm>
          </p:grpSpPr>
          <p:sp>
            <p:nvSpPr>
              <p:cNvPr id="2676" name="Google Shape;2676;p97"/>
              <p:cNvSpPr txBox="1"/>
              <p:nvPr/>
            </p:nvSpPr>
            <p:spPr>
              <a:xfrm>
                <a:off x="317875" y="1888391"/>
                <a:ext cx="4918200" cy="44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298450" lvl="0" marL="457200" rtl="0" algn="l">
                  <a:spcBef>
                    <a:spcPts val="0"/>
                  </a:spcBef>
                  <a:spcAft>
                    <a:spcPts val="1000"/>
                  </a:spcAft>
                  <a:buClr>
                    <a:schemeClr val="dk2"/>
                  </a:buClr>
                  <a:buSzPts val="1100"/>
                  <a:buChar char="●"/>
                </a:pPr>
                <a:r>
                  <a:rPr lang="en" sz="1100">
                    <a:solidFill>
                      <a:schemeClr val="dk2"/>
                    </a:solidFill>
                  </a:rPr>
                  <a:t>Substantial conformational changes in structure upon ATP hydrolysis</a:t>
                </a:r>
                <a:endParaRPr/>
              </a:p>
            </p:txBody>
          </p:sp>
          <p:pic>
            <p:nvPicPr>
              <p:cNvPr id="2677" name="Google Shape;2677;p9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838398" y="3898525"/>
                <a:ext cx="3023375" cy="11757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678" name="Google Shape;2678;p97"/>
              <p:cNvGrpSpPr/>
              <p:nvPr/>
            </p:nvGrpSpPr>
            <p:grpSpPr>
              <a:xfrm>
                <a:off x="2702625" y="2645000"/>
                <a:ext cx="2135782" cy="1933202"/>
                <a:chOff x="2702625" y="2645000"/>
                <a:chExt cx="2135782" cy="1933202"/>
              </a:xfrm>
            </p:grpSpPr>
            <p:grpSp>
              <p:nvGrpSpPr>
                <p:cNvPr id="2679" name="Google Shape;2679;p97"/>
                <p:cNvGrpSpPr/>
                <p:nvPr/>
              </p:nvGrpSpPr>
              <p:grpSpPr>
                <a:xfrm>
                  <a:off x="2702625" y="2656296"/>
                  <a:ext cx="2135782" cy="1921905"/>
                  <a:chOff x="9424772" y="851422"/>
                  <a:chExt cx="2708665" cy="2250475"/>
                </a:xfrm>
              </p:grpSpPr>
              <p:pic>
                <p:nvPicPr>
                  <p:cNvPr id="2680" name="Google Shape;2680;p97"/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10296331" y="851422"/>
                    <a:ext cx="1837105" cy="22504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681" name="Google Shape;2681;p97"/>
                  <p:cNvSpPr txBox="1"/>
                  <p:nvPr/>
                </p:nvSpPr>
                <p:spPr>
                  <a:xfrm>
                    <a:off x="9424772" y="1887639"/>
                    <a:ext cx="1467900" cy="212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i="1" lang="en" sz="800"/>
                      <a:t>tetramer interface:</a:t>
                    </a:r>
                    <a:endParaRPr i="1" sz="800"/>
                  </a:p>
                </p:txBody>
              </p:sp>
            </p:grpSp>
            <p:sp>
              <p:nvSpPr>
                <p:cNvPr id="2682" name="Google Shape;2682;p97"/>
                <p:cNvSpPr txBox="1"/>
                <p:nvPr/>
              </p:nvSpPr>
              <p:spPr>
                <a:xfrm>
                  <a:off x="3208474" y="2645000"/>
                  <a:ext cx="1057800" cy="151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" sz="800"/>
                    <a:t>catalytic interface:</a:t>
                  </a:r>
                  <a:endParaRPr i="1" sz="800"/>
                </a:p>
              </p:txBody>
            </p:sp>
          </p:grpSp>
        </p:grpSp>
        <p:sp>
          <p:nvSpPr>
            <p:cNvPr id="2683" name="Google Shape;2683;p97"/>
            <p:cNvSpPr txBox="1"/>
            <p:nvPr/>
          </p:nvSpPr>
          <p:spPr>
            <a:xfrm>
              <a:off x="318000" y="4747525"/>
              <a:ext cx="45204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700">
                  <a:solidFill>
                    <a:schemeClr val="dk2"/>
                  </a:solidFill>
                </a:rPr>
                <a:t>Middle: Structural overlap of </a:t>
              </a:r>
              <a:r>
                <a:rPr b="1" i="1" lang="en" sz="700">
                  <a:solidFill>
                    <a:srgbClr val="5CACA4"/>
                  </a:solidFill>
                </a:rPr>
                <a:t>ATP-Mg</a:t>
              </a:r>
              <a:r>
                <a:rPr b="1" baseline="30000" i="1" lang="en" sz="700">
                  <a:solidFill>
                    <a:srgbClr val="5CACA4"/>
                  </a:solidFill>
                </a:rPr>
                <a:t>2+</a:t>
              </a:r>
              <a:r>
                <a:rPr b="1" i="1" lang="en" sz="700">
                  <a:solidFill>
                    <a:srgbClr val="5CACA4"/>
                  </a:solidFill>
                </a:rPr>
                <a:t>bound</a:t>
              </a:r>
              <a:r>
                <a:rPr i="1" lang="en" sz="700">
                  <a:solidFill>
                    <a:schemeClr val="dk2"/>
                  </a:solidFill>
                </a:rPr>
                <a:t> and </a:t>
              </a:r>
              <a:r>
                <a:rPr i="1" lang="en" sz="700">
                  <a:solidFill>
                    <a:srgbClr val="757575"/>
                  </a:solidFill>
                </a:rPr>
                <a:t>ADP-bound</a:t>
              </a:r>
              <a:r>
                <a:rPr i="1" lang="en" sz="700">
                  <a:solidFill>
                    <a:schemeClr val="dk2"/>
                  </a:solidFill>
                </a:rPr>
                <a:t> tetramers</a:t>
              </a:r>
              <a:endParaRPr b="1" i="1" sz="7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700">
                  <a:solidFill>
                    <a:schemeClr val="dk2"/>
                  </a:solidFill>
                </a:rPr>
                <a:t>Right: Conformation of the active site in the </a:t>
              </a:r>
              <a:r>
                <a:rPr b="1" i="1" lang="en" sz="700">
                  <a:solidFill>
                    <a:srgbClr val="5CACA4"/>
                  </a:solidFill>
                </a:rPr>
                <a:t>ATP-Mg</a:t>
              </a:r>
              <a:r>
                <a:rPr b="1" baseline="30000" i="1" lang="en" sz="700">
                  <a:solidFill>
                    <a:srgbClr val="5CACA4"/>
                  </a:solidFill>
                </a:rPr>
                <a:t>2+</a:t>
              </a:r>
              <a:r>
                <a:rPr b="1" i="1" lang="en" sz="700">
                  <a:solidFill>
                    <a:srgbClr val="5CACA4"/>
                  </a:solidFill>
                </a:rPr>
                <a:t>bound</a:t>
              </a:r>
              <a:r>
                <a:rPr i="1" lang="en" sz="700">
                  <a:solidFill>
                    <a:schemeClr val="dk2"/>
                  </a:solidFill>
                </a:rPr>
                <a:t> and </a:t>
              </a:r>
              <a:r>
                <a:rPr i="1" lang="en" sz="700">
                  <a:solidFill>
                    <a:srgbClr val="757575"/>
                  </a:solidFill>
                </a:rPr>
                <a:t>ADP-bound</a:t>
              </a:r>
              <a:r>
                <a:rPr i="1" lang="en" sz="700">
                  <a:solidFill>
                    <a:schemeClr val="dk2"/>
                  </a:solidFill>
                </a:rPr>
                <a:t>  structures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7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p98"/>
          <p:cNvSpPr txBox="1"/>
          <p:nvPr/>
        </p:nvSpPr>
        <p:spPr>
          <a:xfrm>
            <a:off x="311700" y="986200"/>
            <a:ext cx="31797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/>
              <a:t>Catalytic Mechanism: </a:t>
            </a:r>
            <a:r>
              <a:rPr i="1" lang="en" sz="1100"/>
              <a:t>Ordered Sequential Bi-bi</a:t>
            </a:r>
            <a:endParaRPr i="1" sz="1100"/>
          </a:p>
        </p:txBody>
      </p:sp>
      <p:sp>
        <p:nvSpPr>
          <p:cNvPr id="2689" name="Google Shape;2689;p98"/>
          <p:cNvSpPr txBox="1"/>
          <p:nvPr>
            <p:ph type="title"/>
          </p:nvPr>
        </p:nvSpPr>
        <p:spPr>
          <a:xfrm>
            <a:off x="311700" y="151600"/>
            <a:ext cx="8520600" cy="8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The PFK sub-network</a:t>
            </a:r>
            <a:endParaRPr>
              <a:solidFill>
                <a:srgbClr val="98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80000"/>
              </a:solidFill>
            </a:endParaRPr>
          </a:p>
        </p:txBody>
      </p:sp>
      <p:pic>
        <p:nvPicPr>
          <p:cNvPr id="2690" name="Google Shape;269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725" y="691242"/>
            <a:ext cx="2776550" cy="231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1" name="Google Shape;2691;p98"/>
          <p:cNvGrpSpPr/>
          <p:nvPr/>
        </p:nvGrpSpPr>
        <p:grpSpPr>
          <a:xfrm>
            <a:off x="671682" y="1470408"/>
            <a:ext cx="4032843" cy="2423267"/>
            <a:chOff x="671682" y="1470408"/>
            <a:chExt cx="4032843" cy="2423267"/>
          </a:xfrm>
        </p:grpSpPr>
        <p:pic>
          <p:nvPicPr>
            <p:cNvPr id="2692" name="Google Shape;2692;p98"/>
            <p:cNvPicPr preferRelativeResize="0"/>
            <p:nvPr/>
          </p:nvPicPr>
          <p:blipFill rotWithShape="1">
            <a:blip r:embed="rId4">
              <a:alphaModFix/>
            </a:blip>
            <a:srcRect b="39735" l="0" r="0" t="30132"/>
            <a:stretch/>
          </p:blipFill>
          <p:spPr>
            <a:xfrm>
              <a:off x="671682" y="1470408"/>
              <a:ext cx="2459736" cy="191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3" name="Google Shape;2693;p98"/>
            <p:cNvPicPr preferRelativeResize="0"/>
            <p:nvPr/>
          </p:nvPicPr>
          <p:blipFill rotWithShape="1">
            <a:blip r:embed="rId5">
              <a:alphaModFix/>
            </a:blip>
            <a:srcRect b="28318" l="12533" r="74643" t="51105"/>
            <a:stretch/>
          </p:blipFill>
          <p:spPr>
            <a:xfrm>
              <a:off x="3838900" y="3059075"/>
              <a:ext cx="865625" cy="834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94" name="Google Shape;2694;p98"/>
          <p:cNvGrpSpPr/>
          <p:nvPr/>
        </p:nvGrpSpPr>
        <p:grpSpPr>
          <a:xfrm>
            <a:off x="671682" y="1645099"/>
            <a:ext cx="4367167" cy="3397226"/>
            <a:chOff x="671682" y="1645099"/>
            <a:chExt cx="4367167" cy="3397226"/>
          </a:xfrm>
        </p:grpSpPr>
        <p:pic>
          <p:nvPicPr>
            <p:cNvPr id="2695" name="Google Shape;2695;p98"/>
            <p:cNvPicPr preferRelativeResize="0"/>
            <p:nvPr/>
          </p:nvPicPr>
          <p:blipFill rotWithShape="1">
            <a:blip r:embed="rId4">
              <a:alphaModFix/>
            </a:blip>
            <a:srcRect b="0" l="0" r="0" t="60265"/>
            <a:stretch/>
          </p:blipFill>
          <p:spPr>
            <a:xfrm>
              <a:off x="671682" y="1645099"/>
              <a:ext cx="2459736" cy="25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96" name="Google Shape;2696;p98"/>
            <p:cNvGrpSpPr/>
            <p:nvPr/>
          </p:nvGrpSpPr>
          <p:grpSpPr>
            <a:xfrm>
              <a:off x="2992775" y="2261425"/>
              <a:ext cx="2046075" cy="2780900"/>
              <a:chOff x="2992775" y="2261425"/>
              <a:chExt cx="2046075" cy="2780900"/>
            </a:xfrm>
          </p:grpSpPr>
          <p:pic>
            <p:nvPicPr>
              <p:cNvPr id="2697" name="Google Shape;2697;p9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75624" t="71681"/>
              <a:stretch/>
            </p:blipFill>
            <p:spPr>
              <a:xfrm>
                <a:off x="2992775" y="3893675"/>
                <a:ext cx="1645525" cy="1148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8" name="Google Shape;2698;p98"/>
              <p:cNvPicPr preferRelativeResize="0"/>
              <p:nvPr/>
            </p:nvPicPr>
            <p:blipFill rotWithShape="1">
              <a:blip r:embed="rId5">
                <a:alphaModFix/>
              </a:blip>
              <a:srcRect b="0" l="24374" r="69691" t="31441"/>
              <a:stretch/>
            </p:blipFill>
            <p:spPr>
              <a:xfrm>
                <a:off x="4638300" y="2261425"/>
                <a:ext cx="400550" cy="2780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699" name="Google Shape;2699;p98"/>
          <p:cNvGrpSpPr/>
          <p:nvPr/>
        </p:nvGrpSpPr>
        <p:grpSpPr>
          <a:xfrm>
            <a:off x="671682" y="1295716"/>
            <a:ext cx="3966618" cy="1841409"/>
            <a:chOff x="671682" y="1295716"/>
            <a:chExt cx="3966618" cy="1841409"/>
          </a:xfrm>
        </p:grpSpPr>
        <p:pic>
          <p:nvPicPr>
            <p:cNvPr id="2700" name="Google Shape;2700;p98"/>
            <p:cNvPicPr preferRelativeResize="0"/>
            <p:nvPr/>
          </p:nvPicPr>
          <p:blipFill rotWithShape="1">
            <a:blip r:embed="rId4">
              <a:alphaModFix/>
            </a:blip>
            <a:srcRect b="69866" l="0" r="0" t="0"/>
            <a:stretch/>
          </p:blipFill>
          <p:spPr>
            <a:xfrm>
              <a:off x="671682" y="1295716"/>
              <a:ext cx="2459736" cy="191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1" name="Google Shape;2701;p98"/>
            <p:cNvPicPr preferRelativeResize="0"/>
            <p:nvPr/>
          </p:nvPicPr>
          <p:blipFill rotWithShape="1">
            <a:blip r:embed="rId5">
              <a:alphaModFix/>
            </a:blip>
            <a:srcRect b="47806" l="14712" r="75626" t="27742"/>
            <a:stretch/>
          </p:blipFill>
          <p:spPr>
            <a:xfrm>
              <a:off x="3986075" y="2111375"/>
              <a:ext cx="652225" cy="99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2" name="Google Shape;2702;p98"/>
            <p:cNvPicPr preferRelativeResize="0"/>
            <p:nvPr/>
          </p:nvPicPr>
          <p:blipFill rotWithShape="1">
            <a:blip r:embed="rId5">
              <a:alphaModFix/>
            </a:blip>
            <a:srcRect b="46971" l="9812" r="85288" t="30993"/>
            <a:stretch/>
          </p:blipFill>
          <p:spPr>
            <a:xfrm>
              <a:off x="3655325" y="2243350"/>
              <a:ext cx="330750" cy="893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03" name="Google Shape;2703;p98"/>
          <p:cNvGrpSpPr/>
          <p:nvPr/>
        </p:nvGrpSpPr>
        <p:grpSpPr>
          <a:xfrm>
            <a:off x="1619016" y="1951514"/>
            <a:ext cx="8125921" cy="3090822"/>
            <a:chOff x="1619016" y="1951514"/>
            <a:chExt cx="8125921" cy="3090822"/>
          </a:xfrm>
        </p:grpSpPr>
        <p:pic>
          <p:nvPicPr>
            <p:cNvPr id="2704" name="Google Shape;2704;p98"/>
            <p:cNvPicPr preferRelativeResize="0"/>
            <p:nvPr/>
          </p:nvPicPr>
          <p:blipFill rotWithShape="1">
            <a:blip r:embed="rId5">
              <a:alphaModFix/>
            </a:blip>
            <a:srcRect b="0" l="30308" r="0" t="27740"/>
            <a:stretch/>
          </p:blipFill>
          <p:spPr>
            <a:xfrm>
              <a:off x="5040261" y="2111361"/>
              <a:ext cx="4704676" cy="293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5" name="Google Shape;2705;p9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619016" y="1951514"/>
              <a:ext cx="832104" cy="1235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06" name="Google Shape;2706;p98"/>
          <p:cNvGrpSpPr/>
          <p:nvPr/>
        </p:nvGrpSpPr>
        <p:grpSpPr>
          <a:xfrm>
            <a:off x="4704525" y="2030125"/>
            <a:ext cx="3255750" cy="238350"/>
            <a:chOff x="4704525" y="2030125"/>
            <a:chExt cx="3255750" cy="238350"/>
          </a:xfrm>
        </p:grpSpPr>
        <p:sp>
          <p:nvSpPr>
            <p:cNvPr id="2707" name="Google Shape;2707;p98"/>
            <p:cNvSpPr/>
            <p:nvPr/>
          </p:nvSpPr>
          <p:spPr>
            <a:xfrm>
              <a:off x="4704525" y="2030125"/>
              <a:ext cx="565800" cy="23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98"/>
            <p:cNvSpPr/>
            <p:nvPr/>
          </p:nvSpPr>
          <p:spPr>
            <a:xfrm>
              <a:off x="5511775" y="2030125"/>
              <a:ext cx="655200" cy="23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98"/>
            <p:cNvSpPr/>
            <p:nvPr/>
          </p:nvSpPr>
          <p:spPr>
            <a:xfrm>
              <a:off x="6408425" y="2037175"/>
              <a:ext cx="655200" cy="23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98"/>
            <p:cNvSpPr/>
            <p:nvPr/>
          </p:nvSpPr>
          <p:spPr>
            <a:xfrm>
              <a:off x="7305075" y="2030125"/>
              <a:ext cx="655200" cy="23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1" name="Google Shape;2711;p98"/>
          <p:cNvGrpSpPr/>
          <p:nvPr/>
        </p:nvGrpSpPr>
        <p:grpSpPr>
          <a:xfrm>
            <a:off x="344400" y="1879975"/>
            <a:ext cx="9399125" cy="1582704"/>
            <a:chOff x="344400" y="1879975"/>
            <a:chExt cx="9399125" cy="1582704"/>
          </a:xfrm>
        </p:grpSpPr>
        <p:sp>
          <p:nvSpPr>
            <p:cNvPr id="2712" name="Google Shape;2712;p98"/>
            <p:cNvSpPr txBox="1"/>
            <p:nvPr/>
          </p:nvSpPr>
          <p:spPr>
            <a:xfrm>
              <a:off x="344400" y="2055430"/>
              <a:ext cx="31143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100">
                  <a:solidFill>
                    <a:schemeClr val="dk2"/>
                  </a:solidFill>
                </a:rPr>
                <a:t>Regulation:</a:t>
              </a:r>
              <a:endParaRPr b="1" i="1" sz="11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100">
                  <a:solidFill>
                    <a:schemeClr val="dk2"/>
                  </a:solidFill>
                </a:rPr>
                <a:t> </a:t>
              </a:r>
              <a:endParaRPr sz="11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1100">
                <a:solidFill>
                  <a:schemeClr val="dk2"/>
                </a:solidFill>
              </a:endParaRPr>
            </a:p>
          </p:txBody>
        </p:sp>
        <p:pic>
          <p:nvPicPr>
            <p:cNvPr id="2713" name="Google Shape;2713;p98"/>
            <p:cNvPicPr preferRelativeResize="0"/>
            <p:nvPr/>
          </p:nvPicPr>
          <p:blipFill rotWithShape="1">
            <a:blip r:embed="rId5">
              <a:alphaModFix/>
            </a:blip>
            <a:srcRect b="72260" l="24374" r="0" t="22035"/>
            <a:stretch/>
          </p:blipFill>
          <p:spPr>
            <a:xfrm>
              <a:off x="4638300" y="1879975"/>
              <a:ext cx="5105225" cy="2313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14" name="Google Shape;2714;p98"/>
            <p:cNvGrpSpPr/>
            <p:nvPr/>
          </p:nvGrpSpPr>
          <p:grpSpPr>
            <a:xfrm>
              <a:off x="344400" y="2364946"/>
              <a:ext cx="3114300" cy="1097733"/>
              <a:chOff x="312413" y="2314534"/>
              <a:chExt cx="3114300" cy="1097733"/>
            </a:xfrm>
          </p:grpSpPr>
          <p:pic>
            <p:nvPicPr>
              <p:cNvPr id="2715" name="Google Shape;2715;p9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197478" y="2649256"/>
                <a:ext cx="1344168" cy="7630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16" name="Google Shape;2716;p98"/>
              <p:cNvSpPr txBox="1"/>
              <p:nvPr/>
            </p:nvSpPr>
            <p:spPr>
              <a:xfrm>
                <a:off x="312413" y="2314534"/>
                <a:ext cx="3114300" cy="3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29845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1155CC"/>
                  </a:buClr>
                  <a:buSzPts val="1100"/>
                  <a:buChar char="-"/>
                </a:pPr>
                <a:r>
                  <a:rPr i="1" lang="en" sz="1100">
                    <a:solidFill>
                      <a:srgbClr val="1155CC"/>
                    </a:solidFill>
                  </a:rPr>
                  <a:t>Activation via </a:t>
                </a:r>
                <a:r>
                  <a:rPr lang="en" sz="1100">
                    <a:solidFill>
                      <a:srgbClr val="1155CC"/>
                    </a:solidFill>
                  </a:rPr>
                  <a:t>AMP</a:t>
                </a:r>
                <a:r>
                  <a:rPr b="1" i="1" lang="en" sz="1100">
                    <a:solidFill>
                      <a:srgbClr val="1155CC"/>
                    </a:solidFill>
                  </a:rPr>
                  <a:t>:</a:t>
                </a:r>
                <a:endParaRPr sz="1100">
                  <a:solidFill>
                    <a:srgbClr val="1155CC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1100">
                    <a:solidFill>
                      <a:schemeClr val="dk2"/>
                    </a:solidFill>
                  </a:rPr>
                  <a:t> </a:t>
                </a:r>
                <a:endParaRPr sz="1100">
                  <a:solidFill>
                    <a:schemeClr val="dk2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1" sz="1100">
                  <a:solidFill>
                    <a:schemeClr val="dk2"/>
                  </a:solidFill>
                </a:endParaRPr>
              </a:p>
            </p:txBody>
          </p:sp>
        </p:grpSp>
      </p:grpSp>
      <p:grpSp>
        <p:nvGrpSpPr>
          <p:cNvPr id="2717" name="Google Shape;2717;p98"/>
          <p:cNvGrpSpPr/>
          <p:nvPr/>
        </p:nvGrpSpPr>
        <p:grpSpPr>
          <a:xfrm>
            <a:off x="344400" y="986200"/>
            <a:ext cx="4293900" cy="2929417"/>
            <a:chOff x="344400" y="986200"/>
            <a:chExt cx="4293900" cy="2929417"/>
          </a:xfrm>
        </p:grpSpPr>
        <p:pic>
          <p:nvPicPr>
            <p:cNvPr id="2718" name="Google Shape;2718;p98"/>
            <p:cNvPicPr preferRelativeResize="0"/>
            <p:nvPr/>
          </p:nvPicPr>
          <p:blipFill rotWithShape="1">
            <a:blip r:embed="rId5">
              <a:alphaModFix/>
            </a:blip>
            <a:srcRect b="68387" l="0" r="78515" t="0"/>
            <a:stretch/>
          </p:blipFill>
          <p:spPr>
            <a:xfrm>
              <a:off x="2992775" y="986200"/>
              <a:ext cx="1450350" cy="128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9" name="Google Shape;2719;p98"/>
            <p:cNvPicPr preferRelativeResize="0"/>
            <p:nvPr/>
          </p:nvPicPr>
          <p:blipFill rotWithShape="1">
            <a:blip r:embed="rId5">
              <a:alphaModFix/>
            </a:blip>
            <a:srcRect b="72696" l="21482" r="75647" t="0"/>
            <a:stretch/>
          </p:blipFill>
          <p:spPr>
            <a:xfrm>
              <a:off x="4444525" y="991200"/>
              <a:ext cx="193775" cy="1107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20" name="Google Shape;2720;p98"/>
            <p:cNvGrpSpPr/>
            <p:nvPr/>
          </p:nvGrpSpPr>
          <p:grpSpPr>
            <a:xfrm>
              <a:off x="344400" y="3446095"/>
              <a:ext cx="3114300" cy="469521"/>
              <a:chOff x="312413" y="3420889"/>
              <a:chExt cx="3114300" cy="469521"/>
            </a:xfrm>
          </p:grpSpPr>
          <p:sp>
            <p:nvSpPr>
              <p:cNvPr id="2721" name="Google Shape;2721;p98"/>
              <p:cNvSpPr txBox="1"/>
              <p:nvPr/>
            </p:nvSpPr>
            <p:spPr>
              <a:xfrm>
                <a:off x="312413" y="3420889"/>
                <a:ext cx="3114300" cy="3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29845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100"/>
                  <a:buChar char="-"/>
                </a:pPr>
                <a:r>
                  <a:rPr i="1" lang="en" sz="1100">
                    <a:solidFill>
                      <a:srgbClr val="9900FF"/>
                    </a:solidFill>
                  </a:rPr>
                  <a:t>Conformation</a:t>
                </a:r>
                <a:r>
                  <a:rPr b="1" i="1" lang="en" sz="1100">
                    <a:solidFill>
                      <a:schemeClr val="dk2"/>
                    </a:solidFill>
                  </a:rPr>
                  <a:t>:</a:t>
                </a:r>
                <a:endParaRPr b="1" i="1" sz="1100">
                  <a:solidFill>
                    <a:schemeClr val="dk2"/>
                  </a:solidFill>
                </a:endParaRPr>
              </a:p>
            </p:txBody>
          </p:sp>
          <p:pic>
            <p:nvPicPr>
              <p:cNvPr id="2722" name="Google Shape;2722;p9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575166" y="3755611"/>
                <a:ext cx="588794" cy="134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23" name="Google Shape;2723;p98"/>
          <p:cNvGrpSpPr/>
          <p:nvPr/>
        </p:nvGrpSpPr>
        <p:grpSpPr>
          <a:xfrm>
            <a:off x="344400" y="991200"/>
            <a:ext cx="9400525" cy="3936932"/>
            <a:chOff x="344400" y="991200"/>
            <a:chExt cx="9400525" cy="3936932"/>
          </a:xfrm>
        </p:grpSpPr>
        <p:grpSp>
          <p:nvGrpSpPr>
            <p:cNvPr id="2724" name="Google Shape;2724;p98"/>
            <p:cNvGrpSpPr/>
            <p:nvPr/>
          </p:nvGrpSpPr>
          <p:grpSpPr>
            <a:xfrm>
              <a:off x="344400" y="3899033"/>
              <a:ext cx="3114300" cy="1029099"/>
              <a:chOff x="312413" y="3899033"/>
              <a:chExt cx="3114300" cy="1029099"/>
            </a:xfrm>
          </p:grpSpPr>
          <p:sp>
            <p:nvSpPr>
              <p:cNvPr id="2725" name="Google Shape;2725;p98"/>
              <p:cNvSpPr txBox="1"/>
              <p:nvPr/>
            </p:nvSpPr>
            <p:spPr>
              <a:xfrm>
                <a:off x="312413" y="3899033"/>
                <a:ext cx="3114300" cy="3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29845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A61C00"/>
                  </a:buClr>
                  <a:buSzPts val="1100"/>
                  <a:buChar char="-"/>
                </a:pPr>
                <a:r>
                  <a:rPr i="1" lang="en" sz="1100">
                    <a:solidFill>
                      <a:srgbClr val="A61C00"/>
                    </a:solidFill>
                  </a:rPr>
                  <a:t>Inhibition via </a:t>
                </a:r>
                <a:r>
                  <a:rPr lang="en" sz="1100">
                    <a:solidFill>
                      <a:srgbClr val="A61C00"/>
                    </a:solidFill>
                  </a:rPr>
                  <a:t>ATP</a:t>
                </a:r>
                <a:r>
                  <a:rPr i="1" lang="en" sz="1100">
                    <a:solidFill>
                      <a:srgbClr val="A61C00"/>
                    </a:solidFill>
                  </a:rPr>
                  <a:t>: </a:t>
                </a:r>
                <a:endParaRPr i="1" sz="1100">
                  <a:solidFill>
                    <a:srgbClr val="A61C00"/>
                  </a:solidFill>
                </a:endParaRPr>
              </a:p>
            </p:txBody>
          </p:sp>
          <p:pic>
            <p:nvPicPr>
              <p:cNvPr id="2726" name="Google Shape;2726;p9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13852"/>
              <a:stretch/>
            </p:blipFill>
            <p:spPr>
              <a:xfrm>
                <a:off x="1230506" y="4233755"/>
                <a:ext cx="1278113" cy="6943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27" name="Google Shape;2727;p98"/>
            <p:cNvPicPr preferRelativeResize="0"/>
            <p:nvPr/>
          </p:nvPicPr>
          <p:blipFill rotWithShape="1">
            <a:blip r:embed="rId5">
              <a:alphaModFix/>
            </a:blip>
            <a:srcRect b="77964" l="24744" r="0" t="0"/>
            <a:stretch/>
          </p:blipFill>
          <p:spPr>
            <a:xfrm>
              <a:off x="4664800" y="991200"/>
              <a:ext cx="5080125" cy="893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28" name="Google Shape;2728;p98"/>
          <p:cNvSpPr/>
          <p:nvPr/>
        </p:nvSpPr>
        <p:spPr>
          <a:xfrm>
            <a:off x="4392025" y="1926983"/>
            <a:ext cx="4234200" cy="326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9" name="Google Shape;2729;p98"/>
          <p:cNvSpPr/>
          <p:nvPr/>
        </p:nvSpPr>
        <p:spPr>
          <a:xfrm>
            <a:off x="4392025" y="1298309"/>
            <a:ext cx="4234200" cy="609600"/>
          </a:xfrm>
          <a:prstGeom prst="rect">
            <a:avLst/>
          </a:prstGeom>
          <a:noFill/>
          <a:ln cap="flat" cmpd="sng" w="952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0" name="Google Shape;2730;p98"/>
          <p:cNvSpPr/>
          <p:nvPr/>
        </p:nvSpPr>
        <p:spPr>
          <a:xfrm>
            <a:off x="4392025" y="1311025"/>
            <a:ext cx="246300" cy="9357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7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5" name="Google Shape;2735;p99"/>
          <p:cNvGrpSpPr/>
          <p:nvPr/>
        </p:nvGrpSpPr>
        <p:grpSpPr>
          <a:xfrm>
            <a:off x="3335750" y="560200"/>
            <a:ext cx="5398800" cy="4540600"/>
            <a:chOff x="3335750" y="560200"/>
            <a:chExt cx="5398800" cy="4540600"/>
          </a:xfrm>
        </p:grpSpPr>
        <p:pic>
          <p:nvPicPr>
            <p:cNvPr id="2736" name="Google Shape;2736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35750" y="560200"/>
              <a:ext cx="5398800" cy="45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7" name="Google Shape;2737;p99"/>
            <p:cNvSpPr/>
            <p:nvPr/>
          </p:nvSpPr>
          <p:spPr>
            <a:xfrm>
              <a:off x="3388900" y="614500"/>
              <a:ext cx="1266300" cy="174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100"/>
                <a:t>Input/Output</a:t>
              </a:r>
              <a:endParaRPr b="1" i="1" sz="1100"/>
            </a:p>
          </p:txBody>
        </p:sp>
        <p:sp>
          <p:nvSpPr>
            <p:cNvPr id="2738" name="Google Shape;2738;p99"/>
            <p:cNvSpPr/>
            <p:nvPr/>
          </p:nvSpPr>
          <p:spPr>
            <a:xfrm>
              <a:off x="7852150" y="614500"/>
              <a:ext cx="852000" cy="174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/>
                <a:t>Inhibition</a:t>
              </a:r>
              <a:endParaRPr b="1" sz="1100"/>
            </a:p>
          </p:txBody>
        </p:sp>
        <p:sp>
          <p:nvSpPr>
            <p:cNvPr id="2739" name="Google Shape;2739;p99"/>
            <p:cNvSpPr/>
            <p:nvPr/>
          </p:nvSpPr>
          <p:spPr>
            <a:xfrm>
              <a:off x="4654150" y="614500"/>
              <a:ext cx="3198000" cy="174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100"/>
                <a:t>Activation and Catalysis</a:t>
              </a:r>
              <a:endParaRPr b="1" i="1" sz="1100"/>
            </a:p>
          </p:txBody>
        </p:sp>
      </p:grpSp>
      <p:sp>
        <p:nvSpPr>
          <p:cNvPr id="2740" name="Google Shape;2740;p99"/>
          <p:cNvSpPr txBox="1"/>
          <p:nvPr>
            <p:ph type="title"/>
          </p:nvPr>
        </p:nvSpPr>
        <p:spPr>
          <a:xfrm>
            <a:off x="311700" y="151600"/>
            <a:ext cx="85206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Annotated Stoichiometric Matrix</a:t>
            </a:r>
            <a:endParaRPr sz="1800">
              <a:solidFill>
                <a:srgbClr val="980000"/>
              </a:solidFill>
            </a:endParaRPr>
          </a:p>
        </p:txBody>
      </p:sp>
      <p:grpSp>
        <p:nvGrpSpPr>
          <p:cNvPr id="2741" name="Google Shape;2741;p99"/>
          <p:cNvGrpSpPr/>
          <p:nvPr/>
        </p:nvGrpSpPr>
        <p:grpSpPr>
          <a:xfrm>
            <a:off x="404750" y="1024175"/>
            <a:ext cx="4249400" cy="693000"/>
            <a:chOff x="404750" y="1024175"/>
            <a:chExt cx="4249400" cy="693000"/>
          </a:xfrm>
        </p:grpSpPr>
        <p:sp>
          <p:nvSpPr>
            <p:cNvPr id="2742" name="Google Shape;2742;p99"/>
            <p:cNvSpPr/>
            <p:nvPr/>
          </p:nvSpPr>
          <p:spPr>
            <a:xfrm>
              <a:off x="3369850" y="1024175"/>
              <a:ext cx="1284300" cy="6930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99"/>
            <p:cNvSpPr txBox="1"/>
            <p:nvPr/>
          </p:nvSpPr>
          <p:spPr>
            <a:xfrm>
              <a:off x="404750" y="1157075"/>
              <a:ext cx="29310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/>
                <a:t>Exchange Reactions</a:t>
              </a:r>
              <a:endParaRPr i="1"/>
            </a:p>
          </p:txBody>
        </p:sp>
      </p:grpSp>
      <p:grpSp>
        <p:nvGrpSpPr>
          <p:cNvPr id="2744" name="Google Shape;2744;p99"/>
          <p:cNvGrpSpPr/>
          <p:nvPr/>
        </p:nvGrpSpPr>
        <p:grpSpPr>
          <a:xfrm>
            <a:off x="404750" y="1024175"/>
            <a:ext cx="7447400" cy="2861100"/>
            <a:chOff x="404750" y="1024175"/>
            <a:chExt cx="7447400" cy="2861100"/>
          </a:xfrm>
        </p:grpSpPr>
        <p:sp>
          <p:nvSpPr>
            <p:cNvPr id="2745" name="Google Shape;2745;p99"/>
            <p:cNvSpPr/>
            <p:nvPr/>
          </p:nvSpPr>
          <p:spPr>
            <a:xfrm>
              <a:off x="4654150" y="1024175"/>
              <a:ext cx="3198000" cy="2861100"/>
            </a:xfrm>
            <a:prstGeom prst="rect">
              <a:avLst/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99"/>
            <p:cNvSpPr txBox="1"/>
            <p:nvPr/>
          </p:nvSpPr>
          <p:spPr>
            <a:xfrm>
              <a:off x="404750" y="2017138"/>
              <a:ext cx="29310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3C78D8"/>
                  </a:solidFill>
                </a:rPr>
                <a:t>Catalytic and activating reactions</a:t>
              </a:r>
              <a:endParaRPr i="1">
                <a:solidFill>
                  <a:srgbClr val="3C78D8"/>
                </a:solidFill>
              </a:endParaRPr>
            </a:p>
          </p:txBody>
        </p:sp>
      </p:grpSp>
      <p:grpSp>
        <p:nvGrpSpPr>
          <p:cNvPr id="2747" name="Google Shape;2747;p99"/>
          <p:cNvGrpSpPr/>
          <p:nvPr/>
        </p:nvGrpSpPr>
        <p:grpSpPr>
          <a:xfrm>
            <a:off x="404750" y="1024175"/>
            <a:ext cx="7663525" cy="2861100"/>
            <a:chOff x="404750" y="1024175"/>
            <a:chExt cx="7663525" cy="2861100"/>
          </a:xfrm>
        </p:grpSpPr>
        <p:sp>
          <p:nvSpPr>
            <p:cNvPr id="2748" name="Google Shape;2748;p99"/>
            <p:cNvSpPr/>
            <p:nvPr/>
          </p:nvSpPr>
          <p:spPr>
            <a:xfrm>
              <a:off x="7839675" y="1024175"/>
              <a:ext cx="228600" cy="2861100"/>
            </a:xfrm>
            <a:prstGeom prst="rect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99"/>
            <p:cNvSpPr txBox="1"/>
            <p:nvPr/>
          </p:nvSpPr>
          <p:spPr>
            <a:xfrm>
              <a:off x="404750" y="2877200"/>
              <a:ext cx="29310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9900FF"/>
                  </a:solidFill>
                </a:rPr>
                <a:t>Conformation reaction</a:t>
              </a:r>
              <a:endParaRPr i="1">
                <a:solidFill>
                  <a:srgbClr val="9900FF"/>
                </a:solidFill>
              </a:endParaRPr>
            </a:p>
          </p:txBody>
        </p:sp>
      </p:grpSp>
      <p:grpSp>
        <p:nvGrpSpPr>
          <p:cNvPr id="2750" name="Google Shape;2750;p99"/>
          <p:cNvGrpSpPr/>
          <p:nvPr/>
        </p:nvGrpSpPr>
        <p:grpSpPr>
          <a:xfrm>
            <a:off x="404750" y="1024175"/>
            <a:ext cx="8299525" cy="3140288"/>
            <a:chOff x="404750" y="1024175"/>
            <a:chExt cx="8299525" cy="3140288"/>
          </a:xfrm>
        </p:grpSpPr>
        <p:sp>
          <p:nvSpPr>
            <p:cNvPr id="2751" name="Google Shape;2751;p99"/>
            <p:cNvSpPr/>
            <p:nvPr/>
          </p:nvSpPr>
          <p:spPr>
            <a:xfrm>
              <a:off x="8068275" y="1024175"/>
              <a:ext cx="636000" cy="2861100"/>
            </a:xfrm>
            <a:prstGeom prst="rect">
              <a:avLst/>
            </a:prstGeom>
            <a:noFill/>
            <a:ln cap="flat" cmpd="sng" w="19050">
              <a:solidFill>
                <a:srgbClr val="A61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99"/>
            <p:cNvSpPr txBox="1"/>
            <p:nvPr/>
          </p:nvSpPr>
          <p:spPr>
            <a:xfrm>
              <a:off x="404750" y="3737263"/>
              <a:ext cx="29310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A61C00"/>
                  </a:solidFill>
                </a:rPr>
                <a:t>Inhibiting reactions</a:t>
              </a:r>
              <a:endParaRPr i="1">
                <a:solidFill>
                  <a:srgbClr val="A61C00"/>
                </a:solidFill>
              </a:endParaRPr>
            </a:p>
          </p:txBody>
        </p:sp>
      </p:grpSp>
      <p:grpSp>
        <p:nvGrpSpPr>
          <p:cNvPr id="2753" name="Google Shape;2753;p99"/>
          <p:cNvGrpSpPr/>
          <p:nvPr/>
        </p:nvGrpSpPr>
        <p:grpSpPr>
          <a:xfrm>
            <a:off x="858497" y="4520975"/>
            <a:ext cx="7845653" cy="579900"/>
            <a:chOff x="858497" y="4520975"/>
            <a:chExt cx="7845653" cy="579900"/>
          </a:xfrm>
        </p:grpSpPr>
        <p:sp>
          <p:nvSpPr>
            <p:cNvPr id="2754" name="Google Shape;2754;p99"/>
            <p:cNvSpPr/>
            <p:nvPr/>
          </p:nvSpPr>
          <p:spPr>
            <a:xfrm>
              <a:off x="3369850" y="4520975"/>
              <a:ext cx="5334300" cy="5799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99"/>
            <p:cNvSpPr txBox="1"/>
            <p:nvPr/>
          </p:nvSpPr>
          <p:spPr>
            <a:xfrm>
              <a:off x="858497" y="4597325"/>
              <a:ext cx="19263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6AA84F"/>
                  </a:solidFill>
                </a:rPr>
                <a:t>Parallelized pathways</a:t>
              </a:r>
              <a:endParaRPr i="1">
                <a:solidFill>
                  <a:srgbClr val="6AA84F"/>
                </a:solidFill>
              </a:endParaRPr>
            </a:p>
          </p:txBody>
        </p:sp>
      </p:grpSp>
      <p:grpSp>
        <p:nvGrpSpPr>
          <p:cNvPr id="2756" name="Google Shape;2756;p99"/>
          <p:cNvGrpSpPr/>
          <p:nvPr/>
        </p:nvGrpSpPr>
        <p:grpSpPr>
          <a:xfrm>
            <a:off x="2784797" y="4565525"/>
            <a:ext cx="4329900" cy="457800"/>
            <a:chOff x="2784797" y="4565525"/>
            <a:chExt cx="4329900" cy="457800"/>
          </a:xfrm>
        </p:grpSpPr>
        <p:cxnSp>
          <p:nvCxnSpPr>
            <p:cNvPr id="2757" name="Google Shape;2757;p99"/>
            <p:cNvCxnSpPr>
              <a:stCxn id="2755" idx="3"/>
            </p:cNvCxnSpPr>
            <p:nvPr/>
          </p:nvCxnSpPr>
          <p:spPr>
            <a:xfrm>
              <a:off x="2784797" y="4810925"/>
              <a:ext cx="2975700" cy="240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58" name="Google Shape;2758;p99"/>
            <p:cNvCxnSpPr>
              <a:stCxn id="2755" idx="3"/>
            </p:cNvCxnSpPr>
            <p:nvPr/>
          </p:nvCxnSpPr>
          <p:spPr>
            <a:xfrm>
              <a:off x="2784797" y="4810925"/>
              <a:ext cx="4329900" cy="21240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59" name="Google Shape;2759;p99"/>
            <p:cNvCxnSpPr>
              <a:stCxn id="2755" idx="3"/>
            </p:cNvCxnSpPr>
            <p:nvPr/>
          </p:nvCxnSpPr>
          <p:spPr>
            <a:xfrm>
              <a:off x="2784797" y="4810925"/>
              <a:ext cx="3675000" cy="10440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60" name="Google Shape;2760;p99"/>
            <p:cNvCxnSpPr>
              <a:stCxn id="2755" idx="3"/>
            </p:cNvCxnSpPr>
            <p:nvPr/>
          </p:nvCxnSpPr>
          <p:spPr>
            <a:xfrm flipH="1" rot="10800000">
              <a:off x="2784797" y="4705325"/>
              <a:ext cx="2301600" cy="10560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61" name="Google Shape;2761;p99"/>
            <p:cNvCxnSpPr>
              <a:stCxn id="2755" idx="3"/>
            </p:cNvCxnSpPr>
            <p:nvPr/>
          </p:nvCxnSpPr>
          <p:spPr>
            <a:xfrm flipH="1" rot="10800000">
              <a:off x="2784797" y="4565525"/>
              <a:ext cx="1623600" cy="24540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5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6" name="Google Shape;2766;p100"/>
          <p:cNvPicPr preferRelativeResize="0"/>
          <p:nvPr/>
        </p:nvPicPr>
        <p:blipFill rotWithShape="1">
          <a:blip r:embed="rId3">
            <a:alphaModFix amt="90000"/>
          </a:blip>
          <a:srcRect b="0" l="0" r="0" t="0"/>
          <a:stretch/>
        </p:blipFill>
        <p:spPr>
          <a:xfrm>
            <a:off x="1254954" y="426708"/>
            <a:ext cx="6862657" cy="4109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7" name="Google Shape;2767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479" y="426708"/>
            <a:ext cx="6850089" cy="4112384"/>
          </a:xfrm>
          <a:prstGeom prst="rect">
            <a:avLst/>
          </a:prstGeom>
          <a:noFill/>
          <a:ln>
            <a:noFill/>
          </a:ln>
        </p:spPr>
      </p:pic>
      <p:sp>
        <p:nvSpPr>
          <p:cNvPr id="2768" name="Google Shape;2768;p100"/>
          <p:cNvSpPr/>
          <p:nvPr/>
        </p:nvSpPr>
        <p:spPr>
          <a:xfrm>
            <a:off x="1302949" y="4114886"/>
            <a:ext cx="7301100" cy="79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100"/>
          <p:cNvSpPr txBox="1"/>
          <p:nvPr>
            <p:ph type="title"/>
          </p:nvPr>
        </p:nvSpPr>
        <p:spPr>
          <a:xfrm>
            <a:off x="311700" y="151600"/>
            <a:ext cx="8520600" cy="4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Pathways</a:t>
            </a:r>
            <a:endParaRPr sz="1800">
              <a:solidFill>
                <a:srgbClr val="980000"/>
              </a:solidFill>
            </a:endParaRPr>
          </a:p>
        </p:txBody>
      </p:sp>
      <p:grpSp>
        <p:nvGrpSpPr>
          <p:cNvPr id="2770" name="Google Shape;2770;p100"/>
          <p:cNvGrpSpPr/>
          <p:nvPr/>
        </p:nvGrpSpPr>
        <p:grpSpPr>
          <a:xfrm>
            <a:off x="445877" y="1972352"/>
            <a:ext cx="8121796" cy="2904048"/>
            <a:chOff x="445877" y="1972352"/>
            <a:chExt cx="8121796" cy="2904048"/>
          </a:xfrm>
        </p:grpSpPr>
        <p:grpSp>
          <p:nvGrpSpPr>
            <p:cNvPr id="2771" name="Google Shape;2771;p100"/>
            <p:cNvGrpSpPr/>
            <p:nvPr/>
          </p:nvGrpSpPr>
          <p:grpSpPr>
            <a:xfrm>
              <a:off x="445877" y="1972352"/>
              <a:ext cx="6385518" cy="2858890"/>
              <a:chOff x="340085" y="1932223"/>
              <a:chExt cx="6549249" cy="2936713"/>
            </a:xfrm>
          </p:grpSpPr>
          <p:cxnSp>
            <p:nvCxnSpPr>
              <p:cNvPr id="2772" name="Google Shape;2772;p100"/>
              <p:cNvCxnSpPr/>
              <p:nvPr/>
            </p:nvCxnSpPr>
            <p:spPr>
              <a:xfrm>
                <a:off x="2054620" y="1932224"/>
                <a:ext cx="441900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A7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2773" name="Google Shape;2773;p100"/>
              <p:cNvGrpSpPr/>
              <p:nvPr/>
            </p:nvGrpSpPr>
            <p:grpSpPr>
              <a:xfrm>
                <a:off x="6471141" y="1932223"/>
                <a:ext cx="418193" cy="1951937"/>
                <a:chOff x="6281325" y="2511899"/>
                <a:chExt cx="401105" cy="1875600"/>
              </a:xfrm>
            </p:grpSpPr>
            <p:cxnSp>
              <p:nvCxnSpPr>
                <p:cNvPr id="2774" name="Google Shape;2774;p100"/>
                <p:cNvCxnSpPr/>
                <p:nvPr/>
              </p:nvCxnSpPr>
              <p:spPr>
                <a:xfrm>
                  <a:off x="6281325" y="2511899"/>
                  <a:ext cx="2400" cy="18756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A7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2775" name="Google Shape;2775;p100"/>
                <p:cNvSpPr txBox="1"/>
                <p:nvPr/>
              </p:nvSpPr>
              <p:spPr>
                <a:xfrm>
                  <a:off x="6281330" y="3304572"/>
                  <a:ext cx="401100" cy="40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1" lang="en" sz="1800">
                      <a:solidFill>
                        <a:srgbClr val="A70000"/>
                      </a:solidFill>
                    </a:rPr>
                    <a:t>p</a:t>
                  </a:r>
                  <a:r>
                    <a:rPr b="1" baseline="-25000" i="1" lang="en" sz="1800">
                      <a:solidFill>
                        <a:srgbClr val="A70000"/>
                      </a:solidFill>
                    </a:rPr>
                    <a:t>5</a:t>
                  </a:r>
                  <a:endParaRPr b="1" i="1" sz="1800">
                    <a:solidFill>
                      <a:srgbClr val="A70000"/>
                    </a:solidFill>
                  </a:endParaRPr>
                </a:p>
              </p:txBody>
            </p:sp>
          </p:grpSp>
          <p:cxnSp>
            <p:nvCxnSpPr>
              <p:cNvPr id="2776" name="Google Shape;2776;p100"/>
              <p:cNvCxnSpPr/>
              <p:nvPr/>
            </p:nvCxnSpPr>
            <p:spPr>
              <a:xfrm>
                <a:off x="340085" y="4868935"/>
                <a:ext cx="8955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7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pic>
          <p:nvPicPr>
            <p:cNvPr id="2777" name="Google Shape;2777;p100"/>
            <p:cNvPicPr preferRelativeResize="0"/>
            <p:nvPr/>
          </p:nvPicPr>
          <p:blipFill rotWithShape="1">
            <a:blip r:embed="rId4">
              <a:alphaModFix/>
            </a:blip>
            <a:srcRect b="0" l="0" r="0" t="79941"/>
            <a:stretch/>
          </p:blipFill>
          <p:spPr>
            <a:xfrm>
              <a:off x="1351000" y="4729675"/>
              <a:ext cx="7216673" cy="146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78" name="Google Shape;2778;p100"/>
          <p:cNvGrpSpPr/>
          <p:nvPr/>
        </p:nvGrpSpPr>
        <p:grpSpPr>
          <a:xfrm>
            <a:off x="445876" y="2126753"/>
            <a:ext cx="8121797" cy="2589497"/>
            <a:chOff x="445876" y="2126753"/>
            <a:chExt cx="8121797" cy="2589497"/>
          </a:xfrm>
        </p:grpSpPr>
        <p:grpSp>
          <p:nvGrpSpPr>
            <p:cNvPr id="2779" name="Google Shape;2779;p100"/>
            <p:cNvGrpSpPr/>
            <p:nvPr/>
          </p:nvGrpSpPr>
          <p:grpSpPr>
            <a:xfrm>
              <a:off x="445876" y="2126753"/>
              <a:ext cx="5539687" cy="2547565"/>
              <a:chOff x="340083" y="2090827"/>
              <a:chExt cx="5681731" cy="2616913"/>
            </a:xfrm>
          </p:grpSpPr>
          <p:cxnSp>
            <p:nvCxnSpPr>
              <p:cNvPr id="2780" name="Google Shape;2780;p100"/>
              <p:cNvCxnSpPr/>
              <p:nvPr/>
            </p:nvCxnSpPr>
            <p:spPr>
              <a:xfrm>
                <a:off x="2054611" y="2090827"/>
                <a:ext cx="352440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2781" name="Google Shape;2781;p100"/>
              <p:cNvGrpSpPr/>
              <p:nvPr/>
            </p:nvGrpSpPr>
            <p:grpSpPr>
              <a:xfrm>
                <a:off x="5579066" y="2090827"/>
                <a:ext cx="442748" cy="1793334"/>
                <a:chOff x="5425700" y="2664300"/>
                <a:chExt cx="424657" cy="1723200"/>
              </a:xfrm>
            </p:grpSpPr>
            <p:cxnSp>
              <p:nvCxnSpPr>
                <p:cNvPr id="2782" name="Google Shape;2782;p100"/>
                <p:cNvCxnSpPr/>
                <p:nvPr/>
              </p:nvCxnSpPr>
              <p:spPr>
                <a:xfrm>
                  <a:off x="5425700" y="2664300"/>
                  <a:ext cx="2400" cy="17232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FF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2783" name="Google Shape;2783;p100"/>
                <p:cNvSpPr txBox="1"/>
                <p:nvPr/>
              </p:nvSpPr>
              <p:spPr>
                <a:xfrm>
                  <a:off x="5449257" y="3304572"/>
                  <a:ext cx="401100" cy="40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1" lang="en" sz="1800">
                      <a:solidFill>
                        <a:srgbClr val="FF0000"/>
                      </a:solidFill>
                    </a:rPr>
                    <a:t>p</a:t>
                  </a:r>
                  <a:r>
                    <a:rPr b="1" baseline="-25000" i="1" lang="en" sz="1800">
                      <a:solidFill>
                        <a:srgbClr val="FF0000"/>
                      </a:solidFill>
                    </a:rPr>
                    <a:t>4</a:t>
                  </a:r>
                  <a:endParaRPr b="1" i="1" sz="1800">
                    <a:solidFill>
                      <a:srgbClr val="FF0000"/>
                    </a:solidFill>
                  </a:endParaRPr>
                </a:p>
              </p:txBody>
            </p:sp>
          </p:grpSp>
          <p:cxnSp>
            <p:nvCxnSpPr>
              <p:cNvPr id="2784" name="Google Shape;2784;p100"/>
              <p:cNvCxnSpPr/>
              <p:nvPr/>
            </p:nvCxnSpPr>
            <p:spPr>
              <a:xfrm>
                <a:off x="340083" y="4707739"/>
                <a:ext cx="8955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pic>
          <p:nvPicPr>
            <p:cNvPr id="2785" name="Google Shape;2785;p100"/>
            <p:cNvPicPr preferRelativeResize="0"/>
            <p:nvPr/>
          </p:nvPicPr>
          <p:blipFill rotWithShape="1">
            <a:blip r:embed="rId5">
              <a:alphaModFix/>
            </a:blip>
            <a:srcRect b="21893" l="0" r="0" t="58048"/>
            <a:stretch/>
          </p:blipFill>
          <p:spPr>
            <a:xfrm>
              <a:off x="1351000" y="4569525"/>
              <a:ext cx="7216673" cy="146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86" name="Google Shape;2786;p100"/>
          <p:cNvGrpSpPr/>
          <p:nvPr/>
        </p:nvGrpSpPr>
        <p:grpSpPr>
          <a:xfrm>
            <a:off x="445875" y="2281153"/>
            <a:ext cx="8121798" cy="2288372"/>
            <a:chOff x="445875" y="2281153"/>
            <a:chExt cx="8121798" cy="2288372"/>
          </a:xfrm>
        </p:grpSpPr>
        <p:grpSp>
          <p:nvGrpSpPr>
            <p:cNvPr id="2787" name="Google Shape;2787;p100"/>
            <p:cNvGrpSpPr/>
            <p:nvPr/>
          </p:nvGrpSpPr>
          <p:grpSpPr>
            <a:xfrm>
              <a:off x="445875" y="2281153"/>
              <a:ext cx="4582566" cy="2236241"/>
              <a:chOff x="340083" y="2249429"/>
              <a:chExt cx="4700068" cy="2297114"/>
            </a:xfrm>
          </p:grpSpPr>
          <p:cxnSp>
            <p:nvCxnSpPr>
              <p:cNvPr id="2788" name="Google Shape;2788;p100"/>
              <p:cNvCxnSpPr/>
              <p:nvPr/>
            </p:nvCxnSpPr>
            <p:spPr>
              <a:xfrm>
                <a:off x="2054610" y="2249429"/>
                <a:ext cx="257520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525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2789" name="Google Shape;2789;p100"/>
              <p:cNvGrpSpPr/>
              <p:nvPr/>
            </p:nvGrpSpPr>
            <p:grpSpPr>
              <a:xfrm>
                <a:off x="4621964" y="2249429"/>
                <a:ext cx="418187" cy="1634732"/>
                <a:chOff x="4507704" y="2816700"/>
                <a:chExt cx="401100" cy="1570800"/>
              </a:xfrm>
            </p:grpSpPr>
            <p:cxnSp>
              <p:nvCxnSpPr>
                <p:cNvPr id="2790" name="Google Shape;2790;p100"/>
                <p:cNvCxnSpPr/>
                <p:nvPr/>
              </p:nvCxnSpPr>
              <p:spPr>
                <a:xfrm>
                  <a:off x="4512875" y="2816700"/>
                  <a:ext cx="2400" cy="15708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FF525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2791" name="Google Shape;2791;p100"/>
                <p:cNvSpPr txBox="1"/>
                <p:nvPr/>
              </p:nvSpPr>
              <p:spPr>
                <a:xfrm>
                  <a:off x="4507704" y="3304572"/>
                  <a:ext cx="401100" cy="40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1" lang="en" sz="1800">
                      <a:solidFill>
                        <a:srgbClr val="FF5252"/>
                      </a:solidFill>
                    </a:rPr>
                    <a:t>p</a:t>
                  </a:r>
                  <a:r>
                    <a:rPr b="1" baseline="-25000" i="1" lang="en" sz="1800">
                      <a:solidFill>
                        <a:srgbClr val="FF5252"/>
                      </a:solidFill>
                    </a:rPr>
                    <a:t>3</a:t>
                  </a:r>
                  <a:endParaRPr b="1" i="1" sz="1800">
                    <a:solidFill>
                      <a:srgbClr val="FF5252"/>
                    </a:solidFill>
                  </a:endParaRPr>
                </a:p>
              </p:txBody>
            </p:sp>
          </p:grpSp>
          <p:cxnSp>
            <p:nvCxnSpPr>
              <p:cNvPr id="2792" name="Google Shape;2792;p100"/>
              <p:cNvCxnSpPr/>
              <p:nvPr/>
            </p:nvCxnSpPr>
            <p:spPr>
              <a:xfrm>
                <a:off x="340083" y="4546544"/>
                <a:ext cx="8955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525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pic>
          <p:nvPicPr>
            <p:cNvPr id="2793" name="Google Shape;2793;p100"/>
            <p:cNvPicPr preferRelativeResize="0"/>
            <p:nvPr/>
          </p:nvPicPr>
          <p:blipFill rotWithShape="1">
            <a:blip r:embed="rId6">
              <a:alphaModFix/>
            </a:blip>
            <a:srcRect b="41949" l="0" r="0" t="37992"/>
            <a:stretch/>
          </p:blipFill>
          <p:spPr>
            <a:xfrm>
              <a:off x="1351000" y="4422800"/>
              <a:ext cx="7216673" cy="146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94" name="Google Shape;2794;p100"/>
          <p:cNvGrpSpPr/>
          <p:nvPr/>
        </p:nvGrpSpPr>
        <p:grpSpPr>
          <a:xfrm>
            <a:off x="445875" y="2435552"/>
            <a:ext cx="8121798" cy="2002798"/>
            <a:chOff x="445875" y="2435552"/>
            <a:chExt cx="8121798" cy="2002798"/>
          </a:xfrm>
        </p:grpSpPr>
        <p:grpSp>
          <p:nvGrpSpPr>
            <p:cNvPr id="2795" name="Google Shape;2795;p100"/>
            <p:cNvGrpSpPr/>
            <p:nvPr/>
          </p:nvGrpSpPr>
          <p:grpSpPr>
            <a:xfrm>
              <a:off x="445875" y="2435552"/>
              <a:ext cx="3681087" cy="1924917"/>
              <a:chOff x="340083" y="2408032"/>
              <a:chExt cx="3775474" cy="1977316"/>
            </a:xfrm>
          </p:grpSpPr>
          <p:cxnSp>
            <p:nvCxnSpPr>
              <p:cNvPr id="2796" name="Google Shape;2796;p100"/>
              <p:cNvCxnSpPr/>
              <p:nvPr/>
            </p:nvCxnSpPr>
            <p:spPr>
              <a:xfrm>
                <a:off x="2054609" y="2408032"/>
                <a:ext cx="163680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7B7B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2797" name="Google Shape;2797;p100"/>
              <p:cNvGrpSpPr/>
              <p:nvPr/>
            </p:nvGrpSpPr>
            <p:grpSpPr>
              <a:xfrm>
                <a:off x="3688885" y="2408032"/>
                <a:ext cx="426672" cy="1476129"/>
                <a:chOff x="3612750" y="2969100"/>
                <a:chExt cx="409239" cy="1418400"/>
              </a:xfrm>
            </p:grpSpPr>
            <p:cxnSp>
              <p:nvCxnSpPr>
                <p:cNvPr id="2798" name="Google Shape;2798;p100"/>
                <p:cNvCxnSpPr/>
                <p:nvPr/>
              </p:nvCxnSpPr>
              <p:spPr>
                <a:xfrm>
                  <a:off x="3612750" y="2969100"/>
                  <a:ext cx="2400" cy="14184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FF7B7B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2799" name="Google Shape;2799;p100"/>
                <p:cNvSpPr txBox="1"/>
                <p:nvPr/>
              </p:nvSpPr>
              <p:spPr>
                <a:xfrm>
                  <a:off x="3620889" y="3304572"/>
                  <a:ext cx="401100" cy="40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1" lang="en" sz="1800">
                      <a:solidFill>
                        <a:srgbClr val="FF7B7B"/>
                      </a:solidFill>
                    </a:rPr>
                    <a:t>p</a:t>
                  </a:r>
                  <a:r>
                    <a:rPr b="1" baseline="-25000" i="1" lang="en" sz="1800">
                      <a:solidFill>
                        <a:srgbClr val="FF7B7B"/>
                      </a:solidFill>
                    </a:rPr>
                    <a:t>2</a:t>
                  </a:r>
                  <a:endParaRPr b="1" i="1" sz="1800">
                    <a:solidFill>
                      <a:srgbClr val="FF7B7B"/>
                    </a:solidFill>
                  </a:endParaRPr>
                </a:p>
              </p:txBody>
            </p:sp>
          </p:grpSp>
          <p:cxnSp>
            <p:nvCxnSpPr>
              <p:cNvPr id="2800" name="Google Shape;2800;p100"/>
              <p:cNvCxnSpPr/>
              <p:nvPr/>
            </p:nvCxnSpPr>
            <p:spPr>
              <a:xfrm>
                <a:off x="340083" y="4385348"/>
                <a:ext cx="8955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7B7B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pic>
          <p:nvPicPr>
            <p:cNvPr id="2801" name="Google Shape;2801;p100"/>
            <p:cNvPicPr preferRelativeResize="0"/>
            <p:nvPr/>
          </p:nvPicPr>
          <p:blipFill rotWithShape="1">
            <a:blip r:embed="rId7">
              <a:alphaModFix/>
            </a:blip>
            <a:srcRect b="59883" l="0" r="0" t="20058"/>
            <a:stretch/>
          </p:blipFill>
          <p:spPr>
            <a:xfrm>
              <a:off x="1351000" y="4291625"/>
              <a:ext cx="7216673" cy="146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02" name="Google Shape;2802;p100"/>
          <p:cNvGrpSpPr/>
          <p:nvPr/>
        </p:nvGrpSpPr>
        <p:grpSpPr>
          <a:xfrm>
            <a:off x="445876" y="2589952"/>
            <a:ext cx="8121797" cy="1701673"/>
            <a:chOff x="445876" y="2589952"/>
            <a:chExt cx="8121797" cy="1701673"/>
          </a:xfrm>
        </p:grpSpPr>
        <p:grpSp>
          <p:nvGrpSpPr>
            <p:cNvPr id="2803" name="Google Shape;2803;p100"/>
            <p:cNvGrpSpPr/>
            <p:nvPr/>
          </p:nvGrpSpPr>
          <p:grpSpPr>
            <a:xfrm>
              <a:off x="445876" y="2589952"/>
              <a:ext cx="2779639" cy="1613593"/>
              <a:chOff x="340083" y="2566635"/>
              <a:chExt cx="2850912" cy="1657517"/>
            </a:xfrm>
          </p:grpSpPr>
          <p:cxnSp>
            <p:nvCxnSpPr>
              <p:cNvPr id="2804" name="Google Shape;2804;p100"/>
              <p:cNvCxnSpPr/>
              <p:nvPr/>
            </p:nvCxnSpPr>
            <p:spPr>
              <a:xfrm>
                <a:off x="2054609" y="2566635"/>
                <a:ext cx="71820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BABA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2805" name="Google Shape;2805;p100"/>
              <p:cNvGrpSpPr/>
              <p:nvPr/>
            </p:nvGrpSpPr>
            <p:grpSpPr>
              <a:xfrm>
                <a:off x="2770302" y="2566635"/>
                <a:ext cx="420693" cy="1317526"/>
                <a:chOff x="2731700" y="3121500"/>
                <a:chExt cx="403504" cy="1266000"/>
              </a:xfrm>
            </p:grpSpPr>
            <p:cxnSp>
              <p:nvCxnSpPr>
                <p:cNvPr id="2806" name="Google Shape;2806;p100"/>
                <p:cNvCxnSpPr/>
                <p:nvPr/>
              </p:nvCxnSpPr>
              <p:spPr>
                <a:xfrm>
                  <a:off x="2731700" y="3121500"/>
                  <a:ext cx="2400" cy="12660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FFBABA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2807" name="Google Shape;2807;p100"/>
                <p:cNvSpPr txBox="1"/>
                <p:nvPr/>
              </p:nvSpPr>
              <p:spPr>
                <a:xfrm>
                  <a:off x="2734104" y="3337100"/>
                  <a:ext cx="401100" cy="40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1" lang="en" sz="1800">
                      <a:solidFill>
                        <a:srgbClr val="FFBABA"/>
                      </a:solidFill>
                    </a:rPr>
                    <a:t>p</a:t>
                  </a:r>
                  <a:r>
                    <a:rPr b="1" baseline="-25000" i="1" lang="en" sz="1800">
                      <a:solidFill>
                        <a:srgbClr val="FFBABA"/>
                      </a:solidFill>
                    </a:rPr>
                    <a:t>1</a:t>
                  </a:r>
                  <a:endParaRPr b="1" i="1" sz="1800">
                    <a:solidFill>
                      <a:srgbClr val="FFBABA"/>
                    </a:solidFill>
                  </a:endParaRPr>
                </a:p>
              </p:txBody>
            </p:sp>
          </p:grpSp>
          <p:cxnSp>
            <p:nvCxnSpPr>
              <p:cNvPr id="2808" name="Google Shape;2808;p100"/>
              <p:cNvCxnSpPr/>
              <p:nvPr/>
            </p:nvCxnSpPr>
            <p:spPr>
              <a:xfrm>
                <a:off x="340083" y="4224152"/>
                <a:ext cx="8955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BABA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pic>
          <p:nvPicPr>
            <p:cNvPr id="2809" name="Google Shape;2809;p100"/>
            <p:cNvPicPr preferRelativeResize="0"/>
            <p:nvPr/>
          </p:nvPicPr>
          <p:blipFill rotWithShape="1">
            <a:blip r:embed="rId8">
              <a:alphaModFix/>
            </a:blip>
            <a:srcRect b="79941" l="0" r="0" t="0"/>
            <a:stretch/>
          </p:blipFill>
          <p:spPr>
            <a:xfrm>
              <a:off x="1351000" y="4144900"/>
              <a:ext cx="7216673" cy="146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7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3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p101"/>
          <p:cNvSpPr txBox="1"/>
          <p:nvPr>
            <p:ph idx="1" type="body"/>
          </p:nvPr>
        </p:nvSpPr>
        <p:spPr>
          <a:xfrm>
            <a:off x="311700" y="3266800"/>
            <a:ext cx="5851200" cy="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Ratios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t/>
            </a:r>
            <a:endParaRPr/>
          </a:p>
        </p:txBody>
      </p:sp>
      <p:sp>
        <p:nvSpPr>
          <p:cNvPr id="2815" name="Google Shape;2815;p101"/>
          <p:cNvSpPr txBox="1"/>
          <p:nvPr>
            <p:ph idx="1" type="body"/>
          </p:nvPr>
        </p:nvSpPr>
        <p:spPr>
          <a:xfrm>
            <a:off x="311700" y="2521000"/>
            <a:ext cx="58512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PFK - R catalytic state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All forms of R</a:t>
            </a:r>
            <a:r>
              <a:rPr baseline="-25000" lang="en"/>
              <a:t>i, AF</a:t>
            </a:r>
            <a:r>
              <a:rPr lang="en"/>
              <a:t>: </a:t>
            </a:r>
            <a:endParaRPr/>
          </a:p>
        </p:txBody>
      </p:sp>
      <p:sp>
        <p:nvSpPr>
          <p:cNvPr id="2816" name="Google Shape;2816;p101"/>
          <p:cNvSpPr txBox="1"/>
          <p:nvPr>
            <p:ph idx="1" type="body"/>
          </p:nvPr>
        </p:nvSpPr>
        <p:spPr>
          <a:xfrm>
            <a:off x="311700" y="1808800"/>
            <a:ext cx="58512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PFK - Tense (T) state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All forms of T: </a:t>
            </a:r>
            <a:endParaRPr/>
          </a:p>
        </p:txBody>
      </p:sp>
      <p:sp>
        <p:nvSpPr>
          <p:cNvPr id="2817" name="Google Shape;2817;p101"/>
          <p:cNvSpPr txBox="1"/>
          <p:nvPr>
            <p:ph idx="1" type="body"/>
          </p:nvPr>
        </p:nvSpPr>
        <p:spPr>
          <a:xfrm>
            <a:off x="311700" y="758200"/>
            <a:ext cx="58512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PFK - Relaxed (R) state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All forms of R:</a:t>
            </a:r>
            <a:endParaRPr/>
          </a:p>
        </p:txBody>
      </p:sp>
      <p:sp>
        <p:nvSpPr>
          <p:cNvPr id="2818" name="Google Shape;2818;p101"/>
          <p:cNvSpPr txBox="1"/>
          <p:nvPr>
            <p:ph idx="1" type="body"/>
          </p:nvPr>
        </p:nvSpPr>
        <p:spPr>
          <a:xfrm>
            <a:off x="311700" y="4156725"/>
            <a:ext cx="58512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Looking ahead; </a:t>
            </a:r>
            <a:r>
              <a:rPr i="1" lang="en"/>
              <a:t>at steady state</a:t>
            </a:r>
            <a:endParaRPr/>
          </a:p>
        </p:txBody>
      </p:sp>
      <p:pic>
        <p:nvPicPr>
          <p:cNvPr id="2819" name="Google Shape;2819;p101"/>
          <p:cNvPicPr preferRelativeResize="0"/>
          <p:nvPr/>
        </p:nvPicPr>
        <p:blipFill rotWithShape="1">
          <a:blip r:embed="rId3">
            <a:alphaModFix/>
          </a:blip>
          <a:srcRect b="0" l="0" r="0" t="64653"/>
          <a:stretch/>
        </p:blipFill>
        <p:spPr>
          <a:xfrm>
            <a:off x="2911950" y="1696100"/>
            <a:ext cx="4591399" cy="2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0" name="Google Shape;2820;p101"/>
          <p:cNvPicPr preferRelativeResize="0"/>
          <p:nvPr/>
        </p:nvPicPr>
        <p:blipFill rotWithShape="1">
          <a:blip r:embed="rId3">
            <a:alphaModFix/>
          </a:blip>
          <a:srcRect b="31723" l="0" r="0" t="32929"/>
          <a:stretch/>
        </p:blipFill>
        <p:spPr>
          <a:xfrm>
            <a:off x="2911950" y="1504000"/>
            <a:ext cx="4591399" cy="2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1" name="Google Shape;2821;p101"/>
          <p:cNvPicPr preferRelativeResize="0"/>
          <p:nvPr/>
        </p:nvPicPr>
        <p:blipFill rotWithShape="1">
          <a:blip r:embed="rId3">
            <a:alphaModFix/>
          </a:blip>
          <a:srcRect b="71617" l="0" r="0" t="0"/>
          <a:stretch/>
        </p:blipFill>
        <p:spPr>
          <a:xfrm>
            <a:off x="2911950" y="1304575"/>
            <a:ext cx="4591399" cy="1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2" name="Google Shape;282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950" y="2375014"/>
            <a:ext cx="1563624" cy="129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3" name="Google Shape;2823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5051" y="3052388"/>
            <a:ext cx="2653422" cy="146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4" name="Google Shape;2824;p101"/>
          <p:cNvGrpSpPr/>
          <p:nvPr/>
        </p:nvGrpSpPr>
        <p:grpSpPr>
          <a:xfrm>
            <a:off x="2861200" y="1228500"/>
            <a:ext cx="2911800" cy="1367900"/>
            <a:chOff x="2861200" y="1456500"/>
            <a:chExt cx="2911800" cy="1367900"/>
          </a:xfrm>
        </p:grpSpPr>
        <p:grpSp>
          <p:nvGrpSpPr>
            <p:cNvPr id="2825" name="Google Shape;2825;p101"/>
            <p:cNvGrpSpPr/>
            <p:nvPr/>
          </p:nvGrpSpPr>
          <p:grpSpPr>
            <a:xfrm>
              <a:off x="2861200" y="1456500"/>
              <a:ext cx="2911800" cy="1153800"/>
              <a:chOff x="2861200" y="1456500"/>
              <a:chExt cx="2911800" cy="1153800"/>
            </a:xfrm>
          </p:grpSpPr>
          <p:cxnSp>
            <p:nvCxnSpPr>
              <p:cNvPr id="2826" name="Google Shape;2826;p101"/>
              <p:cNvCxnSpPr>
                <a:stCxn id="2827" idx="2"/>
                <a:endCxn id="2828" idx="1"/>
              </p:cNvCxnSpPr>
              <p:nvPr/>
            </p:nvCxnSpPr>
            <p:spPr>
              <a:xfrm>
                <a:off x="4317100" y="2168700"/>
                <a:ext cx="1309800" cy="44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78D8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827" name="Google Shape;2827;p101"/>
              <p:cNvSpPr/>
              <p:nvPr/>
            </p:nvSpPr>
            <p:spPr>
              <a:xfrm>
                <a:off x="2861200" y="1456500"/>
                <a:ext cx="2911800" cy="712200"/>
              </a:xfrm>
              <a:prstGeom prst="rect">
                <a:avLst/>
              </a:prstGeom>
              <a:noFill/>
              <a:ln cap="flat" cmpd="sng" w="9525">
                <a:solidFill>
                  <a:srgbClr val="3C7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9" name="Google Shape;2829;p101"/>
            <p:cNvGrpSpPr/>
            <p:nvPr/>
          </p:nvGrpSpPr>
          <p:grpSpPr>
            <a:xfrm>
              <a:off x="2861200" y="2483600"/>
              <a:ext cx="2765700" cy="340800"/>
              <a:chOff x="2861200" y="2483600"/>
              <a:chExt cx="2765700" cy="340800"/>
            </a:xfrm>
          </p:grpSpPr>
          <p:cxnSp>
            <p:nvCxnSpPr>
              <p:cNvPr id="2830" name="Google Shape;2830;p101"/>
              <p:cNvCxnSpPr>
                <a:stCxn id="2831" idx="3"/>
                <a:endCxn id="2828" idx="1"/>
              </p:cNvCxnSpPr>
              <p:nvPr/>
            </p:nvCxnSpPr>
            <p:spPr>
              <a:xfrm flipH="1" rot="10800000">
                <a:off x="4507900" y="2610500"/>
                <a:ext cx="1119000" cy="43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61C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831" name="Google Shape;2831;p101"/>
              <p:cNvSpPr/>
              <p:nvPr/>
            </p:nvSpPr>
            <p:spPr>
              <a:xfrm>
                <a:off x="2861200" y="2483600"/>
                <a:ext cx="1646700" cy="340800"/>
              </a:xfrm>
              <a:prstGeom prst="rect">
                <a:avLst/>
              </a:prstGeom>
              <a:noFill/>
              <a:ln cap="flat" cmpd="sng" w="9525">
                <a:solidFill>
                  <a:srgbClr val="A61C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32" name="Google Shape;2832;p101"/>
          <p:cNvGrpSpPr/>
          <p:nvPr/>
        </p:nvGrpSpPr>
        <p:grpSpPr>
          <a:xfrm>
            <a:off x="5626874" y="2168084"/>
            <a:ext cx="3401700" cy="428700"/>
            <a:chOff x="5626874" y="2396084"/>
            <a:chExt cx="3401700" cy="428700"/>
          </a:xfrm>
        </p:grpSpPr>
        <p:pic>
          <p:nvPicPr>
            <p:cNvPr id="2833" name="Google Shape;2833;p10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85713" y="2521950"/>
              <a:ext cx="3084021" cy="182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8" name="Google Shape;2828;p101"/>
            <p:cNvSpPr/>
            <p:nvPr/>
          </p:nvSpPr>
          <p:spPr>
            <a:xfrm>
              <a:off x="5626874" y="2396084"/>
              <a:ext cx="3401700" cy="428700"/>
            </a:xfrm>
            <a:prstGeom prst="rect">
              <a:avLst/>
            </a:prstGeom>
            <a:noFill/>
            <a:ln cap="flat" cmpd="sng" w="9525">
              <a:solidFill>
                <a:srgbClr val="351C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34" name="Google Shape;2834;p101"/>
            <p:cNvCxnSpPr/>
            <p:nvPr/>
          </p:nvCxnSpPr>
          <p:spPr>
            <a:xfrm>
              <a:off x="6436124" y="2721389"/>
              <a:ext cx="1783200" cy="9600"/>
            </a:xfrm>
            <a:prstGeom prst="straightConnector1">
              <a:avLst/>
            </a:pr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5" name="Google Shape;2835;p101"/>
            <p:cNvCxnSpPr/>
            <p:nvPr/>
          </p:nvCxnSpPr>
          <p:spPr>
            <a:xfrm>
              <a:off x="8360644" y="2721716"/>
              <a:ext cx="559500" cy="6300"/>
            </a:xfrm>
            <a:prstGeom prst="straightConnector1">
              <a:avLst/>
            </a:prstGeom>
            <a:noFill/>
            <a:ln cap="flat" cmpd="sng" w="9525">
              <a:solidFill>
                <a:srgbClr val="A61C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836" name="Google Shape;2836;p101"/>
          <p:cNvGrpSpPr/>
          <p:nvPr/>
        </p:nvGrpSpPr>
        <p:grpSpPr>
          <a:xfrm>
            <a:off x="1313041" y="3659176"/>
            <a:ext cx="4710469" cy="411480"/>
            <a:chOff x="1147925" y="4007975"/>
            <a:chExt cx="4710469" cy="411480"/>
          </a:xfrm>
        </p:grpSpPr>
        <p:pic>
          <p:nvPicPr>
            <p:cNvPr id="2837" name="Google Shape;2837;p10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47925" y="4021540"/>
              <a:ext cx="2150807" cy="384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8" name="Google Shape;2838;p10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576550" y="4007975"/>
              <a:ext cx="2281844" cy="4114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39" name="Google Shape;2839;p1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85910" y="4308010"/>
            <a:ext cx="1812055" cy="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0" name="Google Shape;2840;p101"/>
          <p:cNvSpPr txBox="1"/>
          <p:nvPr>
            <p:ph type="title"/>
          </p:nvPr>
        </p:nvSpPr>
        <p:spPr>
          <a:xfrm>
            <a:off x="311700" y="151600"/>
            <a:ext cx="8520600" cy="4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Defining Pools and Ratios</a:t>
            </a:r>
            <a:endParaRPr>
              <a:solidFill>
                <a:srgbClr val="98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p102"/>
          <p:cNvSpPr txBox="1"/>
          <p:nvPr>
            <p:ph type="title"/>
          </p:nvPr>
        </p:nvSpPr>
        <p:spPr>
          <a:xfrm>
            <a:off x="722312" y="3305175"/>
            <a:ext cx="7772400" cy="18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538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Font typeface="Helvetica Neue"/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Classical experiments in Enzyme Kinetics</a:t>
            </a:r>
            <a:endParaRPr/>
          </a:p>
        </p:txBody>
      </p:sp>
      <p:sp>
        <p:nvSpPr>
          <p:cNvPr id="2846" name="Google Shape;2846;p102"/>
          <p:cNvSpPr txBox="1"/>
          <p:nvPr>
            <p:ph idx="1" type="body"/>
          </p:nvPr>
        </p:nvSpPr>
        <p:spPr>
          <a:xfrm>
            <a:off x="722312" y="894159"/>
            <a:ext cx="7772400" cy="24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-2538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Font typeface="Arial"/>
              <a:buNone/>
            </a:pPr>
            <a:r>
              <a:rPr lang="en" sz="2000">
                <a:solidFill>
                  <a:srgbClr val="9B9B9B"/>
                </a:solidFill>
              </a:rPr>
              <a:t>How does kinetic information help in data analysis?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103"/>
          <p:cNvSpPr txBox="1"/>
          <p:nvPr>
            <p:ph type="title"/>
          </p:nvPr>
        </p:nvSpPr>
        <p:spPr>
          <a:xfrm>
            <a:off x="685800" y="285750"/>
            <a:ext cx="7772400" cy="3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Curves</a:t>
            </a:r>
            <a:endParaRPr/>
          </a:p>
        </p:txBody>
      </p:sp>
      <p:sp>
        <p:nvSpPr>
          <p:cNvPr id="2852" name="Google Shape;2852;p103"/>
          <p:cNvSpPr txBox="1"/>
          <p:nvPr>
            <p:ph idx="1" type="body"/>
          </p:nvPr>
        </p:nvSpPr>
        <p:spPr>
          <a:xfrm>
            <a:off x="439500" y="551850"/>
            <a:ext cx="4704000" cy="3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Isolate an enzyme, add substrate, and monitor progress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Coupled assay or sampling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Challenge: Curve is non-linear, not simple to fit (in the old days)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Product accumulates</a:t>
            </a:r>
            <a:endParaRPr/>
          </a:p>
        </p:txBody>
      </p:sp>
      <p:pic>
        <p:nvPicPr>
          <p:cNvPr id="2853" name="Google Shape;285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1" y="1394226"/>
            <a:ext cx="3593300" cy="26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p104"/>
          <p:cNvSpPr txBox="1"/>
          <p:nvPr>
            <p:ph type="title"/>
          </p:nvPr>
        </p:nvSpPr>
        <p:spPr>
          <a:xfrm>
            <a:off x="685800" y="285750"/>
            <a:ext cx="7772400" cy="5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Rate experiment</a:t>
            </a:r>
            <a:endParaRPr/>
          </a:p>
        </p:txBody>
      </p:sp>
      <p:sp>
        <p:nvSpPr>
          <p:cNvPr id="2859" name="Google Shape;2859;p104"/>
          <p:cNvSpPr txBox="1"/>
          <p:nvPr>
            <p:ph idx="1" type="body"/>
          </p:nvPr>
        </p:nvSpPr>
        <p:spPr>
          <a:xfrm>
            <a:off x="428625" y="732225"/>
            <a:ext cx="5829300" cy="4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if we only look at the rate at the start, while product ~ 0?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Measure initial rate (</a:t>
            </a:r>
            <a:r>
              <a:rPr b="1" lang="en"/>
              <a:t>v</a:t>
            </a:r>
            <a:r>
              <a:rPr b="1" baseline="-25000" lang="en"/>
              <a:t>ss</a:t>
            </a:r>
            <a:r>
              <a:rPr lang="en"/>
              <a:t>) at different starting substrate (or effector or media) concentrations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Does this simplify the analysis?</a:t>
            </a:r>
            <a:endParaRPr/>
          </a:p>
        </p:txBody>
      </p:sp>
      <p:pic>
        <p:nvPicPr>
          <p:cNvPr id="2860" name="Google Shape;286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500" y="1271575"/>
            <a:ext cx="2805024" cy="21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105"/>
          <p:cNvSpPr txBox="1"/>
          <p:nvPr>
            <p:ph type="title"/>
          </p:nvPr>
        </p:nvSpPr>
        <p:spPr>
          <a:xfrm>
            <a:off x="685800" y="285750"/>
            <a:ext cx="7772400" cy="38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Lineweaver-Burk Plot</a:t>
            </a:r>
            <a:endParaRPr/>
          </a:p>
        </p:txBody>
      </p:sp>
      <p:sp>
        <p:nvSpPr>
          <p:cNvPr id="2866" name="Google Shape;2866;p105"/>
          <p:cNvSpPr txBox="1"/>
          <p:nvPr>
            <p:ph idx="1" type="body"/>
          </p:nvPr>
        </p:nvSpPr>
        <p:spPr>
          <a:xfrm>
            <a:off x="567925" y="742950"/>
            <a:ext cx="49506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Inverse reciprocal plot (1/v vs 1/x) linearizes the MM rate law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determine Km and kcat from the slope and intercept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Not the most numerically sound for noisy data</a:t>
            </a:r>
            <a:endParaRPr/>
          </a:p>
        </p:txBody>
      </p:sp>
      <p:pic>
        <p:nvPicPr>
          <p:cNvPr id="2867" name="Google Shape;286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5650" y="1074000"/>
            <a:ext cx="3320675" cy="1954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8" name="Google Shape;286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5250" y="3277839"/>
            <a:ext cx="277177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9" name="Google Shape;2869;p105"/>
          <p:cNvSpPr/>
          <p:nvPr/>
        </p:nvSpPr>
        <p:spPr>
          <a:xfrm>
            <a:off x="5475675" y="1060850"/>
            <a:ext cx="3343200" cy="198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460575" y="3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Formulation of Dynamic Networks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763" y="1058063"/>
            <a:ext cx="3562475" cy="38323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25"/>
          <p:cNvGrpSpPr/>
          <p:nvPr/>
        </p:nvGrpSpPr>
        <p:grpSpPr>
          <a:xfrm>
            <a:off x="252175" y="1058075"/>
            <a:ext cx="4951800" cy="3832300"/>
            <a:chOff x="252175" y="1058075"/>
            <a:chExt cx="4951800" cy="3832300"/>
          </a:xfrm>
        </p:grpSpPr>
        <p:grpSp>
          <p:nvGrpSpPr>
            <p:cNvPr id="156" name="Google Shape;156;p25"/>
            <p:cNvGrpSpPr/>
            <p:nvPr/>
          </p:nvGrpSpPr>
          <p:grpSpPr>
            <a:xfrm>
              <a:off x="252175" y="1058075"/>
              <a:ext cx="4951800" cy="3832300"/>
              <a:chOff x="252175" y="1058075"/>
              <a:chExt cx="4951800" cy="3832300"/>
            </a:xfrm>
          </p:grpSpPr>
          <p:pic>
            <p:nvPicPr>
              <p:cNvPr id="157" name="Google Shape;157;p2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2175" y="1058075"/>
                <a:ext cx="4539478" cy="2149800"/>
              </a:xfrm>
              <a:prstGeom prst="rect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58" name="Google Shape;158;p25"/>
              <p:cNvSpPr/>
              <p:nvPr/>
            </p:nvSpPr>
            <p:spPr>
              <a:xfrm>
                <a:off x="4895275" y="2740575"/>
                <a:ext cx="308700" cy="2149800"/>
              </a:xfrm>
              <a:prstGeom prst="leftBrace">
                <a:avLst>
                  <a:gd fmla="val 50000" name="adj1"/>
                  <a:gd fmla="val 48582" name="adj2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9" name="Google Shape;159;p25"/>
              <p:cNvCxnSpPr>
                <a:stCxn id="157" idx="2"/>
                <a:endCxn id="158" idx="1"/>
              </p:cNvCxnSpPr>
              <p:nvPr/>
            </p:nvCxnSpPr>
            <p:spPr>
              <a:xfrm>
                <a:off x="2521914" y="3207876"/>
                <a:ext cx="2373300" cy="577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60" name="Google Shape;160;p25"/>
            <p:cNvSpPr txBox="1"/>
            <p:nvPr/>
          </p:nvSpPr>
          <p:spPr>
            <a:xfrm>
              <a:off x="252175" y="3832100"/>
              <a:ext cx="4561500" cy="612600"/>
            </a:xfrm>
            <a:prstGeom prst="rect">
              <a:avLst/>
            </a:prstGeom>
            <a:noFill/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900"/>
                <a:t>We will focus primarily on simulation</a:t>
              </a:r>
              <a:endParaRPr b="1" i="1" sz="1900"/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73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p106"/>
          <p:cNvSpPr txBox="1"/>
          <p:nvPr>
            <p:ph type="title"/>
          </p:nvPr>
        </p:nvSpPr>
        <p:spPr>
          <a:xfrm>
            <a:off x="685800" y="285750"/>
            <a:ext cx="7772400" cy="7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inhibition schemes</a:t>
            </a:r>
            <a:endParaRPr/>
          </a:p>
        </p:txBody>
      </p:sp>
      <p:sp>
        <p:nvSpPr>
          <p:cNvPr id="2875" name="Google Shape;2875;p106"/>
          <p:cNvSpPr txBox="1"/>
          <p:nvPr>
            <p:ph idx="1" type="body"/>
          </p:nvPr>
        </p:nvSpPr>
        <p:spPr>
          <a:xfrm>
            <a:off x="417900" y="889400"/>
            <a:ext cx="4956300" cy="38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Shifts to slope and intercept inform how an inhibitor works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" sz="2200"/>
              <a:t>Competitive inhibitor:</a:t>
            </a:r>
            <a:r>
              <a:rPr lang="en" sz="2200"/>
              <a:t> Binds the same site as the substrate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Affects K</a:t>
            </a:r>
            <a:r>
              <a:rPr baseline="-25000" lang="en" sz="2200"/>
              <a:t>m</a:t>
            </a:r>
            <a:r>
              <a:rPr lang="en" sz="2200"/>
              <a:t>, not V</a:t>
            </a:r>
            <a:r>
              <a:rPr baseline="-25000" lang="en" sz="2200"/>
              <a:t>max</a:t>
            </a:r>
            <a:endParaRPr baseline="-25000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" sz="2200"/>
              <a:t>Noncompetitive inhibitor: </a:t>
            </a:r>
            <a:r>
              <a:rPr lang="en" sz="2200"/>
              <a:t>Binds a different site as the substrate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Affects V</a:t>
            </a:r>
            <a:r>
              <a:rPr baseline="-25000" lang="en" sz="2200"/>
              <a:t>max</a:t>
            </a:r>
            <a:r>
              <a:rPr lang="en" sz="2200"/>
              <a:t>, not K</a:t>
            </a:r>
            <a:r>
              <a:rPr baseline="-25000" lang="en" sz="2200"/>
              <a:t>m</a:t>
            </a:r>
            <a:endParaRPr sz="2200"/>
          </a:p>
        </p:txBody>
      </p:sp>
      <p:pic>
        <p:nvPicPr>
          <p:cNvPr id="2876" name="Google Shape;2876;p106"/>
          <p:cNvPicPr preferRelativeResize="0"/>
          <p:nvPr/>
        </p:nvPicPr>
        <p:blipFill rotWithShape="1">
          <a:blip r:embed="rId3">
            <a:alphaModFix/>
          </a:blip>
          <a:srcRect b="0" l="22159" r="17527" t="13599"/>
          <a:stretch/>
        </p:blipFill>
        <p:spPr>
          <a:xfrm>
            <a:off x="5374075" y="1012025"/>
            <a:ext cx="3357676" cy="24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7" name="Google Shape;2877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6275" y="3611200"/>
            <a:ext cx="2710051" cy="128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107"/>
          <p:cNvSpPr txBox="1"/>
          <p:nvPr>
            <p:ph type="title"/>
          </p:nvPr>
        </p:nvSpPr>
        <p:spPr>
          <a:xfrm>
            <a:off x="155650" y="285750"/>
            <a:ext cx="83025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Measuring microscopic parameters</a:t>
            </a:r>
            <a:endParaRPr sz="3700"/>
          </a:p>
        </p:txBody>
      </p:sp>
      <p:sp>
        <p:nvSpPr>
          <p:cNvPr id="2883" name="Google Shape;2883;p107"/>
          <p:cNvSpPr txBox="1"/>
          <p:nvPr>
            <p:ph idx="1" type="body"/>
          </p:nvPr>
        </p:nvSpPr>
        <p:spPr>
          <a:xfrm>
            <a:off x="263075" y="928800"/>
            <a:ext cx="57804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48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Normally, steady-state is rapidly reached in solution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Stopped flow experiments can measure pre-steady state kinetics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Inject reactant into a mixer, then stop the flow</a:t>
            </a:r>
            <a:endParaRPr sz="25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Monitor the progress (i.e. with fluorescence)</a:t>
            </a:r>
            <a:endParaRPr sz="2100"/>
          </a:p>
        </p:txBody>
      </p:sp>
      <p:pic>
        <p:nvPicPr>
          <p:cNvPr id="2884" name="Google Shape;288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700" y="1071450"/>
            <a:ext cx="2538301" cy="2393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974" y="3617374"/>
            <a:ext cx="2359750" cy="9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6" name="Google Shape;2886;p107"/>
          <p:cNvSpPr/>
          <p:nvPr/>
        </p:nvSpPr>
        <p:spPr>
          <a:xfrm>
            <a:off x="6257925" y="1071575"/>
            <a:ext cx="2550300" cy="240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107"/>
          <p:cNvSpPr/>
          <p:nvPr/>
        </p:nvSpPr>
        <p:spPr>
          <a:xfrm>
            <a:off x="6343650" y="3621875"/>
            <a:ext cx="2359800" cy="969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Google Shape;2892;p108"/>
          <p:cNvSpPr txBox="1"/>
          <p:nvPr>
            <p:ph type="title"/>
          </p:nvPr>
        </p:nvSpPr>
        <p:spPr>
          <a:xfrm>
            <a:off x="722312" y="3305175"/>
            <a:ext cx="7772400" cy="18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538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Font typeface="Helvetica Neue"/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MASSef: </a:t>
            </a:r>
            <a:r>
              <a:rPr lang="en" sz="40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 rate constant fitting toolbox</a:t>
            </a:r>
            <a:endParaRPr/>
          </a:p>
        </p:txBody>
      </p:sp>
      <p:sp>
        <p:nvSpPr>
          <p:cNvPr id="2893" name="Google Shape;2893;p108"/>
          <p:cNvSpPr txBox="1"/>
          <p:nvPr>
            <p:ph idx="1" type="body"/>
          </p:nvPr>
        </p:nvSpPr>
        <p:spPr>
          <a:xfrm>
            <a:off x="722312" y="894159"/>
            <a:ext cx="7772400" cy="24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-2538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Font typeface="Arial"/>
              <a:buNone/>
            </a:pPr>
            <a:r>
              <a:rPr lang="en" sz="2000">
                <a:solidFill>
                  <a:srgbClr val="9B9B9B"/>
                </a:solidFill>
              </a:rPr>
              <a:t>How can we find rate constants that match the enzyme kinetic data?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109"/>
          <p:cNvSpPr txBox="1"/>
          <p:nvPr>
            <p:ph type="title"/>
          </p:nvPr>
        </p:nvSpPr>
        <p:spPr>
          <a:xfrm>
            <a:off x="685800" y="440775"/>
            <a:ext cx="77724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Macroscopic vs Microscopic Parameters</a:t>
            </a:r>
            <a:endParaRPr sz="3000"/>
          </a:p>
        </p:txBody>
      </p:sp>
      <p:sp>
        <p:nvSpPr>
          <p:cNvPr id="2899" name="Google Shape;2899;p109"/>
          <p:cNvSpPr txBox="1"/>
          <p:nvPr>
            <p:ph idx="1" type="body"/>
          </p:nvPr>
        </p:nvSpPr>
        <p:spPr>
          <a:xfrm>
            <a:off x="643375" y="1303650"/>
            <a:ext cx="77724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Microscopic: </a:t>
            </a:r>
            <a:r>
              <a:rPr lang="en"/>
              <a:t>Rate constants of individual reaction steps (</a:t>
            </a:r>
            <a:r>
              <a:rPr b="1" lang="en"/>
              <a:t>k</a:t>
            </a:r>
            <a:r>
              <a:rPr b="1" baseline="30000" lang="en"/>
              <a:t>+</a:t>
            </a:r>
            <a:r>
              <a:rPr lang="en"/>
              <a:t>,</a:t>
            </a:r>
            <a:r>
              <a:rPr b="1" lang="en"/>
              <a:t>k</a:t>
            </a:r>
            <a:r>
              <a:rPr b="1" baseline="30000" lang="en"/>
              <a:t>-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Macroscopic:</a:t>
            </a:r>
            <a:r>
              <a:rPr lang="en"/>
              <a:t> Parameters observable through experiment (K</a:t>
            </a:r>
            <a:r>
              <a:rPr b="1" baseline="-25000" lang="en"/>
              <a:t>m</a:t>
            </a:r>
            <a:r>
              <a:rPr lang="en"/>
              <a:t>, k</a:t>
            </a:r>
            <a:r>
              <a:rPr b="1" baseline="-25000" lang="en"/>
              <a:t>cat</a:t>
            </a:r>
            <a:r>
              <a:rPr lang="en"/>
              <a:t>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Appear in Michaelis-Menten</a:t>
            </a:r>
            <a:r>
              <a:rPr lang="en">
                <a:solidFill>
                  <a:schemeClr val="dk1"/>
                </a:solidFill>
              </a:rPr>
              <a:t>-type</a:t>
            </a:r>
            <a:r>
              <a:rPr lang="en"/>
              <a:t> rate laws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Macroscopic parameters can often be derived in terms of microsopic parameters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These expressions get complicated for large enzyme mechanisms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3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p110"/>
          <p:cNvSpPr txBox="1"/>
          <p:nvPr>
            <p:ph type="title"/>
          </p:nvPr>
        </p:nvSpPr>
        <p:spPr>
          <a:xfrm>
            <a:off x="685800" y="71425"/>
            <a:ext cx="77724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parameterization challenge</a:t>
            </a:r>
            <a:endParaRPr/>
          </a:p>
        </p:txBody>
      </p:sp>
      <p:sp>
        <p:nvSpPr>
          <p:cNvPr id="2905" name="Google Shape;2905;p110"/>
          <p:cNvSpPr txBox="1"/>
          <p:nvPr>
            <p:ph idx="1" type="body"/>
          </p:nvPr>
        </p:nvSpPr>
        <p:spPr>
          <a:xfrm>
            <a:off x="685800" y="857125"/>
            <a:ext cx="7772400" cy="21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Mass action models are flexible and mathematically nice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However, we need microscopic rate constants, which are hard to measure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Unlikely that are system will be fully specified (data &lt; parameters)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How to deal with uncertainty in parameters, while still constraining behavior based on what we know?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9" name="Shape 2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0" name="Google Shape;2910;p111"/>
          <p:cNvSpPr txBox="1"/>
          <p:nvPr>
            <p:ph type="title"/>
          </p:nvPr>
        </p:nvSpPr>
        <p:spPr>
          <a:xfrm>
            <a:off x="685800" y="232175"/>
            <a:ext cx="7772400" cy="4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MASSef overview</a:t>
            </a:r>
            <a:endParaRPr sz="3200"/>
          </a:p>
        </p:txBody>
      </p:sp>
      <p:sp>
        <p:nvSpPr>
          <p:cNvPr id="2911" name="Google Shape;2911;p111"/>
          <p:cNvSpPr txBox="1"/>
          <p:nvPr>
            <p:ph idx="1" type="body"/>
          </p:nvPr>
        </p:nvSpPr>
        <p:spPr>
          <a:xfrm>
            <a:off x="471500" y="884375"/>
            <a:ext cx="4521900" cy="3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48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Mathematica workflow to </a:t>
            </a:r>
            <a:r>
              <a:rPr b="1" lang="en" sz="2100"/>
              <a:t>1)</a:t>
            </a:r>
            <a:r>
              <a:rPr lang="en" sz="2100"/>
              <a:t> Build enzyme modules and </a:t>
            </a:r>
            <a:r>
              <a:rPr b="1" lang="en" sz="2100"/>
              <a:t>2)</a:t>
            </a:r>
            <a:r>
              <a:rPr lang="en" sz="2100"/>
              <a:t> Find </a:t>
            </a:r>
            <a:r>
              <a:rPr b="1" lang="en" sz="2100"/>
              <a:t>k</a:t>
            </a:r>
            <a:endParaRPr b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Uses MASS toolbox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5 steps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Import data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Define a mechanism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Generate functions to compare data to model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Fit k using regression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Evaluate results</a:t>
            </a:r>
            <a:endParaRPr sz="1700"/>
          </a:p>
        </p:txBody>
      </p:sp>
      <p:pic>
        <p:nvPicPr>
          <p:cNvPr id="2912" name="Google Shape;291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6375" y="820825"/>
            <a:ext cx="3409756" cy="4066016"/>
          </a:xfrm>
          <a:prstGeom prst="rect">
            <a:avLst/>
          </a:prstGeom>
          <a:noFill/>
          <a:ln>
            <a:noFill/>
          </a:ln>
        </p:spPr>
      </p:pic>
      <p:sp>
        <p:nvSpPr>
          <p:cNvPr id="2913" name="Google Shape;2913;p111"/>
          <p:cNvSpPr/>
          <p:nvPr/>
        </p:nvSpPr>
        <p:spPr>
          <a:xfrm>
            <a:off x="5349124" y="825339"/>
            <a:ext cx="3409800" cy="406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7" name="Shape 2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" name="Google Shape;2918;p112"/>
          <p:cNvSpPr txBox="1"/>
          <p:nvPr>
            <p:ph type="title"/>
          </p:nvPr>
        </p:nvSpPr>
        <p:spPr>
          <a:xfrm>
            <a:off x="685800" y="285750"/>
            <a:ext cx="77724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Step 1: Import data</a:t>
            </a:r>
            <a:endParaRPr sz="3200"/>
          </a:p>
        </p:txBody>
      </p:sp>
      <p:sp>
        <p:nvSpPr>
          <p:cNvPr id="2919" name="Google Shape;2919;p112"/>
          <p:cNvSpPr txBox="1"/>
          <p:nvPr>
            <p:ph idx="1" type="body"/>
          </p:nvPr>
        </p:nvSpPr>
        <p:spPr>
          <a:xfrm>
            <a:off x="514225" y="990500"/>
            <a:ext cx="49401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48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Curated enzyme data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Sources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BRENDA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Uniprot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Literature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NIST (K</a:t>
            </a:r>
            <a:r>
              <a:rPr baseline="-25000" lang="en" sz="1700"/>
              <a:t>eq</a:t>
            </a:r>
            <a:r>
              <a:rPr lang="en" sz="1700"/>
              <a:t>)</a:t>
            </a:r>
            <a:endParaRPr sz="1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Mostly steady-state data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K</a:t>
            </a:r>
            <a:r>
              <a:rPr baseline="-25000" lang="en" sz="1700"/>
              <a:t>M</a:t>
            </a:r>
            <a:r>
              <a:rPr lang="en" sz="1700"/>
              <a:t>, k</a:t>
            </a:r>
            <a:r>
              <a:rPr baseline="-25000" lang="en" sz="1700"/>
              <a:t>cat</a:t>
            </a:r>
            <a:r>
              <a:rPr lang="en" sz="1700"/>
              <a:t>, K</a:t>
            </a:r>
            <a:r>
              <a:rPr baseline="-25000" lang="en" sz="1700"/>
              <a:t>i</a:t>
            </a:r>
            <a:r>
              <a:rPr lang="en" sz="1700"/>
              <a:t>, K</a:t>
            </a:r>
            <a:r>
              <a:rPr baseline="-25000" lang="en" sz="1700"/>
              <a:t>eq</a:t>
            </a:r>
            <a:r>
              <a:rPr lang="en" sz="1700"/>
              <a:t>, </a:t>
            </a:r>
            <a:r>
              <a:rPr lang="en" sz="1700">
                <a:solidFill>
                  <a:schemeClr val="dk1"/>
                </a:solidFill>
              </a:rPr>
              <a:t>n</a:t>
            </a:r>
            <a:endParaRPr sz="17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" sz="2100">
                <a:solidFill>
                  <a:schemeClr val="dk1"/>
                </a:solidFill>
              </a:rPr>
              <a:t>Imported automatically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" sz="2100">
                <a:solidFill>
                  <a:schemeClr val="dk1"/>
                </a:solidFill>
              </a:rPr>
              <a:t>Condition corrected (T, IS)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2920" name="Google Shape;2920;p112"/>
          <p:cNvPicPr preferRelativeResize="0"/>
          <p:nvPr/>
        </p:nvPicPr>
        <p:blipFill rotWithShape="1">
          <a:blip r:embed="rId3">
            <a:alphaModFix/>
          </a:blip>
          <a:srcRect b="81802" l="0" r="0" t="0"/>
          <a:stretch/>
        </p:blipFill>
        <p:spPr>
          <a:xfrm>
            <a:off x="5517200" y="906550"/>
            <a:ext cx="3229599" cy="7008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1" name="Google Shape;2921;p112"/>
          <p:cNvSpPr/>
          <p:nvPr/>
        </p:nvSpPr>
        <p:spPr>
          <a:xfrm>
            <a:off x="5529275" y="910825"/>
            <a:ext cx="3229500" cy="70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2" name="Google Shape;2922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7725" y="1654400"/>
            <a:ext cx="3482676" cy="15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3" name="Google Shape;2923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3325" y="3257475"/>
            <a:ext cx="2851475" cy="1711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113"/>
          <p:cNvSpPr txBox="1"/>
          <p:nvPr>
            <p:ph type="title"/>
          </p:nvPr>
        </p:nvSpPr>
        <p:spPr>
          <a:xfrm>
            <a:off x="-214325" y="232175"/>
            <a:ext cx="9754800" cy="7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Step 2: Set up mass action mechanism</a:t>
            </a:r>
            <a:endParaRPr sz="3200"/>
          </a:p>
        </p:txBody>
      </p:sp>
      <p:sp>
        <p:nvSpPr>
          <p:cNvPr id="2929" name="Google Shape;2929;p113"/>
          <p:cNvSpPr txBox="1"/>
          <p:nvPr>
            <p:ph idx="1" type="body"/>
          </p:nvPr>
        </p:nvSpPr>
        <p:spPr>
          <a:xfrm>
            <a:off x="439375" y="1093000"/>
            <a:ext cx="4371900" cy="31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User defines the enzyme mechanism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MASS Toolbox generates a model object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Allosteric and inhibition schemes are automatically handled based on data</a:t>
            </a:r>
            <a:endParaRPr sz="2200"/>
          </a:p>
        </p:txBody>
      </p:sp>
      <p:pic>
        <p:nvPicPr>
          <p:cNvPr id="2930" name="Google Shape;2930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300" y="2035279"/>
            <a:ext cx="4019460" cy="268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931" name="Google Shape;2931;p113"/>
          <p:cNvSpPr/>
          <p:nvPr/>
        </p:nvSpPr>
        <p:spPr>
          <a:xfrm>
            <a:off x="4744789" y="2039045"/>
            <a:ext cx="4025100" cy="269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2" name="Google Shape;2932;p113"/>
          <p:cNvPicPr preferRelativeResize="0"/>
          <p:nvPr/>
        </p:nvPicPr>
        <p:blipFill rotWithShape="1">
          <a:blip r:embed="rId4">
            <a:alphaModFix/>
          </a:blip>
          <a:srcRect b="78802" l="0" r="0" t="0"/>
          <a:stretch/>
        </p:blipFill>
        <p:spPr>
          <a:xfrm>
            <a:off x="5081555" y="902025"/>
            <a:ext cx="3351580" cy="106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3" name="Google Shape;2933;p113"/>
          <p:cNvSpPr/>
          <p:nvPr/>
        </p:nvSpPr>
        <p:spPr>
          <a:xfrm>
            <a:off x="5080984" y="909572"/>
            <a:ext cx="3377100" cy="105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7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p114"/>
          <p:cNvSpPr txBox="1"/>
          <p:nvPr>
            <p:ph type="title"/>
          </p:nvPr>
        </p:nvSpPr>
        <p:spPr>
          <a:xfrm>
            <a:off x="0" y="457200"/>
            <a:ext cx="9144000" cy="3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Step 3: Generate comparison equations</a:t>
            </a:r>
            <a:endParaRPr sz="3200"/>
          </a:p>
        </p:txBody>
      </p:sp>
      <p:sp>
        <p:nvSpPr>
          <p:cNvPr id="2939" name="Google Shape;2939;p114"/>
          <p:cNvSpPr txBox="1"/>
          <p:nvPr>
            <p:ph idx="1" type="body"/>
          </p:nvPr>
        </p:nvSpPr>
        <p:spPr>
          <a:xfrm>
            <a:off x="375050" y="1252275"/>
            <a:ext cx="5094000" cy="3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Derive equations from the mechanism to match to data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f(k,x) = y</a:t>
            </a:r>
            <a:r>
              <a:rPr baseline="-25000" lang="en" sz="1800"/>
              <a:t>data</a:t>
            </a:r>
            <a:endParaRPr sz="18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e.g. v</a:t>
            </a:r>
            <a:r>
              <a:rPr baseline="-25000" lang="en" sz="2200"/>
              <a:t>max,model</a:t>
            </a:r>
            <a:r>
              <a:rPr lang="en" sz="2200"/>
              <a:t>(k,x)/E = k</a:t>
            </a:r>
            <a:r>
              <a:rPr baseline="-25000" lang="en" sz="2200"/>
              <a:t>cat,data</a:t>
            </a:r>
            <a:r>
              <a:rPr lang="en" sz="2200"/>
              <a:t>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Simulate data curves when necessary to match equation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e.g. a Michaelis-Menten curve to fit K</a:t>
            </a:r>
            <a:r>
              <a:rPr baseline="-25000" lang="en" sz="2200"/>
              <a:t>M</a:t>
            </a:r>
            <a:endParaRPr sz="2200"/>
          </a:p>
        </p:txBody>
      </p:sp>
      <p:pic>
        <p:nvPicPr>
          <p:cNvPr id="2940" name="Google Shape;294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1000" y="1475200"/>
            <a:ext cx="3117000" cy="1971044"/>
          </a:xfrm>
          <a:prstGeom prst="rect">
            <a:avLst/>
          </a:prstGeom>
          <a:noFill/>
          <a:ln>
            <a:noFill/>
          </a:ln>
        </p:spPr>
      </p:pic>
      <p:sp>
        <p:nvSpPr>
          <p:cNvPr id="2941" name="Google Shape;2941;p114"/>
          <p:cNvSpPr/>
          <p:nvPr/>
        </p:nvSpPr>
        <p:spPr>
          <a:xfrm>
            <a:off x="5679275" y="1478750"/>
            <a:ext cx="3107400" cy="198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5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Google Shape;2946;p115"/>
          <p:cNvSpPr txBox="1"/>
          <p:nvPr>
            <p:ph type="title"/>
          </p:nvPr>
        </p:nvSpPr>
        <p:spPr>
          <a:xfrm>
            <a:off x="91975" y="285750"/>
            <a:ext cx="8952000" cy="5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Solving the steady-state of a system</a:t>
            </a:r>
            <a:endParaRPr sz="3200"/>
          </a:p>
        </p:txBody>
      </p:sp>
      <p:sp>
        <p:nvSpPr>
          <p:cNvPr id="2947" name="Google Shape;2947;p115"/>
          <p:cNvSpPr txBox="1"/>
          <p:nvPr>
            <p:ph idx="1" type="body"/>
          </p:nvPr>
        </p:nvSpPr>
        <p:spPr>
          <a:xfrm>
            <a:off x="450050" y="1004725"/>
            <a:ext cx="51603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Steady-state solutions for species are often required to construct comparison equations (v</a:t>
            </a:r>
            <a:r>
              <a:rPr baseline="-25000" lang="en" sz="2000"/>
              <a:t>ss</a:t>
            </a:r>
            <a:r>
              <a:rPr lang="en" sz="2000"/>
              <a:t>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King-Altman algorithm is classical approach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Based in determinants of reaction sub-pathways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Now, we just use computer algebra systems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Mathematica’s Solve function</a:t>
            </a:r>
            <a:endParaRPr/>
          </a:p>
        </p:txBody>
      </p:sp>
      <p:pic>
        <p:nvPicPr>
          <p:cNvPr id="2948" name="Google Shape;294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4938" y="2571738"/>
            <a:ext cx="2388300" cy="216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9" name="Google Shape;2949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425" y="1444250"/>
            <a:ext cx="3256575" cy="87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0" name="Google Shape;2950;p115"/>
          <p:cNvSpPr/>
          <p:nvPr/>
        </p:nvSpPr>
        <p:spPr>
          <a:xfrm>
            <a:off x="5787463" y="1444238"/>
            <a:ext cx="3256500" cy="87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115"/>
          <p:cNvSpPr/>
          <p:nvPr/>
        </p:nvSpPr>
        <p:spPr>
          <a:xfrm>
            <a:off x="6311500" y="2571750"/>
            <a:ext cx="2388300" cy="216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